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68" r:id="rId1"/>
    <p:sldMasterId id="2147484092" r:id="rId2"/>
  </p:sldMasterIdLst>
  <p:notesMasterIdLst>
    <p:notesMasterId r:id="rId32"/>
  </p:notesMasterIdLst>
  <p:handoutMasterIdLst>
    <p:handoutMasterId r:id="rId33"/>
  </p:handoutMasterIdLst>
  <p:sldIdLst>
    <p:sldId id="304" r:id="rId3"/>
    <p:sldId id="305" r:id="rId4"/>
    <p:sldId id="306" r:id="rId5"/>
    <p:sldId id="307" r:id="rId6"/>
    <p:sldId id="303" r:id="rId7"/>
    <p:sldId id="261" r:id="rId8"/>
    <p:sldId id="262" r:id="rId9"/>
    <p:sldId id="257" r:id="rId10"/>
    <p:sldId id="258" r:id="rId11"/>
    <p:sldId id="259" r:id="rId12"/>
    <p:sldId id="260" r:id="rId13"/>
    <p:sldId id="263"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Раздел по умолчанию" id="{CDAEE3FE-F818-46D3-BD47-66A9E1BDACF1}">
          <p14:sldIdLst>
            <p14:sldId id="304"/>
            <p14:sldId id="305"/>
            <p14:sldId id="306"/>
            <p14:sldId id="307"/>
          </p14:sldIdLst>
        </p14:section>
        <p14:section name="Раздел без заголовка" id="{A14CD1F4-B826-4CD3-B0DE-2449A43D4075}">
          <p14:sldIdLst>
            <p14:sldId id="308"/>
          </p14:sldIdLst>
        </p14:section>
        <p14:section name="Раздел без заголовка" id="{7432E428-0F6A-4D2F-827B-80F985C4F7B6}">
          <p14:sldIdLst>
            <p14:sldId id="295"/>
            <p14:sldId id="296"/>
            <p14:sldId id="297"/>
            <p14:sldId id="298"/>
            <p14:sldId id="299"/>
            <p14:sldId id="300"/>
            <p14:sldId id="301"/>
            <p14:sldId id="302"/>
          </p14:sldIdLst>
        </p14:section>
        <p14:section name="Раздел без заголовка" id="{D161B7CA-076B-4864-AB54-AAD8DFF31DFF}">
          <p14:sldIdLst>
            <p14:sldId id="303"/>
          </p14:sldIdLst>
        </p14:section>
        <p14:section name="Раздел без заголовка" id="{8E409979-4EA8-4058-9E06-99D8F0FBE5E4}">
          <p14:sldIdLst>
            <p14:sldId id="257"/>
            <p14:sldId id="258"/>
            <p14:sldId id="259"/>
            <p14:sldId id="260"/>
            <p14:sldId id="261"/>
            <p14:sldId id="262"/>
            <p14:sldId id="263"/>
          </p14:sldIdLst>
        </p14:section>
        <p14:section name="Раздел без заголовка" id="{D63C3C83-C551-4D02-BA6B-8126ACC1D159}">
          <p14:sldIdLst>
            <p14:sldId id="273"/>
            <p14:sldId id="311"/>
          </p14:sldIdLst>
        </p14:section>
        <p14:section name="Раздел без заголовка" id="{5B8851CE-C5E3-48E2-A899-2CE518BF04B1}">
          <p14:sldIdLst>
            <p14:sldId id="275"/>
          </p14:sldIdLst>
        </p14:section>
        <p14:section name="Раздел без заголовка" id="{3AB1C4E7-009E-4A77-8137-4DDB0FDD6970}">
          <p14:sldIdLst>
            <p14:sldId id="277"/>
          </p14:sldIdLst>
        </p14:section>
        <p14:section name="Раздел без заголовка" id="{D9C44869-6EE1-49F3-9DDE-CD728D5CEB28}">
          <p14:sldIdLst>
            <p14:sldId id="278"/>
            <p14:sldId id="279"/>
            <p14:sldId id="280"/>
          </p14:sldIdLst>
        </p14:section>
        <p14:section name="Раздел без заголовка" id="{A013BEE7-3774-4438-8A2E-321CD56A9AC9}">
          <p14:sldIdLst>
            <p14:sldId id="281"/>
          </p14:sldIdLst>
        </p14:section>
        <p14:section name="Раздел без заголовка" id="{CD063861-B636-40AE-A403-5418721EF2BC}">
          <p14:sldIdLst>
            <p14:sldId id="282"/>
            <p14:sldId id="283"/>
            <p14:sldId id="284"/>
            <p14:sldId id="285"/>
            <p14:sldId id="286"/>
          </p14:sldIdLst>
        </p14:section>
        <p14:section name="Раздел без заголовка" id="{3FB58C35-3752-41D1-9170-AE16458C95B2}">
          <p14:sldIdLst>
            <p14:sldId id="287"/>
          </p14:sldIdLst>
        </p14:section>
        <p14:section name="Раздел без заголовка" id="{BE54FC28-1F4B-46CA-8768-F3065FFABDDD}">
          <p14:sldIdLst>
            <p14:sldId id="288"/>
            <p14:sldId id="289"/>
            <p14:sldId id="290"/>
            <p14:sldId id="291"/>
            <p14:sldId id="292"/>
            <p14:sldId id="293"/>
          </p14:sldIdLst>
        </p14:section>
        <p14:section name="Раздел без заголовка" id="{54EC96EE-D915-4C5A-9096-2E145D224C02}">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907" autoAdjust="0"/>
    <p:restoredTop sz="94717" autoAdjust="0"/>
  </p:normalViewPr>
  <p:slideViewPr>
    <p:cSldViewPr snapToGrid="0">
      <p:cViewPr varScale="1">
        <p:scale>
          <a:sx n="103" d="100"/>
          <a:sy n="103" d="100"/>
        </p:scale>
        <p:origin x="-54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ru-RU" smtClean="0"/>
              <a:t>02.04.2014</a:t>
            </a:r>
            <a:endParaRPr lang="ru-RU" dirty="0"/>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055F03A-15D1-40D8-B134-7DE2B0C7E9EC}" type="slidenum">
              <a:rPr lang="ru-RU" smtClean="0"/>
              <a:pPr/>
              <a:t>‹#›</a:t>
            </a:fld>
            <a:endParaRPr lang="ru-RU" dirty="0"/>
          </a:p>
        </p:txBody>
      </p:sp>
    </p:spTree>
    <p:extLst>
      <p:ext uri="{BB962C8B-B14F-4D97-AF65-F5344CB8AC3E}">
        <p14:creationId xmlns:p14="http://schemas.microsoft.com/office/powerpoint/2010/main" xmlns="" val="3791945385"/>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r>
              <a:rPr lang="ru-RU" smtClean="0"/>
              <a:t>02.04.2014</a:t>
            </a:r>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DEDCE2B-B738-4248-8C4C-1A1133B1999A}" type="slidenum">
              <a:rPr lang="ru-RU" smtClean="0"/>
              <a:pPr/>
              <a:t>‹#›</a:t>
            </a:fld>
            <a:endParaRPr lang="ru-RU" dirty="0"/>
          </a:p>
        </p:txBody>
      </p:sp>
    </p:spTree>
    <p:extLst>
      <p:ext uri="{BB962C8B-B14F-4D97-AF65-F5344CB8AC3E}">
        <p14:creationId xmlns:p14="http://schemas.microsoft.com/office/powerpoint/2010/main" xmlns="" val="3844872094"/>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88144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236641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Tree>
    <p:extLst>
      <p:ext uri="{BB962C8B-B14F-4D97-AF65-F5344CB8AC3E}">
        <p14:creationId xmlns:p14="http://schemas.microsoft.com/office/powerpoint/2010/main" xmlns="" val="41172515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6A182F9-B3A6-4A1C-980A-24ECB61C8F97}" type="datetime1">
              <a:rPr lang="ru-RU" smtClean="0"/>
              <a:t>01.04.2014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11085DA-59E4-48E8-95A3-18AA73912741}" type="slidenum">
              <a:rPr lang="ru-RU" smtClean="0"/>
              <a:pPr/>
              <a:t>‹#›</a:t>
            </a:fld>
            <a:endParaRPr lang="ru-RU" dirty="0"/>
          </a:p>
        </p:txBody>
      </p:sp>
    </p:spTree>
    <p:extLst>
      <p:ext uri="{BB962C8B-B14F-4D97-AF65-F5344CB8AC3E}">
        <p14:creationId xmlns:p14="http://schemas.microsoft.com/office/powerpoint/2010/main" xmlns="" val="26786452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CA14AA6-D1E2-4FF7-B8CC-4E69A598DD44}" type="datetime1">
              <a:rPr lang="ru-RU" smtClean="0"/>
              <a:t>01.04.2014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11085DA-59E4-48E8-95A3-18AA73912741}" type="slidenum">
              <a:rPr lang="ru-RU" smtClean="0"/>
              <a:pPr/>
              <a:t>‹#›</a:t>
            </a:fld>
            <a:endParaRPr lang="ru-RU" dirty="0"/>
          </a:p>
        </p:txBody>
      </p:sp>
    </p:spTree>
    <p:extLst>
      <p:ext uri="{BB962C8B-B14F-4D97-AF65-F5344CB8AC3E}">
        <p14:creationId xmlns:p14="http://schemas.microsoft.com/office/powerpoint/2010/main" xmlns="" val="5078311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E140BF4-16FF-47FA-84AD-DB62BCE1D970}" type="datetime1">
              <a:rPr lang="ru-RU" smtClean="0"/>
              <a:t>01.04.2014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11085DA-59E4-48E8-95A3-18AA73912741}" type="slidenum">
              <a:rPr lang="ru-RU" smtClean="0"/>
              <a:pPr/>
              <a:t>‹#›</a:t>
            </a:fld>
            <a:endParaRPr lang="ru-RU" dirty="0"/>
          </a:p>
        </p:txBody>
      </p:sp>
    </p:spTree>
    <p:extLst>
      <p:ext uri="{BB962C8B-B14F-4D97-AF65-F5344CB8AC3E}">
        <p14:creationId xmlns:p14="http://schemas.microsoft.com/office/powerpoint/2010/main" xmlns="" val="2985658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400800" y="6355080"/>
            <a:ext cx="2286000" cy="365760"/>
          </a:xfrm>
        </p:spPr>
        <p:txBody>
          <a:bodyPr/>
          <a:lstStyle>
            <a:lvl1pPr>
              <a:defRPr sz="1400"/>
            </a:lvl1pPr>
          </a:lstStyle>
          <a:p>
            <a:fld id="{D179F218-772B-456D-BB31-13255506030E}" type="datetime1">
              <a:rPr lang="ru-RU" smtClean="0"/>
              <a:t>01.04.2014</a:t>
            </a:fld>
            <a:endParaRPr lang="ru-RU" dirty="0"/>
          </a:p>
        </p:txBody>
      </p:sp>
      <p:sp>
        <p:nvSpPr>
          <p:cNvPr id="17" name="Нижний колонтитул 16"/>
          <p:cNvSpPr>
            <a:spLocks noGrp="1"/>
          </p:cNvSpPr>
          <p:nvPr>
            <p:ph type="ftr" sz="quarter" idx="11"/>
          </p:nvPr>
        </p:nvSpPr>
        <p:spPr>
          <a:xfrm>
            <a:off x="2898648" y="6355080"/>
            <a:ext cx="3474720" cy="365760"/>
          </a:xfrm>
        </p:spPr>
        <p:txBody>
          <a:bodyPr/>
          <a:lstStyle/>
          <a:p>
            <a:endParaRPr lang="ru-RU" dirty="0"/>
          </a:p>
        </p:txBody>
      </p:sp>
      <p:sp>
        <p:nvSpPr>
          <p:cNvPr id="29" name="Номер слайда 28"/>
          <p:cNvSpPr>
            <a:spLocks noGrp="1"/>
          </p:cNvSpPr>
          <p:nvPr>
            <p:ph type="sldNum" sz="quarter" idx="12"/>
          </p:nvPr>
        </p:nvSpPr>
        <p:spPr>
          <a:xfrm>
            <a:off x="1216152" y="6355080"/>
            <a:ext cx="1219200" cy="365760"/>
          </a:xfrm>
        </p:spPr>
        <p:txBody>
          <a:bodyPr/>
          <a:lstStyle/>
          <a:p>
            <a:fld id="{311085DA-59E4-48E8-95A3-18AA73912741}" type="slidenum">
              <a:rPr lang="ru-RU" smtClean="0"/>
              <a:pPr/>
              <a:t>‹#›</a:t>
            </a:fld>
            <a:endParaRPr lang="ru-RU" dirty="0"/>
          </a:p>
        </p:txBody>
      </p:sp>
      <p:sp>
        <p:nvSpPr>
          <p:cNvPr id="21" name="Прямоугольник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Прямоугольник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Прямоугольник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4531727C-50AC-46A7-BC24-204D2FDDAA1D}" type="datetime1">
              <a:rPr lang="ru-RU" smtClean="0"/>
              <a:t>01.04.2014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11085DA-59E4-48E8-95A3-18AA73912741}" type="slidenum">
              <a:rPr lang="ru-RU" smtClean="0"/>
              <a:pPr/>
              <a:t>‹#›</a:t>
            </a:fld>
            <a:endParaRPr lang="ru-RU" dirty="0"/>
          </a:p>
        </p:txBody>
      </p:sp>
      <p:sp>
        <p:nvSpPr>
          <p:cNvPr id="8" name="Объект 7"/>
          <p:cNvSpPr>
            <a:spLocks noGrp="1"/>
          </p:cNvSpPr>
          <p:nvPr>
            <p:ph sz="quarter" idx="1"/>
          </p:nvPr>
        </p:nvSpPr>
        <p:spPr>
          <a:xfrm>
            <a:off x="457200" y="1219200"/>
            <a:ext cx="8229600" cy="493776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6400800" y="6355080"/>
            <a:ext cx="2286000" cy="365760"/>
          </a:xfrm>
        </p:spPr>
        <p:txBody>
          <a:bodyPr/>
          <a:lstStyle/>
          <a:p>
            <a:fld id="{BEEEBF49-33B9-4636-A2F5-C5EB1213A4EC}" type="datetime1">
              <a:rPr lang="ru-RU" smtClean="0"/>
              <a:t>01.04.2014</a:t>
            </a:fld>
            <a:endParaRPr lang="ru-RU" dirty="0"/>
          </a:p>
        </p:txBody>
      </p:sp>
      <p:sp>
        <p:nvSpPr>
          <p:cNvPr id="5" name="Нижний колонтитул 4"/>
          <p:cNvSpPr>
            <a:spLocks noGrp="1"/>
          </p:cNvSpPr>
          <p:nvPr>
            <p:ph type="ftr" sz="quarter" idx="11"/>
          </p:nvPr>
        </p:nvSpPr>
        <p:spPr>
          <a:xfrm>
            <a:off x="2898648" y="6355080"/>
            <a:ext cx="3474720" cy="365760"/>
          </a:xfrm>
        </p:spPr>
        <p:txBody>
          <a:bodyPr/>
          <a:lstStyle/>
          <a:p>
            <a:endParaRPr lang="ru-RU" dirty="0"/>
          </a:p>
        </p:txBody>
      </p:sp>
      <p:sp>
        <p:nvSpPr>
          <p:cNvPr id="6" name="Номер слайда 5"/>
          <p:cNvSpPr>
            <a:spLocks noGrp="1"/>
          </p:cNvSpPr>
          <p:nvPr>
            <p:ph type="sldNum" sz="quarter" idx="12"/>
          </p:nvPr>
        </p:nvSpPr>
        <p:spPr>
          <a:xfrm>
            <a:off x="1069848" y="6355080"/>
            <a:ext cx="1520952" cy="365760"/>
          </a:xfrm>
        </p:spPr>
        <p:txBody>
          <a:bodyPr/>
          <a:lstStyle/>
          <a:p>
            <a:fld id="{311085DA-59E4-48E8-95A3-18AA73912741}" type="slidenum">
              <a:rPr lang="ru-RU" smtClean="0"/>
              <a:pPr/>
              <a:t>‹#›</a:t>
            </a:fld>
            <a:endParaRPr lang="ru-RU" dirty="0"/>
          </a:p>
        </p:txBody>
      </p:sp>
      <p:sp>
        <p:nvSpPr>
          <p:cNvPr id="7" name="Прямоугольник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229600" cy="914400"/>
          </a:xfrm>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7E986CB8-2E13-44E3-9D72-A7F12752875E}" type="datetime1">
              <a:rPr lang="ru-RU" smtClean="0"/>
              <a:t>01.04.2014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11085DA-59E4-48E8-95A3-18AA73912741}" type="slidenum">
              <a:rPr lang="ru-RU" smtClean="0"/>
              <a:pPr/>
              <a:t>‹#›</a:t>
            </a:fld>
            <a:endParaRPr lang="ru-RU" dirty="0"/>
          </a:p>
        </p:txBody>
      </p:sp>
      <p:sp>
        <p:nvSpPr>
          <p:cNvPr id="9" name="Объект 8"/>
          <p:cNvSpPr>
            <a:spLocks noGrp="1"/>
          </p:cNvSpPr>
          <p:nvPr>
            <p:ph sz="quarter" idx="1"/>
          </p:nvPr>
        </p:nvSpPr>
        <p:spPr>
          <a:xfrm>
            <a:off x="457200" y="1219200"/>
            <a:ext cx="4041648" cy="493776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Объект 10"/>
          <p:cNvSpPr>
            <a:spLocks noGrp="1"/>
          </p:cNvSpPr>
          <p:nvPr>
            <p:ph sz="quarter" idx="2"/>
          </p:nvPr>
        </p:nvSpPr>
        <p:spPr>
          <a:xfrm>
            <a:off x="4632198" y="1216152"/>
            <a:ext cx="4041648" cy="493776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229600" cy="9144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79713A03-2388-4485-BD9F-E4F129DACC82}" type="datetime1">
              <a:rPr lang="ru-RU" smtClean="0"/>
              <a:t>01.04.2014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311085DA-59E4-48E8-95A3-18AA73912741}" type="slidenum">
              <a:rPr lang="ru-RU" smtClean="0"/>
              <a:pPr/>
              <a:t>‹#›</a:t>
            </a:fld>
            <a:endParaRPr lang="ru-RU" dirty="0"/>
          </a:p>
        </p:txBody>
      </p:sp>
      <p:sp>
        <p:nvSpPr>
          <p:cNvPr id="11" name="Объект 10"/>
          <p:cNvSpPr>
            <a:spLocks noGrp="1"/>
          </p:cNvSpPr>
          <p:nvPr>
            <p:ph sz="quarter" idx="2"/>
          </p:nvPr>
        </p:nvSpPr>
        <p:spPr>
          <a:xfrm>
            <a:off x="457200" y="2133600"/>
            <a:ext cx="4038600" cy="40386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quarter" idx="4"/>
          </p:nvPr>
        </p:nvSpPr>
        <p:spPr>
          <a:xfrm>
            <a:off x="4648200" y="2133600"/>
            <a:ext cx="4038600" cy="40386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229600" cy="914400"/>
          </a:xfrm>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4E7AE71F-056A-4E71-86C5-078C2BFD599B}" type="datetime1">
              <a:rPr lang="ru-RU" smtClean="0"/>
              <a:t>01.04.2014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311085DA-59E4-48E8-95A3-18AA73912741}" type="slidenum">
              <a:rPr lang="ru-RU" smtClean="0"/>
              <a:pPr/>
              <a:t>‹#›</a:t>
            </a:fld>
            <a:endParaRPr lang="ru-RU" dirty="0"/>
          </a:p>
        </p:txBody>
      </p:sp>
      <p:sp>
        <p:nvSpPr>
          <p:cNvPr id="6" name="Равнобедренный треугольник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59ED5D3-6FCF-4F85-A485-3E3229B628AB}" type="datetime1">
              <a:rPr lang="ru-RU" smtClean="0"/>
              <a:t>01.04.2014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311085DA-59E4-48E8-95A3-18AA73912741}" type="slidenum">
              <a:rPr lang="ru-RU" smtClean="0"/>
              <a:pPr/>
              <a:t>‹#›</a:t>
            </a:fld>
            <a:endParaRPr lang="ru-RU" dirty="0"/>
          </a:p>
        </p:txBody>
      </p:sp>
      <p:sp>
        <p:nvSpPr>
          <p:cNvPr id="5" name="Прямая соединительная линия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Равнобедренный треугольник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64F1D1CA-5895-408D-BBA0-7BFFEB1010DD}" type="datetime1">
              <a:rPr lang="ru-RU" smtClean="0"/>
              <a:t>01.04.2014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11085DA-59E4-48E8-95A3-18AA73912741}" type="slidenum">
              <a:rPr lang="ru-RU" smtClean="0"/>
              <a:pPr/>
              <a:t>‹#›</a:t>
            </a:fld>
            <a:endParaRPr lang="ru-RU" dirty="0"/>
          </a:p>
        </p:txBody>
      </p:sp>
      <p:sp>
        <p:nvSpPr>
          <p:cNvPr id="8" name="Прямая соединительная линия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ая соединительная линия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Равнобедренный треугольник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Объект 11"/>
          <p:cNvSpPr>
            <a:spLocks noGrp="1"/>
          </p:cNvSpPr>
          <p:nvPr>
            <p:ph sz="quarter" idx="1"/>
          </p:nvPr>
        </p:nvSpPr>
        <p:spPr>
          <a:xfrm>
            <a:off x="304800" y="304800"/>
            <a:ext cx="57150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8AE1FC9-A4E1-41E1-BA75-158A307ABB79}" type="datetime1">
              <a:rPr lang="ru-RU" smtClean="0"/>
              <a:t>01.04.2014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11085DA-59E4-48E8-95A3-18AA73912741}" type="slidenum">
              <a:rPr lang="ru-RU" smtClean="0"/>
              <a:pPr/>
              <a:t>‹#›</a:t>
            </a:fld>
            <a:endParaRPr lang="ru-RU" dirty="0"/>
          </a:p>
        </p:txBody>
      </p:sp>
    </p:spTree>
    <p:extLst>
      <p:ext uri="{BB962C8B-B14F-4D97-AF65-F5344CB8AC3E}">
        <p14:creationId xmlns:p14="http://schemas.microsoft.com/office/powerpoint/2010/main" xmlns="" val="6095164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2A69308-D7AD-4D60-825F-9DF23D03A14A}" type="datetime1">
              <a:rPr lang="ru-RU" smtClean="0"/>
              <a:t>01.04.2014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11085DA-59E4-48E8-95A3-18AA73912741}" type="slidenum">
              <a:rPr lang="ru-RU" smtClean="0"/>
              <a:pPr/>
              <a:t>‹#›</a:t>
            </a:fld>
            <a:endParaRPr lang="ru-RU" dirty="0"/>
          </a:p>
        </p:txBody>
      </p:sp>
      <p:sp>
        <p:nvSpPr>
          <p:cNvPr id="8" name="Прямая соединительная линия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Равнобедренный треугольник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4E1EBAB-6CC5-4CB2-8F3E-8A8B3F0324E4}" type="datetime1">
              <a:rPr lang="ru-RU" smtClean="0"/>
              <a:t>01.04.2014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11085DA-59E4-48E8-95A3-18AA73912741}" type="slidenum">
              <a:rPr lang="ru-RU" smtClean="0"/>
              <a:pPr/>
              <a:t>‹#›</a:t>
            </a:fld>
            <a:endParaRPr lang="ru-RU"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151C204A-8C86-4F62-BAA5-9495B2568476}" type="datetime1">
              <a:rPr lang="ru-RU" smtClean="0"/>
              <a:t>01.04.2014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11085DA-59E4-48E8-95A3-18AA73912741}" type="slidenum">
              <a:rPr lang="ru-RU" smtClean="0"/>
              <a:pPr/>
              <a:t>‹#›</a:t>
            </a:fld>
            <a:endParaRPr lang="ru-RU" dirty="0"/>
          </a:p>
        </p:txBody>
      </p:sp>
      <p:sp>
        <p:nvSpPr>
          <p:cNvPr id="7" name="Прямая соединительная линия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Равнобедренный треугольник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ая соединительная линия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E596175-0FB5-4DBB-9727-8659CD6DF428}" type="datetime1">
              <a:rPr lang="ru-RU" smtClean="0"/>
              <a:t>01.04.2014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11085DA-59E4-48E8-95A3-18AA73912741}" type="slidenum">
              <a:rPr lang="ru-RU" smtClean="0"/>
              <a:pPr/>
              <a:t>‹#›</a:t>
            </a:fld>
            <a:endParaRPr lang="ru-RU" dirty="0"/>
          </a:p>
        </p:txBody>
      </p:sp>
    </p:spTree>
    <p:extLst>
      <p:ext uri="{BB962C8B-B14F-4D97-AF65-F5344CB8AC3E}">
        <p14:creationId xmlns:p14="http://schemas.microsoft.com/office/powerpoint/2010/main" xmlns="" val="3038178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A286750-D87E-4550-A66F-316EDEE1444B}" type="datetime1">
              <a:rPr lang="ru-RU" smtClean="0"/>
              <a:t>01.04.2014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11085DA-59E4-48E8-95A3-18AA73912741}" type="slidenum">
              <a:rPr lang="ru-RU" smtClean="0"/>
              <a:pPr/>
              <a:t>‹#›</a:t>
            </a:fld>
            <a:endParaRPr lang="ru-RU" dirty="0"/>
          </a:p>
        </p:txBody>
      </p:sp>
    </p:spTree>
    <p:extLst>
      <p:ext uri="{BB962C8B-B14F-4D97-AF65-F5344CB8AC3E}">
        <p14:creationId xmlns:p14="http://schemas.microsoft.com/office/powerpoint/2010/main" xmlns="" val="16518006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8D7F4BF-C6E6-4D7C-99C8-522872403A9A}" type="datetime1">
              <a:rPr lang="ru-RU" smtClean="0"/>
              <a:t>01.04.2014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311085DA-59E4-48E8-95A3-18AA73912741}" type="slidenum">
              <a:rPr lang="ru-RU" smtClean="0"/>
              <a:pPr/>
              <a:t>‹#›</a:t>
            </a:fld>
            <a:endParaRPr lang="ru-RU" dirty="0"/>
          </a:p>
        </p:txBody>
      </p:sp>
    </p:spTree>
    <p:extLst>
      <p:ext uri="{BB962C8B-B14F-4D97-AF65-F5344CB8AC3E}">
        <p14:creationId xmlns:p14="http://schemas.microsoft.com/office/powerpoint/2010/main" xmlns="" val="33514999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A0AF6A0-DABA-4548-8591-0AE92D4F3FC6}" type="datetime1">
              <a:rPr lang="ru-RU" smtClean="0"/>
              <a:t>01.04.2014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311085DA-59E4-48E8-95A3-18AA73912741}" type="slidenum">
              <a:rPr lang="ru-RU" smtClean="0"/>
              <a:pPr/>
              <a:t>‹#›</a:t>
            </a:fld>
            <a:endParaRPr lang="ru-RU" dirty="0"/>
          </a:p>
        </p:txBody>
      </p:sp>
    </p:spTree>
    <p:extLst>
      <p:ext uri="{BB962C8B-B14F-4D97-AF65-F5344CB8AC3E}">
        <p14:creationId xmlns:p14="http://schemas.microsoft.com/office/powerpoint/2010/main" xmlns="" val="293475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1E63903-DAE4-4734-88C1-64700E4642F8}" type="datetime1">
              <a:rPr lang="ru-RU" smtClean="0"/>
              <a:t>01.04.2014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311085DA-59E4-48E8-95A3-18AA73912741}" type="slidenum">
              <a:rPr lang="ru-RU" smtClean="0"/>
              <a:pPr/>
              <a:t>‹#›</a:t>
            </a:fld>
            <a:endParaRPr lang="ru-RU" dirty="0"/>
          </a:p>
        </p:txBody>
      </p:sp>
    </p:spTree>
    <p:extLst>
      <p:ext uri="{BB962C8B-B14F-4D97-AF65-F5344CB8AC3E}">
        <p14:creationId xmlns:p14="http://schemas.microsoft.com/office/powerpoint/2010/main" xmlns="" val="35531432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8BEDD56-B062-4E9A-B286-92446C0C0B0F}" type="datetime1">
              <a:rPr lang="ru-RU" smtClean="0"/>
              <a:t>01.04.2014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11085DA-59E4-48E8-95A3-18AA73912741}" type="slidenum">
              <a:rPr lang="ru-RU" smtClean="0"/>
              <a:pPr/>
              <a:t>‹#›</a:t>
            </a:fld>
            <a:endParaRPr lang="ru-RU" dirty="0"/>
          </a:p>
        </p:txBody>
      </p:sp>
    </p:spTree>
    <p:extLst>
      <p:ext uri="{BB962C8B-B14F-4D97-AF65-F5344CB8AC3E}">
        <p14:creationId xmlns:p14="http://schemas.microsoft.com/office/powerpoint/2010/main" xmlns="" val="33393032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C308605-E8D2-41E1-99EC-C9033C6DE23A}" type="datetime1">
              <a:rPr lang="ru-RU" smtClean="0"/>
              <a:t>01.04.2014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11085DA-59E4-48E8-95A3-18AA73912741}" type="slidenum">
              <a:rPr lang="ru-RU" smtClean="0"/>
              <a:pPr/>
              <a:t>‹#›</a:t>
            </a:fld>
            <a:endParaRPr lang="ru-RU" dirty="0"/>
          </a:p>
        </p:txBody>
      </p:sp>
    </p:spTree>
    <p:extLst>
      <p:ext uri="{BB962C8B-B14F-4D97-AF65-F5344CB8AC3E}">
        <p14:creationId xmlns:p14="http://schemas.microsoft.com/office/powerpoint/2010/main" xmlns="" val="2953778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033A69-83B2-4A34-83B1-25E4208DAD69}" type="datetime1">
              <a:rPr lang="ru-RU" smtClean="0"/>
              <a:t>01.04.2014</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1085DA-59E4-48E8-95A3-18AA73912741}" type="slidenum">
              <a:rPr lang="ru-RU" smtClean="0"/>
              <a:pPr/>
              <a:t>‹#›</a:t>
            </a:fld>
            <a:endParaRPr lang="ru-RU" dirty="0"/>
          </a:p>
        </p:txBody>
      </p:sp>
    </p:spTree>
    <p:extLst>
      <p:ext uri="{BB962C8B-B14F-4D97-AF65-F5344CB8AC3E}">
        <p14:creationId xmlns:p14="http://schemas.microsoft.com/office/powerpoint/2010/main" xmlns="" val="4164238629"/>
      </p:ext>
    </p:extLst>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152400"/>
            <a:ext cx="8229600" cy="990600"/>
          </a:xfrm>
          <a:prstGeom prst="rect">
            <a:avLst/>
          </a:prstGeom>
        </p:spPr>
        <p:txBody>
          <a:bodyPr vert="horz" anchor="b" anchorCtr="0">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16C03158-CC0A-4592-AA51-1EC018F5B2DF}" type="datetime1">
              <a:rPr lang="ru-RU" smtClean="0"/>
              <a:t>01.04.2014</a:t>
            </a:fld>
            <a:endParaRPr lang="ru-RU" dirty="0"/>
          </a:p>
        </p:txBody>
      </p:sp>
      <p:sp>
        <p:nvSpPr>
          <p:cNvPr id="3" name="Нижний колонтитул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ru-RU" dirty="0"/>
          </a:p>
        </p:txBody>
      </p:sp>
      <p:sp>
        <p:nvSpPr>
          <p:cNvPr id="23" name="Номер слайда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311085DA-59E4-48E8-95A3-18AA73912741}" type="slidenum">
              <a:rPr lang="ru-RU" smtClean="0"/>
              <a:pPr/>
              <a:t>‹#›</a:t>
            </a:fld>
            <a:endParaRPr lang="ru-RU" dirty="0"/>
          </a:p>
        </p:txBody>
      </p:sp>
      <p:sp>
        <p:nvSpPr>
          <p:cNvPr id="28" name="Прямая соединительная линия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Прямая соединительная линия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Равнобедренный треугольник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 id="2147484098" r:id="rId6"/>
    <p:sldLayoutId id="2147484099" r:id="rId7"/>
    <p:sldLayoutId id="2147484100" r:id="rId8"/>
    <p:sldLayoutId id="2147484101" r:id="rId9"/>
    <p:sldLayoutId id="2147484102" r:id="rId10"/>
    <p:sldLayoutId id="2147484103" r:id="rId11"/>
  </p:sldLayoutIdLst>
  <p:hf sldNum="0" hdr="0" ftr="0" dt="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hyperlink" Target="http://www.consultant.ru/document/cons_doc_LAW_158522/?dst=86" TargetMode="External"/><Relationship Id="rId2" Type="http://schemas.openxmlformats.org/officeDocument/2006/relationships/hyperlink" Target="http://www.consultant.ru/document/cons_doc_LAW_160140/?dst=963" TargetMode="External"/><Relationship Id="rId1" Type="http://schemas.openxmlformats.org/officeDocument/2006/relationships/slideLayout" Target="../slideLayouts/slideLayout2.xml"/><Relationship Id="rId5" Type="http://schemas.openxmlformats.org/officeDocument/2006/relationships/hyperlink" Target="http://www.consultant.ru/document/cons_doc_LAW_111723/" TargetMode="External"/><Relationship Id="rId4" Type="http://schemas.openxmlformats.org/officeDocument/2006/relationships/hyperlink" Target="http://www.consultant.ru/document/cons_doc_LAW_159831/"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consultant.ru/document/cons_doc_LAW_111723/" TargetMode="External"/><Relationship Id="rId2" Type="http://schemas.openxmlformats.org/officeDocument/2006/relationships/hyperlink" Target="http://www.consultant.ru/document/cons_doc_LAW_111723/?dst=100005"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3100" b="1" dirty="0" smtClean="0"/>
              <a:t>Регламент  </a:t>
            </a:r>
            <a:r>
              <a:rPr lang="ru-RU" sz="3100" b="1" dirty="0"/>
              <a:t>работы семинара</a:t>
            </a:r>
            <a:r>
              <a:rPr lang="ru-RU" dirty="0"/>
              <a:t/>
            </a:r>
            <a:br>
              <a:rPr lang="ru-RU" dirty="0"/>
            </a:b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xmlns="" val="3268657157"/>
              </p:ext>
            </p:extLst>
          </p:nvPr>
        </p:nvGraphicFramePr>
        <p:xfrm>
          <a:off x="611560" y="908720"/>
          <a:ext cx="7992888" cy="5308976"/>
        </p:xfrm>
        <a:graphic>
          <a:graphicData uri="http://schemas.openxmlformats.org/drawingml/2006/table">
            <a:tbl>
              <a:tblPr firstRow="1" firstCol="1" bandRow="1">
                <a:tableStyleId>{5C22544A-7EE6-4342-B048-85BDC9FD1C3A}</a:tableStyleId>
              </a:tblPr>
              <a:tblGrid>
                <a:gridCol w="2457745"/>
                <a:gridCol w="5535143"/>
              </a:tblGrid>
              <a:tr h="663622">
                <a:tc>
                  <a:txBody>
                    <a:bodyPr/>
                    <a:lstStyle/>
                    <a:p>
                      <a:pPr algn="ctr">
                        <a:lnSpc>
                          <a:spcPct val="115000"/>
                        </a:lnSpc>
                        <a:spcAft>
                          <a:spcPts val="0"/>
                        </a:spcAft>
                      </a:pPr>
                      <a:r>
                        <a:rPr lang="ru-RU" sz="1200" b="1" dirty="0">
                          <a:solidFill>
                            <a:schemeClr val="tx1"/>
                          </a:solidFill>
                          <a:effectLst/>
                        </a:rPr>
                        <a:t> </a:t>
                      </a:r>
                    </a:p>
                    <a:p>
                      <a:pPr algn="ctr">
                        <a:lnSpc>
                          <a:spcPct val="115000"/>
                        </a:lnSpc>
                        <a:spcAft>
                          <a:spcPts val="0"/>
                        </a:spcAft>
                      </a:pPr>
                      <a:r>
                        <a:rPr lang="ru-RU" sz="1200" b="1" dirty="0">
                          <a:solidFill>
                            <a:schemeClr val="tx1"/>
                          </a:solidFill>
                          <a:effectLst/>
                        </a:rPr>
                        <a:t>09.00 – 10.00 </a:t>
                      </a:r>
                    </a:p>
                    <a:p>
                      <a:pPr algn="ctr">
                        <a:lnSpc>
                          <a:spcPct val="115000"/>
                        </a:lnSpc>
                        <a:spcAft>
                          <a:spcPts val="0"/>
                        </a:spcAft>
                      </a:pPr>
                      <a:r>
                        <a:rPr lang="ru-RU" sz="1200" b="1" dirty="0">
                          <a:solidFill>
                            <a:schemeClr val="tx1"/>
                          </a:solidFill>
                          <a:effectLst/>
                        </a:rPr>
                        <a:t> </a:t>
                      </a:r>
                      <a:endParaRPr lang="ru-RU" sz="1200" b="1" dirty="0">
                        <a:solidFill>
                          <a:schemeClr val="tx1"/>
                        </a:solidFill>
                        <a:effectLst/>
                        <a:latin typeface="Calibri"/>
                        <a:ea typeface="Calibri"/>
                        <a:cs typeface="Times New Roman"/>
                      </a:endParaRPr>
                    </a:p>
                  </a:txBody>
                  <a:tcPr marL="46121" marR="46121" marT="0" marB="0">
                    <a:solidFill>
                      <a:schemeClr val="accent1">
                        <a:lumMod val="40000"/>
                        <a:lumOff val="60000"/>
                      </a:schemeClr>
                    </a:solidFill>
                  </a:tcPr>
                </a:tc>
                <a:tc>
                  <a:txBody>
                    <a:bodyPr/>
                    <a:lstStyle/>
                    <a:p>
                      <a:pPr algn="ctr">
                        <a:lnSpc>
                          <a:spcPct val="115000"/>
                        </a:lnSpc>
                        <a:spcAft>
                          <a:spcPts val="0"/>
                        </a:spcAft>
                      </a:pPr>
                      <a:r>
                        <a:rPr lang="ru-RU" sz="1600" b="1" dirty="0" smtClean="0">
                          <a:solidFill>
                            <a:schemeClr val="tx1"/>
                          </a:solidFill>
                          <a:effectLst/>
                        </a:rPr>
                        <a:t>Регистрация </a:t>
                      </a:r>
                      <a:r>
                        <a:rPr lang="ru-RU" sz="1600" b="1" dirty="0">
                          <a:solidFill>
                            <a:schemeClr val="tx1"/>
                          </a:solidFill>
                          <a:effectLst/>
                        </a:rPr>
                        <a:t>участников</a:t>
                      </a:r>
                      <a:endParaRPr lang="ru-RU" sz="1600" b="1" dirty="0">
                        <a:solidFill>
                          <a:schemeClr val="tx1"/>
                        </a:solidFill>
                        <a:effectLst/>
                        <a:latin typeface="Calibri"/>
                        <a:ea typeface="Calibri"/>
                        <a:cs typeface="Times New Roman"/>
                      </a:endParaRPr>
                    </a:p>
                  </a:txBody>
                  <a:tcPr marL="46121" marR="46121" marT="0" marB="0" anchor="ctr">
                    <a:solidFill>
                      <a:schemeClr val="accent1">
                        <a:lumMod val="40000"/>
                        <a:lumOff val="60000"/>
                      </a:schemeClr>
                    </a:solidFill>
                  </a:tcPr>
                </a:tc>
              </a:tr>
              <a:tr h="663622">
                <a:tc>
                  <a:txBody>
                    <a:bodyPr/>
                    <a:lstStyle/>
                    <a:p>
                      <a:pPr algn="ctr">
                        <a:lnSpc>
                          <a:spcPct val="115000"/>
                        </a:lnSpc>
                        <a:spcAft>
                          <a:spcPts val="0"/>
                        </a:spcAft>
                      </a:pPr>
                      <a:r>
                        <a:rPr lang="ru-RU" sz="1200" b="1" dirty="0">
                          <a:solidFill>
                            <a:schemeClr val="tx1"/>
                          </a:solidFill>
                          <a:effectLst/>
                        </a:rPr>
                        <a:t> </a:t>
                      </a:r>
                    </a:p>
                    <a:p>
                      <a:pPr algn="ctr">
                        <a:lnSpc>
                          <a:spcPct val="115000"/>
                        </a:lnSpc>
                        <a:spcAft>
                          <a:spcPts val="0"/>
                        </a:spcAft>
                      </a:pPr>
                      <a:r>
                        <a:rPr lang="ru-RU" sz="1200" b="1" dirty="0">
                          <a:solidFill>
                            <a:schemeClr val="tx1"/>
                          </a:solidFill>
                          <a:effectLst/>
                        </a:rPr>
                        <a:t>10.00 – 11.30</a:t>
                      </a:r>
                    </a:p>
                    <a:p>
                      <a:pPr algn="ctr">
                        <a:lnSpc>
                          <a:spcPct val="115000"/>
                        </a:lnSpc>
                        <a:spcAft>
                          <a:spcPts val="0"/>
                        </a:spcAft>
                      </a:pPr>
                      <a:r>
                        <a:rPr lang="ru-RU" sz="1200" b="1" dirty="0">
                          <a:solidFill>
                            <a:schemeClr val="tx1"/>
                          </a:solidFill>
                          <a:effectLst/>
                        </a:rPr>
                        <a:t> </a:t>
                      </a:r>
                      <a:endParaRPr lang="ru-RU" sz="1200" b="1" dirty="0">
                        <a:solidFill>
                          <a:schemeClr val="tx1"/>
                        </a:solidFill>
                        <a:effectLst/>
                        <a:latin typeface="Calibri"/>
                        <a:ea typeface="Calibri"/>
                        <a:cs typeface="Times New Roman"/>
                      </a:endParaRPr>
                    </a:p>
                  </a:txBody>
                  <a:tcPr marL="46121" marR="46121" marT="0" marB="0">
                    <a:solidFill>
                      <a:schemeClr val="accent1">
                        <a:lumMod val="40000"/>
                        <a:lumOff val="60000"/>
                      </a:schemeClr>
                    </a:solidFill>
                  </a:tcPr>
                </a:tc>
                <a:tc>
                  <a:txBody>
                    <a:bodyPr/>
                    <a:lstStyle/>
                    <a:p>
                      <a:pPr algn="ctr">
                        <a:lnSpc>
                          <a:spcPct val="115000"/>
                        </a:lnSpc>
                        <a:spcAft>
                          <a:spcPts val="0"/>
                        </a:spcAft>
                      </a:pPr>
                      <a:r>
                        <a:rPr lang="ru-RU" sz="1600" b="1" dirty="0" smtClean="0">
                          <a:solidFill>
                            <a:schemeClr val="tx1"/>
                          </a:solidFill>
                          <a:effectLst/>
                        </a:rPr>
                        <a:t>Семинар</a:t>
                      </a:r>
                      <a:endParaRPr lang="ru-RU" sz="1600" b="1" dirty="0">
                        <a:solidFill>
                          <a:schemeClr val="tx1"/>
                        </a:solidFill>
                        <a:effectLst/>
                        <a:latin typeface="Calibri"/>
                        <a:ea typeface="Calibri"/>
                        <a:cs typeface="Times New Roman"/>
                      </a:endParaRPr>
                    </a:p>
                  </a:txBody>
                  <a:tcPr marL="46121" marR="46121" marT="0" marB="0" anchor="ctr"/>
                </a:tc>
              </a:tr>
              <a:tr h="663622">
                <a:tc>
                  <a:txBody>
                    <a:bodyPr/>
                    <a:lstStyle/>
                    <a:p>
                      <a:pPr algn="ctr">
                        <a:lnSpc>
                          <a:spcPct val="115000"/>
                        </a:lnSpc>
                        <a:spcAft>
                          <a:spcPts val="0"/>
                        </a:spcAft>
                      </a:pPr>
                      <a:r>
                        <a:rPr lang="ru-RU" sz="1200" b="1" dirty="0">
                          <a:solidFill>
                            <a:schemeClr val="tx1"/>
                          </a:solidFill>
                          <a:effectLst/>
                        </a:rPr>
                        <a:t> </a:t>
                      </a:r>
                    </a:p>
                    <a:p>
                      <a:pPr algn="ctr">
                        <a:lnSpc>
                          <a:spcPct val="115000"/>
                        </a:lnSpc>
                        <a:spcAft>
                          <a:spcPts val="0"/>
                        </a:spcAft>
                      </a:pPr>
                      <a:r>
                        <a:rPr lang="ru-RU" sz="1200" b="1" dirty="0">
                          <a:solidFill>
                            <a:schemeClr val="tx1"/>
                          </a:solidFill>
                          <a:effectLst/>
                        </a:rPr>
                        <a:t>11.30 – 12.00</a:t>
                      </a:r>
                    </a:p>
                    <a:p>
                      <a:pPr algn="ctr">
                        <a:lnSpc>
                          <a:spcPct val="115000"/>
                        </a:lnSpc>
                        <a:spcAft>
                          <a:spcPts val="0"/>
                        </a:spcAft>
                      </a:pPr>
                      <a:r>
                        <a:rPr lang="ru-RU" sz="1200" b="1" dirty="0">
                          <a:solidFill>
                            <a:schemeClr val="tx1"/>
                          </a:solidFill>
                          <a:effectLst/>
                        </a:rPr>
                        <a:t> </a:t>
                      </a:r>
                      <a:endParaRPr lang="ru-RU" sz="1200" b="1" dirty="0">
                        <a:solidFill>
                          <a:schemeClr val="tx1"/>
                        </a:solidFill>
                        <a:effectLst/>
                        <a:latin typeface="Calibri"/>
                        <a:ea typeface="Calibri"/>
                        <a:cs typeface="Times New Roman"/>
                      </a:endParaRPr>
                    </a:p>
                  </a:txBody>
                  <a:tcPr marL="46121" marR="46121" marT="0" marB="0">
                    <a:solidFill>
                      <a:schemeClr val="accent1">
                        <a:lumMod val="40000"/>
                        <a:lumOff val="60000"/>
                      </a:schemeClr>
                    </a:solidFill>
                  </a:tcPr>
                </a:tc>
                <a:tc>
                  <a:txBody>
                    <a:bodyPr/>
                    <a:lstStyle/>
                    <a:p>
                      <a:pPr algn="ctr">
                        <a:lnSpc>
                          <a:spcPct val="115000"/>
                        </a:lnSpc>
                        <a:spcAft>
                          <a:spcPts val="0"/>
                        </a:spcAft>
                      </a:pPr>
                      <a:r>
                        <a:rPr lang="ru-RU" sz="1600" b="1" dirty="0">
                          <a:solidFill>
                            <a:schemeClr val="tx1"/>
                          </a:solidFill>
                          <a:effectLst/>
                        </a:rPr>
                        <a:t> </a:t>
                      </a:r>
                      <a:r>
                        <a:rPr lang="ru-RU" sz="1600" b="1" dirty="0" smtClean="0">
                          <a:solidFill>
                            <a:schemeClr val="tx1"/>
                          </a:solidFill>
                          <a:effectLst/>
                        </a:rPr>
                        <a:t>Кофе-брейк</a:t>
                      </a:r>
                      <a:endParaRPr lang="ru-RU" sz="1600" b="1" dirty="0">
                        <a:solidFill>
                          <a:schemeClr val="tx1"/>
                        </a:solidFill>
                        <a:effectLst/>
                        <a:latin typeface="Calibri"/>
                        <a:ea typeface="Calibri"/>
                        <a:cs typeface="Times New Roman"/>
                      </a:endParaRPr>
                    </a:p>
                  </a:txBody>
                  <a:tcPr marL="46121" marR="46121" marT="0" marB="0" anchor="ctr">
                    <a:solidFill>
                      <a:schemeClr val="bg1"/>
                    </a:solidFill>
                  </a:tcPr>
                </a:tc>
              </a:tr>
              <a:tr h="663622">
                <a:tc>
                  <a:txBody>
                    <a:bodyPr/>
                    <a:lstStyle/>
                    <a:p>
                      <a:pPr algn="ctr">
                        <a:lnSpc>
                          <a:spcPct val="115000"/>
                        </a:lnSpc>
                        <a:spcAft>
                          <a:spcPts val="0"/>
                        </a:spcAft>
                      </a:pPr>
                      <a:r>
                        <a:rPr lang="ru-RU" sz="1200" b="1" dirty="0">
                          <a:solidFill>
                            <a:schemeClr val="tx1"/>
                          </a:solidFill>
                          <a:effectLst/>
                        </a:rPr>
                        <a:t> </a:t>
                      </a:r>
                    </a:p>
                    <a:p>
                      <a:pPr algn="ctr">
                        <a:lnSpc>
                          <a:spcPct val="115000"/>
                        </a:lnSpc>
                        <a:spcAft>
                          <a:spcPts val="0"/>
                        </a:spcAft>
                      </a:pPr>
                      <a:r>
                        <a:rPr lang="ru-RU" sz="1200" b="1" dirty="0">
                          <a:solidFill>
                            <a:schemeClr val="tx1"/>
                          </a:solidFill>
                          <a:effectLst/>
                        </a:rPr>
                        <a:t>12.00 – 13.30</a:t>
                      </a:r>
                    </a:p>
                    <a:p>
                      <a:pPr algn="ctr">
                        <a:lnSpc>
                          <a:spcPct val="115000"/>
                        </a:lnSpc>
                        <a:spcAft>
                          <a:spcPts val="0"/>
                        </a:spcAft>
                      </a:pPr>
                      <a:r>
                        <a:rPr lang="ru-RU" sz="1200" b="1" dirty="0">
                          <a:solidFill>
                            <a:schemeClr val="tx1"/>
                          </a:solidFill>
                          <a:effectLst/>
                        </a:rPr>
                        <a:t> </a:t>
                      </a:r>
                      <a:endParaRPr lang="ru-RU" sz="1200" b="1" dirty="0">
                        <a:solidFill>
                          <a:schemeClr val="tx1"/>
                        </a:solidFill>
                        <a:effectLst/>
                        <a:latin typeface="Calibri"/>
                        <a:ea typeface="Calibri"/>
                        <a:cs typeface="Times New Roman"/>
                      </a:endParaRPr>
                    </a:p>
                  </a:txBody>
                  <a:tcPr marL="46121" marR="46121" marT="0" marB="0">
                    <a:solidFill>
                      <a:schemeClr val="accent1">
                        <a:lumMod val="40000"/>
                        <a:lumOff val="60000"/>
                      </a:schemeClr>
                    </a:solidFill>
                  </a:tcPr>
                </a:tc>
                <a:tc>
                  <a:txBody>
                    <a:bodyPr/>
                    <a:lstStyle/>
                    <a:p>
                      <a:pPr algn="ctr">
                        <a:lnSpc>
                          <a:spcPct val="115000"/>
                        </a:lnSpc>
                        <a:spcAft>
                          <a:spcPts val="0"/>
                        </a:spcAft>
                      </a:pPr>
                      <a:r>
                        <a:rPr lang="ru-RU" sz="1600" b="1" dirty="0" smtClean="0">
                          <a:solidFill>
                            <a:schemeClr val="tx1"/>
                          </a:solidFill>
                          <a:effectLst/>
                        </a:rPr>
                        <a:t>Семинар</a:t>
                      </a:r>
                      <a:endParaRPr lang="ru-RU" sz="1600" b="1" dirty="0">
                        <a:solidFill>
                          <a:schemeClr val="tx1"/>
                        </a:solidFill>
                        <a:effectLst/>
                        <a:latin typeface="Calibri"/>
                        <a:ea typeface="Calibri"/>
                        <a:cs typeface="Times New Roman"/>
                      </a:endParaRPr>
                    </a:p>
                  </a:txBody>
                  <a:tcPr marL="46121" marR="46121" marT="0" marB="0" anchor="ctr"/>
                </a:tc>
              </a:tr>
              <a:tr h="663622">
                <a:tc>
                  <a:txBody>
                    <a:bodyPr/>
                    <a:lstStyle/>
                    <a:p>
                      <a:pPr algn="ctr">
                        <a:lnSpc>
                          <a:spcPct val="115000"/>
                        </a:lnSpc>
                        <a:spcAft>
                          <a:spcPts val="0"/>
                        </a:spcAft>
                      </a:pPr>
                      <a:r>
                        <a:rPr lang="ru-RU" sz="1200" b="1" dirty="0">
                          <a:solidFill>
                            <a:schemeClr val="tx1"/>
                          </a:solidFill>
                          <a:effectLst/>
                        </a:rPr>
                        <a:t> </a:t>
                      </a:r>
                    </a:p>
                    <a:p>
                      <a:pPr algn="ctr">
                        <a:lnSpc>
                          <a:spcPct val="115000"/>
                        </a:lnSpc>
                        <a:spcAft>
                          <a:spcPts val="0"/>
                        </a:spcAft>
                      </a:pPr>
                      <a:r>
                        <a:rPr lang="ru-RU" sz="1200" b="1" dirty="0">
                          <a:solidFill>
                            <a:schemeClr val="tx1"/>
                          </a:solidFill>
                          <a:effectLst/>
                        </a:rPr>
                        <a:t>13.30 – 14.30</a:t>
                      </a:r>
                    </a:p>
                    <a:p>
                      <a:pPr algn="ctr">
                        <a:lnSpc>
                          <a:spcPct val="115000"/>
                        </a:lnSpc>
                        <a:spcAft>
                          <a:spcPts val="0"/>
                        </a:spcAft>
                      </a:pPr>
                      <a:r>
                        <a:rPr lang="ru-RU" sz="1200" b="1" dirty="0">
                          <a:solidFill>
                            <a:schemeClr val="tx1"/>
                          </a:solidFill>
                          <a:effectLst/>
                        </a:rPr>
                        <a:t> </a:t>
                      </a:r>
                      <a:endParaRPr lang="ru-RU" sz="1200" b="1" dirty="0">
                        <a:solidFill>
                          <a:schemeClr val="tx1"/>
                        </a:solidFill>
                        <a:effectLst/>
                        <a:latin typeface="Calibri"/>
                        <a:ea typeface="Calibri"/>
                        <a:cs typeface="Times New Roman"/>
                      </a:endParaRPr>
                    </a:p>
                  </a:txBody>
                  <a:tcPr marL="46121" marR="46121" marT="0" marB="0">
                    <a:solidFill>
                      <a:schemeClr val="accent1">
                        <a:lumMod val="40000"/>
                        <a:lumOff val="60000"/>
                      </a:schemeClr>
                    </a:solidFill>
                  </a:tcPr>
                </a:tc>
                <a:tc>
                  <a:txBody>
                    <a:bodyPr/>
                    <a:lstStyle/>
                    <a:p>
                      <a:pPr algn="ctr">
                        <a:lnSpc>
                          <a:spcPct val="115000"/>
                        </a:lnSpc>
                        <a:spcAft>
                          <a:spcPts val="0"/>
                        </a:spcAft>
                      </a:pPr>
                      <a:r>
                        <a:rPr lang="ru-RU" sz="1600" b="1" dirty="0" smtClean="0">
                          <a:solidFill>
                            <a:schemeClr val="tx1"/>
                          </a:solidFill>
                          <a:effectLst/>
                        </a:rPr>
                        <a:t>Обед</a:t>
                      </a:r>
                      <a:endParaRPr lang="ru-RU" sz="1600" b="1" dirty="0">
                        <a:solidFill>
                          <a:schemeClr val="tx1"/>
                        </a:solidFill>
                        <a:effectLst/>
                        <a:latin typeface="Calibri"/>
                        <a:ea typeface="Calibri"/>
                        <a:cs typeface="Times New Roman"/>
                      </a:endParaRPr>
                    </a:p>
                  </a:txBody>
                  <a:tcPr marL="46121" marR="46121" marT="0" marB="0" anchor="ctr">
                    <a:solidFill>
                      <a:schemeClr val="bg1"/>
                    </a:solidFill>
                  </a:tcPr>
                </a:tc>
              </a:tr>
              <a:tr h="663622">
                <a:tc>
                  <a:txBody>
                    <a:bodyPr/>
                    <a:lstStyle/>
                    <a:p>
                      <a:pPr algn="ctr">
                        <a:lnSpc>
                          <a:spcPct val="115000"/>
                        </a:lnSpc>
                        <a:spcAft>
                          <a:spcPts val="0"/>
                        </a:spcAft>
                      </a:pPr>
                      <a:r>
                        <a:rPr lang="ru-RU" sz="1200" b="1" dirty="0">
                          <a:solidFill>
                            <a:schemeClr val="tx1"/>
                          </a:solidFill>
                          <a:effectLst/>
                        </a:rPr>
                        <a:t> </a:t>
                      </a:r>
                    </a:p>
                    <a:p>
                      <a:pPr algn="ctr">
                        <a:lnSpc>
                          <a:spcPct val="115000"/>
                        </a:lnSpc>
                        <a:spcAft>
                          <a:spcPts val="0"/>
                        </a:spcAft>
                      </a:pPr>
                      <a:r>
                        <a:rPr lang="ru-RU" sz="1200" b="1" dirty="0">
                          <a:solidFill>
                            <a:schemeClr val="tx1"/>
                          </a:solidFill>
                          <a:effectLst/>
                        </a:rPr>
                        <a:t>14.30 – 16.00</a:t>
                      </a:r>
                    </a:p>
                    <a:p>
                      <a:pPr algn="ctr">
                        <a:lnSpc>
                          <a:spcPct val="115000"/>
                        </a:lnSpc>
                        <a:spcAft>
                          <a:spcPts val="0"/>
                        </a:spcAft>
                      </a:pPr>
                      <a:r>
                        <a:rPr lang="ru-RU" sz="1200" b="1" dirty="0">
                          <a:solidFill>
                            <a:schemeClr val="tx1"/>
                          </a:solidFill>
                          <a:effectLst/>
                        </a:rPr>
                        <a:t> </a:t>
                      </a:r>
                      <a:endParaRPr lang="ru-RU" sz="1200" b="1" dirty="0">
                        <a:solidFill>
                          <a:schemeClr val="tx1"/>
                        </a:solidFill>
                        <a:effectLst/>
                        <a:latin typeface="Calibri"/>
                        <a:ea typeface="Calibri"/>
                        <a:cs typeface="Times New Roman"/>
                      </a:endParaRPr>
                    </a:p>
                  </a:txBody>
                  <a:tcPr marL="46121" marR="46121" marT="0" marB="0">
                    <a:solidFill>
                      <a:schemeClr val="accent1">
                        <a:lumMod val="40000"/>
                        <a:lumOff val="60000"/>
                      </a:schemeClr>
                    </a:solidFill>
                  </a:tcPr>
                </a:tc>
                <a:tc>
                  <a:txBody>
                    <a:bodyPr/>
                    <a:lstStyle/>
                    <a:p>
                      <a:pPr algn="ctr">
                        <a:lnSpc>
                          <a:spcPct val="115000"/>
                        </a:lnSpc>
                        <a:spcAft>
                          <a:spcPts val="0"/>
                        </a:spcAft>
                      </a:pPr>
                      <a:r>
                        <a:rPr lang="ru-RU" sz="1600" b="1" dirty="0" smtClean="0">
                          <a:solidFill>
                            <a:schemeClr val="tx1"/>
                          </a:solidFill>
                          <a:effectLst/>
                        </a:rPr>
                        <a:t>Семинар</a:t>
                      </a:r>
                      <a:endParaRPr lang="ru-RU" sz="1600" b="1" dirty="0">
                        <a:solidFill>
                          <a:schemeClr val="tx1"/>
                        </a:solidFill>
                        <a:effectLst/>
                        <a:latin typeface="Calibri"/>
                        <a:ea typeface="Calibri"/>
                        <a:cs typeface="Times New Roman"/>
                      </a:endParaRPr>
                    </a:p>
                  </a:txBody>
                  <a:tcPr marL="46121" marR="46121" marT="0" marB="0" anchor="ctr"/>
                </a:tc>
              </a:tr>
              <a:tr h="663622">
                <a:tc>
                  <a:txBody>
                    <a:bodyPr/>
                    <a:lstStyle/>
                    <a:p>
                      <a:pPr algn="ctr">
                        <a:lnSpc>
                          <a:spcPct val="115000"/>
                        </a:lnSpc>
                        <a:spcAft>
                          <a:spcPts val="0"/>
                        </a:spcAft>
                      </a:pPr>
                      <a:r>
                        <a:rPr lang="ru-RU" sz="1200" b="1" dirty="0">
                          <a:solidFill>
                            <a:schemeClr val="tx1"/>
                          </a:solidFill>
                          <a:effectLst/>
                        </a:rPr>
                        <a:t> </a:t>
                      </a:r>
                    </a:p>
                    <a:p>
                      <a:pPr algn="ctr">
                        <a:lnSpc>
                          <a:spcPct val="115000"/>
                        </a:lnSpc>
                        <a:spcAft>
                          <a:spcPts val="0"/>
                        </a:spcAft>
                      </a:pPr>
                      <a:r>
                        <a:rPr lang="ru-RU" sz="1200" b="1" dirty="0">
                          <a:solidFill>
                            <a:schemeClr val="tx1"/>
                          </a:solidFill>
                          <a:effectLst/>
                        </a:rPr>
                        <a:t>16.00 – 16.30</a:t>
                      </a:r>
                    </a:p>
                    <a:p>
                      <a:pPr algn="ctr">
                        <a:lnSpc>
                          <a:spcPct val="115000"/>
                        </a:lnSpc>
                        <a:spcAft>
                          <a:spcPts val="0"/>
                        </a:spcAft>
                      </a:pPr>
                      <a:r>
                        <a:rPr lang="ru-RU" sz="1200" b="1" dirty="0">
                          <a:solidFill>
                            <a:schemeClr val="tx1"/>
                          </a:solidFill>
                          <a:effectLst/>
                        </a:rPr>
                        <a:t> </a:t>
                      </a:r>
                      <a:endParaRPr lang="ru-RU" sz="1200" b="1" dirty="0">
                        <a:solidFill>
                          <a:schemeClr val="tx1"/>
                        </a:solidFill>
                        <a:effectLst/>
                        <a:latin typeface="Calibri"/>
                        <a:ea typeface="Calibri"/>
                        <a:cs typeface="Times New Roman"/>
                      </a:endParaRPr>
                    </a:p>
                  </a:txBody>
                  <a:tcPr marL="46121" marR="46121" marT="0" marB="0">
                    <a:solidFill>
                      <a:schemeClr val="accent1">
                        <a:lumMod val="40000"/>
                        <a:lumOff val="60000"/>
                      </a:schemeClr>
                    </a:solidFill>
                  </a:tcPr>
                </a:tc>
                <a:tc>
                  <a:txBody>
                    <a:bodyPr/>
                    <a:lstStyle/>
                    <a:p>
                      <a:pPr algn="ctr">
                        <a:lnSpc>
                          <a:spcPct val="115000"/>
                        </a:lnSpc>
                        <a:spcAft>
                          <a:spcPts val="0"/>
                        </a:spcAft>
                      </a:pPr>
                      <a:r>
                        <a:rPr lang="ru-RU" sz="1600" b="1" dirty="0" smtClean="0">
                          <a:solidFill>
                            <a:schemeClr val="tx1"/>
                          </a:solidFill>
                          <a:effectLst/>
                        </a:rPr>
                        <a:t>Кофе-брейк</a:t>
                      </a:r>
                      <a:endParaRPr lang="ru-RU" sz="1600" b="1" dirty="0">
                        <a:solidFill>
                          <a:schemeClr val="tx1"/>
                        </a:solidFill>
                        <a:effectLst/>
                        <a:latin typeface="Calibri"/>
                        <a:ea typeface="Calibri"/>
                        <a:cs typeface="Times New Roman"/>
                      </a:endParaRPr>
                    </a:p>
                  </a:txBody>
                  <a:tcPr marL="46121" marR="46121" marT="0" marB="0" anchor="ctr">
                    <a:solidFill>
                      <a:schemeClr val="bg1"/>
                    </a:solidFill>
                  </a:tcPr>
                </a:tc>
              </a:tr>
              <a:tr h="663622">
                <a:tc>
                  <a:txBody>
                    <a:bodyPr/>
                    <a:lstStyle/>
                    <a:p>
                      <a:pPr algn="ctr">
                        <a:lnSpc>
                          <a:spcPct val="115000"/>
                        </a:lnSpc>
                        <a:spcAft>
                          <a:spcPts val="0"/>
                        </a:spcAft>
                      </a:pPr>
                      <a:r>
                        <a:rPr lang="ru-RU" sz="1200" b="1" dirty="0">
                          <a:solidFill>
                            <a:schemeClr val="tx1"/>
                          </a:solidFill>
                          <a:effectLst/>
                        </a:rPr>
                        <a:t> </a:t>
                      </a:r>
                    </a:p>
                    <a:p>
                      <a:pPr algn="ctr">
                        <a:lnSpc>
                          <a:spcPct val="115000"/>
                        </a:lnSpc>
                        <a:spcAft>
                          <a:spcPts val="0"/>
                        </a:spcAft>
                      </a:pPr>
                      <a:r>
                        <a:rPr lang="ru-RU" sz="1200" b="1" dirty="0">
                          <a:solidFill>
                            <a:schemeClr val="tx1"/>
                          </a:solidFill>
                          <a:effectLst/>
                        </a:rPr>
                        <a:t>16.30 – 18.00</a:t>
                      </a:r>
                    </a:p>
                    <a:p>
                      <a:pPr algn="ctr">
                        <a:lnSpc>
                          <a:spcPct val="115000"/>
                        </a:lnSpc>
                        <a:spcAft>
                          <a:spcPts val="0"/>
                        </a:spcAft>
                      </a:pPr>
                      <a:r>
                        <a:rPr lang="ru-RU" sz="1200" b="1" dirty="0">
                          <a:solidFill>
                            <a:schemeClr val="tx1"/>
                          </a:solidFill>
                          <a:effectLst/>
                        </a:rPr>
                        <a:t> </a:t>
                      </a:r>
                      <a:endParaRPr lang="ru-RU" sz="1200" b="1" dirty="0">
                        <a:solidFill>
                          <a:schemeClr val="tx1"/>
                        </a:solidFill>
                        <a:effectLst/>
                        <a:latin typeface="Calibri"/>
                        <a:ea typeface="Calibri"/>
                        <a:cs typeface="Times New Roman"/>
                      </a:endParaRPr>
                    </a:p>
                  </a:txBody>
                  <a:tcPr marL="46121" marR="46121" marT="0" marB="0">
                    <a:solidFill>
                      <a:schemeClr val="accent1">
                        <a:lumMod val="40000"/>
                        <a:lumOff val="60000"/>
                      </a:schemeClr>
                    </a:solidFill>
                  </a:tcPr>
                </a:tc>
                <a:tc>
                  <a:txBody>
                    <a:bodyPr/>
                    <a:lstStyle/>
                    <a:p>
                      <a:pPr algn="ctr">
                        <a:lnSpc>
                          <a:spcPct val="115000"/>
                        </a:lnSpc>
                        <a:spcAft>
                          <a:spcPts val="0"/>
                        </a:spcAft>
                      </a:pPr>
                      <a:r>
                        <a:rPr lang="ru-RU" sz="1600" b="1" dirty="0">
                          <a:solidFill>
                            <a:schemeClr val="tx1"/>
                          </a:solidFill>
                          <a:effectLst/>
                        </a:rPr>
                        <a:t> </a:t>
                      </a:r>
                      <a:r>
                        <a:rPr lang="ru-RU" sz="1600" b="1" dirty="0" smtClean="0">
                          <a:solidFill>
                            <a:schemeClr val="tx1"/>
                          </a:solidFill>
                          <a:effectLst/>
                        </a:rPr>
                        <a:t>Семинар</a:t>
                      </a:r>
                      <a:endParaRPr lang="ru-RU" sz="1600" b="1" dirty="0">
                        <a:solidFill>
                          <a:schemeClr val="tx1"/>
                        </a:solidFill>
                        <a:effectLst/>
                        <a:latin typeface="Calibri"/>
                        <a:ea typeface="Calibri"/>
                        <a:cs typeface="Times New Roman"/>
                      </a:endParaRPr>
                    </a:p>
                  </a:txBody>
                  <a:tcPr marL="46121" marR="46121" marT="0" marB="0" anchor="ctr"/>
                </a:tc>
              </a:tr>
            </a:tbl>
          </a:graphicData>
        </a:graphic>
      </p:graphicFrame>
    </p:spTree>
    <p:extLst>
      <p:ext uri="{BB962C8B-B14F-4D97-AF65-F5344CB8AC3E}">
        <p14:creationId xmlns:p14="http://schemas.microsoft.com/office/powerpoint/2010/main" xmlns="" val="39239827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457200" y="1340768"/>
            <a:ext cx="8229600" cy="4816192"/>
          </a:xfrm>
        </p:spPr>
        <p:txBody>
          <a:bodyPr>
            <a:normAutofit/>
          </a:bodyPr>
          <a:lstStyle/>
          <a:p>
            <a:r>
              <a:rPr lang="ru-RU" sz="1800" dirty="0" smtClean="0"/>
              <a:t>Постановление 19 ААС от 26.07.2013г. по делу № А36-408/2013</a:t>
            </a:r>
          </a:p>
          <a:p>
            <a:r>
              <a:rPr lang="ru-RU" sz="1800" dirty="0" smtClean="0"/>
              <a:t>Постановление 10ААС от 25.10.2013г. по делу № А41-7844/13</a:t>
            </a:r>
          </a:p>
          <a:p>
            <a:pPr lvl="1"/>
            <a:r>
              <a:rPr lang="ru-RU" sz="1800" dirty="0" smtClean="0"/>
              <a:t>Действующие правила проведения электронных торгов не содержат запрета повышения начальной цены продажи имущества должника на величину, соответствующую нескольким шагам аукциона.</a:t>
            </a:r>
          </a:p>
          <a:p>
            <a:pPr>
              <a:buNone/>
            </a:pPr>
            <a:endParaRPr lang="ru-RU" sz="1800" dirty="0" smtClean="0"/>
          </a:p>
          <a:p>
            <a:r>
              <a:rPr lang="ru-RU" sz="1800" dirty="0" smtClean="0"/>
              <a:t>Постановление ФАС Волго-Вятского округа от 24.04.2013 по делу № А39-6358/2009</a:t>
            </a:r>
          </a:p>
          <a:p>
            <a:pPr lvl="1"/>
            <a:r>
              <a:rPr lang="ru-RU" sz="1800" dirty="0" smtClean="0"/>
              <a:t>Отказ арбитражного управляющего от реализации своего права на заключения договора купли-продажи имущества с участником торгов, которым предложена наиболее высокая цена по сравнению с ценой, предложенной другими участниками торгов, за исключением победителя торгов, уклонившегося от совершения сделки, является основанием для классификации действий управляющего как необоснованное затягивание процедуры банкротства и нарушение имущественных прав кредиторов.</a:t>
            </a:r>
          </a:p>
          <a:p>
            <a:endParaRPr lang="ru-RU" sz="1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p:txBody>
          <a:bodyPr>
            <a:normAutofit fontScale="62500" lnSpcReduction="20000"/>
          </a:bodyPr>
          <a:lstStyle/>
          <a:p>
            <a:r>
              <a:rPr lang="ru-RU" dirty="0" smtClean="0"/>
              <a:t>Постановление 16 ААС от 12.09.2013г. по делу № А63-8092/2010</a:t>
            </a:r>
          </a:p>
          <a:p>
            <a:pPr lvl="1"/>
            <a:r>
              <a:rPr lang="ru-RU" dirty="0" smtClean="0"/>
              <a:t>Нормы закона о банкротстве, регулирующие порядок реализации имущества посредством публичного предложения, не устанавливают ограничения относительно величины снижения начальной цены, минимальный предел цены законодательством не предусмотрен.</a:t>
            </a:r>
          </a:p>
          <a:p>
            <a:endParaRPr lang="ru-RU" dirty="0" smtClean="0"/>
          </a:p>
          <a:p>
            <a:r>
              <a:rPr lang="ru-RU" dirty="0" smtClean="0"/>
              <a:t>Постановление ФАС Восточно-Сибирского округа от 30.09.2013г. № А33-1370/2009</a:t>
            </a:r>
          </a:p>
          <a:p>
            <a:pPr lvl="1"/>
            <a:r>
              <a:rPr lang="ru-RU" dirty="0" smtClean="0"/>
              <a:t>В случае отказа победителя торгов, проводимых в форме публичного предложения, от заключения договора, арбитражный управляющий вправе заключить договор с лицом, чья заявка подана ранее, чем заявки иных участников, за исключением победителя торгов.</a:t>
            </a:r>
          </a:p>
          <a:p>
            <a:pPr>
              <a:buNone/>
            </a:pPr>
            <a:endParaRPr lang="ru-RU" dirty="0" smtClean="0"/>
          </a:p>
          <a:p>
            <a:r>
              <a:rPr lang="ru-RU" dirty="0" smtClean="0"/>
              <a:t>Постановление ФАС Волго-Вятского округа от 31.07.2012 по делу № А79-3274/2010</a:t>
            </a:r>
          </a:p>
          <a:p>
            <a:pPr lvl="1"/>
            <a:r>
              <a:rPr lang="ru-RU" dirty="0" smtClean="0"/>
              <a:t>Публикация о проведении торгов посредством публичного предложения осуществляется в общем порядке.</a:t>
            </a:r>
          </a:p>
          <a:p>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457200" y="476672"/>
            <a:ext cx="8229600" cy="5680288"/>
          </a:xfrm>
        </p:spPr>
        <p:txBody>
          <a:bodyPr>
            <a:normAutofit fontScale="40000" lnSpcReduction="20000"/>
          </a:bodyPr>
          <a:lstStyle/>
          <a:p>
            <a:pPr algn="r">
              <a:buNone/>
            </a:pPr>
            <a:r>
              <a:rPr lang="ru-RU" sz="3500" dirty="0" smtClean="0"/>
              <a:t>"Приложение N 4</a:t>
            </a:r>
          </a:p>
          <a:p>
            <a:pPr algn="r">
              <a:buNone/>
            </a:pPr>
            <a:r>
              <a:rPr lang="ru-RU" sz="3500" dirty="0" smtClean="0"/>
              <a:t>к приказу Минэкономразвития России</a:t>
            </a:r>
          </a:p>
          <a:p>
            <a:pPr algn="r">
              <a:buNone/>
            </a:pPr>
            <a:r>
              <a:rPr lang="ru-RU" sz="3500" dirty="0" smtClean="0"/>
              <a:t>от 15 февраля 2010 г. N 54</a:t>
            </a:r>
          </a:p>
          <a:p>
            <a:endParaRPr lang="ru-RU" sz="3500" dirty="0" smtClean="0"/>
          </a:p>
          <a:p>
            <a:pPr>
              <a:buNone/>
            </a:pPr>
            <a:r>
              <a:rPr lang="ru-RU" sz="3500" dirty="0" smtClean="0"/>
              <a:t>ПОРЯДОКПОДТВЕРЖДЕНИЯ СООТВЕТСТВИЯ УЧАСТНИКОВ ТОРГОВ ТРЕБОВАНИЯМ,УСТАНОВЛЕННЫМ ПРИ ПРОВЕДЕНИИ ЗАКРЫТЫХ ТОРГОВ В ЭЛЕКТРОННОЙФОРМЕ ПРИ ПРОДАЖЕ ИМУЩЕСТВА (ПРЕДПРИЯТИЯ) ДОЛЖНИКОВВ ХОДЕ ПРОЦЕДУР, ПРИМЕНЯЕМЫХ В ДЕЛЕ О БАНКРОТСТВЕ</a:t>
            </a:r>
          </a:p>
          <a:p>
            <a:endParaRPr lang="ru-RU" sz="3500" dirty="0" smtClean="0"/>
          </a:p>
          <a:p>
            <a:pPr>
              <a:buNone/>
            </a:pPr>
            <a:r>
              <a:rPr lang="ru-RU" sz="3500" dirty="0" smtClean="0"/>
              <a:t>1. Настоящий Порядок устанавливает правила подтверждения соответствия участников торгов требованиям, установленным при проведении закрытых торгов в электронной форме при продаже имущества (предприятия) должников в ходе процедур, применяемых в деле о банкротстве (далее - закрытые торги).</a:t>
            </a:r>
          </a:p>
          <a:p>
            <a:pPr>
              <a:buNone/>
            </a:pPr>
            <a:r>
              <a:rPr lang="ru-RU" sz="3500" dirty="0" smtClean="0"/>
              <a:t>2. В заявке на проведение закрытых торгов по продаже имущества должников, относящегося в соответствии с законодательством Российской Федерации к ограниченно оборотоспособному имуществу (далее - ограниченно оборотоспособное имущество), а также предприятия должников, в состав которого входит такое имущество, кроме сведений, предусмотренных пунктом 3.2 Порядка проведения открытых торгов в электронной форме при продаже имущества (предприятия) должников в ходе процедур, применяемых в деле о банкротстве, указываются требования к участникам закрытых торгов, подтверждающие в соответствии с федеральным законом возможность лица приобретать в собственность ограниченно оборотоспособное имущество или владеть таким имуществом на ином вещном праве.</a:t>
            </a:r>
          </a:p>
          <a:p>
            <a:pPr>
              <a:buNone/>
            </a:pPr>
            <a:r>
              <a:rPr lang="ru-RU" sz="3500" dirty="0" smtClean="0"/>
              <a:t>3. К заявке на участие в закрытых торгах должны прилагаться документы, подтверждающие соответствие заявителя требованиям к участникам закрытых торгов, подтверждающим в соответствии с федеральным законом возможность лица приобретать в собственность ограниченно оборотоспособное имущество или владеть таким имуществом на ином вещном праве.</a:t>
            </a:r>
          </a:p>
          <a:p>
            <a:pPr>
              <a:buNone/>
            </a:pPr>
            <a:r>
              <a:rPr lang="ru-RU" sz="3500" dirty="0" smtClean="0"/>
              <a:t>4. В случае непредставления заявителем документов, подтверждающих его соответствие требованиям к участникам закрытых торгов, организатор торгов принимает решение об отказе в допуске такого заявителя к участию в торгах."</a:t>
            </a:r>
          </a:p>
          <a:p>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99592" y="476672"/>
            <a:ext cx="7772400" cy="1728192"/>
          </a:xfrm>
        </p:spPr>
        <p:txBody>
          <a:bodyPr>
            <a:normAutofit fontScale="90000"/>
          </a:bodyPr>
          <a:lstStyle/>
          <a:p>
            <a:pPr algn="ctr"/>
            <a:r>
              <a:rPr lang="ru-RU" b="1" dirty="0" smtClean="0"/>
              <a:t/>
            </a:r>
            <a:br>
              <a:rPr lang="ru-RU" b="1" dirty="0" smtClean="0"/>
            </a:br>
            <a:r>
              <a:rPr lang="ru-RU" b="1" dirty="0" smtClean="0"/>
              <a:t> </a:t>
            </a:r>
            <a:r>
              <a:rPr lang="ru-RU" b="1" cap="all" dirty="0" smtClean="0"/>
              <a:t>Федеральные стандарты профессиональной деятельности арбитражных управляющих </a:t>
            </a:r>
            <a:r>
              <a:rPr lang="ru-RU" dirty="0" smtClean="0"/>
              <a:t/>
            </a:r>
            <a:br>
              <a:rPr lang="ru-RU" dirty="0" smtClean="0"/>
            </a:br>
            <a:r>
              <a:rPr lang="ru-RU" b="1" dirty="0" smtClean="0"/>
              <a:t> </a:t>
            </a:r>
            <a:br>
              <a:rPr lang="ru-RU" b="1" dirty="0" smtClean="0"/>
            </a:br>
            <a:r>
              <a:rPr lang="ru-RU" b="1" dirty="0" smtClean="0"/>
              <a:t/>
            </a:r>
            <a:br>
              <a:rPr lang="ru-RU" b="1" dirty="0" smtClean="0"/>
            </a:br>
            <a:r>
              <a:rPr lang="ru-RU" b="1" dirty="0" smtClean="0"/>
              <a:t/>
            </a:r>
            <a:br>
              <a:rPr lang="ru-RU" b="1" dirty="0" smtClean="0"/>
            </a:br>
            <a:r>
              <a:rPr lang="ru-RU" dirty="0" smtClean="0"/>
              <a:t/>
            </a:r>
            <a:br>
              <a:rPr lang="ru-RU" dirty="0" smtClean="0"/>
            </a:br>
            <a:r>
              <a:rPr lang="ru-RU" dirty="0" smtClean="0"/>
              <a:t> </a:t>
            </a:r>
            <a:br>
              <a:rPr lang="ru-RU" dirty="0" smtClean="0"/>
            </a:br>
            <a:endParaRPr lang="ru-RU" dirty="0"/>
          </a:p>
        </p:txBody>
      </p:sp>
      <p:sp>
        <p:nvSpPr>
          <p:cNvPr id="3" name="Подзаголовок 2"/>
          <p:cNvSpPr>
            <a:spLocks noGrp="1"/>
          </p:cNvSpPr>
          <p:nvPr>
            <p:ph type="subTitle" idx="1"/>
          </p:nvPr>
        </p:nvSpPr>
        <p:spPr>
          <a:xfrm>
            <a:off x="971600" y="5013176"/>
            <a:ext cx="7105600" cy="864096"/>
          </a:xfrm>
        </p:spPr>
        <p:txBody>
          <a:bodyPr>
            <a:noAutofit/>
          </a:bodyPr>
          <a:lstStyle/>
          <a:p>
            <a:r>
              <a:rPr lang="ru-RU" sz="1800" b="1" dirty="0">
                <a:solidFill>
                  <a:schemeClr val="tx1"/>
                </a:solidFill>
              </a:rPr>
              <a:t>Фоломина Любовь Владимировна </a:t>
            </a:r>
          </a:p>
          <a:p>
            <a:r>
              <a:rPr lang="ru-RU" sz="1800" dirty="0" smtClean="0">
                <a:solidFill>
                  <a:schemeClr val="tx1"/>
                </a:solidFill>
              </a:rPr>
              <a:t>к.ю.н, старший юрисконсульт НП </a:t>
            </a:r>
            <a:r>
              <a:rPr lang="ru-RU" sz="1800" dirty="0">
                <a:solidFill>
                  <a:schemeClr val="tx1"/>
                </a:solidFill>
              </a:rPr>
              <a:t>«СРО НАУ «ДЕЛО</a:t>
            </a:r>
            <a:r>
              <a:rPr lang="ru-RU" sz="1600" dirty="0">
                <a:solidFill>
                  <a:schemeClr val="tx1"/>
                </a:solidFill>
              </a:rPr>
              <a:t>»</a:t>
            </a:r>
          </a:p>
        </p:txBody>
      </p:sp>
      <p:sp>
        <p:nvSpPr>
          <p:cNvPr id="5" name="Прямоугольник 4"/>
          <p:cNvSpPr/>
          <p:nvPr/>
        </p:nvSpPr>
        <p:spPr>
          <a:xfrm>
            <a:off x="1403648" y="3645024"/>
            <a:ext cx="6769620" cy="1015663"/>
          </a:xfrm>
          <a:prstGeom prst="rect">
            <a:avLst/>
          </a:prstGeom>
        </p:spPr>
        <p:txBody>
          <a:bodyPr wrap="square">
            <a:spAutoFit/>
          </a:bodyPr>
          <a:lstStyle/>
          <a:p>
            <a:r>
              <a:rPr lang="ru-RU" sz="2000" b="1" dirty="0" smtClean="0">
                <a:latin typeface="Cambria"/>
                <a:ea typeface="+mj-ea"/>
                <a:cs typeface="+mj-cs"/>
              </a:rPr>
              <a:t>«Обзор Проекта федерального стандарта «Порядок подготовки, организации и проведения собраний кредиторов и комитетов кредиторов»</a:t>
            </a:r>
          </a:p>
        </p:txBody>
      </p:sp>
    </p:spTree>
    <p:extLst>
      <p:ext uri="{BB962C8B-B14F-4D97-AF65-F5344CB8AC3E}">
        <p14:creationId xmlns:p14="http://schemas.microsoft.com/office/powerpoint/2010/main" xmlns="" val="17016760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457200" y="836712"/>
            <a:ext cx="8229600" cy="5320248"/>
          </a:xfrm>
        </p:spPr>
        <p:txBody>
          <a:bodyPr>
            <a:noAutofit/>
          </a:bodyPr>
          <a:lstStyle/>
          <a:p>
            <a:pPr marL="0" indent="0">
              <a:buNone/>
            </a:pPr>
            <a:r>
              <a:rPr lang="ru-RU" sz="1700" dirty="0"/>
              <a:t>Данный проект предусматривает следующие новые нормы</a:t>
            </a:r>
            <a:r>
              <a:rPr lang="ru-RU" sz="1700" dirty="0" smtClean="0"/>
              <a:t>:</a:t>
            </a:r>
          </a:p>
          <a:p>
            <a:pPr marL="0" indent="0">
              <a:buNone/>
            </a:pPr>
            <a:endParaRPr lang="ru-RU" sz="1700" dirty="0"/>
          </a:p>
          <a:p>
            <a:pPr lvl="0"/>
            <a:r>
              <a:rPr lang="ru-RU" sz="1700" dirty="0"/>
              <a:t>Сообщение о проведении собрания кредиторов может быть передано лично в письменной форме, направлено по почте, по электронной почте в форме электронного документа, подписанного электронной подписью арбитражного управляющего, а также направлено иным способом, обеспечивающим получение такого сообщения не менее чем за пять дней до даты проведения собрания кредиторов. Надлежащим уведомлением признается размещение сообщения о проведении собрания кредиторов в Едином федеральном реестре сведений о банкротстве.</a:t>
            </a:r>
          </a:p>
          <a:p>
            <a:pPr lvl="0"/>
            <a:endParaRPr lang="ru-RU" sz="1700" dirty="0" smtClean="0"/>
          </a:p>
          <a:p>
            <a:pPr lvl="0"/>
            <a:r>
              <a:rPr lang="ru-RU" sz="1700" dirty="0" smtClean="0"/>
              <a:t>Первое </a:t>
            </a:r>
            <a:r>
              <a:rPr lang="ru-RU" sz="1700" dirty="0"/>
              <a:t>собрание кредиторов проводится исключительно в очной форме. Собрание кредиторов может определять перечень вопросов, принятие решения по которым может осуществляться в заочной форме. В случае проведения собрания кредиторов в заочной форме арбитражный управляющий вместе с уведомлением о проведении собрания кредиторов направляет лицам, имеющим право голоса на собрании кредиторов, бюллетени для голосования на собрании кредиторов способом, обеспечивающим получение таких бюллетеней не позднее, чем за 14 дней до даты проведения собрания кредиторов. </a:t>
            </a:r>
          </a:p>
          <a:p>
            <a:endParaRPr lang="ru-RU" sz="1700" dirty="0"/>
          </a:p>
        </p:txBody>
      </p:sp>
    </p:spTree>
    <p:extLst>
      <p:ext uri="{BB962C8B-B14F-4D97-AF65-F5344CB8AC3E}">
        <p14:creationId xmlns:p14="http://schemas.microsoft.com/office/powerpoint/2010/main" xmlns="" val="6425798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Объект 2"/>
          <p:cNvSpPr>
            <a:spLocks noGrp="1"/>
          </p:cNvSpPr>
          <p:nvPr>
            <p:ph idx="1"/>
          </p:nvPr>
        </p:nvSpPr>
        <p:spPr>
          <a:xfrm>
            <a:off x="457200" y="548680"/>
            <a:ext cx="8229600" cy="5608280"/>
          </a:xfrm>
        </p:spPr>
        <p:txBody>
          <a:bodyPr>
            <a:normAutofit/>
          </a:bodyPr>
          <a:lstStyle/>
          <a:p>
            <a:r>
              <a:rPr lang="ru-RU" sz="1700" dirty="0"/>
              <a:t>Собрание кредиторов (по решению собрания кредиторов) может проводиться в очной форме с применением  информационно-телекоммуникационных средств связи, в режиме видеоконференции, вебинара или в иной форме, обеспечивающей возможность беспрепятственной коммуникации участников собрания кредиторов в режиме реального времени. В этом случае арбитражный управляющий заключает договор на обеспечение проведения собрания кредиторов со специализированной организацией, которая должна соответствовать определенным Стандартом требованиям.</a:t>
            </a:r>
          </a:p>
          <a:p>
            <a:endParaRPr lang="ru-RU" sz="1700" dirty="0" smtClean="0"/>
          </a:p>
          <a:p>
            <a:r>
              <a:rPr lang="ru-RU" sz="1700" dirty="0" smtClean="0"/>
              <a:t>В </a:t>
            </a:r>
            <a:r>
              <a:rPr lang="ru-RU" sz="1700" dirty="0"/>
              <a:t>Проекте Стандарта подробно расписан исчерпывающий перечень функций арбитражного управляющего при проведении собрания кредиторов.  Причем, функции арбитражного управляющего разделены на функции при проведении очного собрания и функции при проведении заочного собрания.</a:t>
            </a:r>
          </a:p>
          <a:p>
            <a:endParaRPr lang="ru-RU" sz="1700" dirty="0" smtClean="0"/>
          </a:p>
          <a:p>
            <a:r>
              <a:rPr lang="ru-RU" sz="1700" dirty="0" smtClean="0"/>
              <a:t>По </a:t>
            </a:r>
            <a:r>
              <a:rPr lang="ru-RU" sz="1700" dirty="0"/>
              <a:t>итогам проведения собрания кредиторов арбитражный управляющий составляет протокол собрания кредиторов в бумажной или электронной форме. В случае составления протокола собрания кредиторов в электронной форме такой протокол должен быть подписан электронной цифровой подписью арбитражного управляющего. В случае составления протокола собрания в бумажной форме такой протокол составляется в двух экземплярах.</a:t>
            </a:r>
          </a:p>
          <a:p>
            <a:endParaRPr lang="ru-RU" sz="1700" dirty="0"/>
          </a:p>
        </p:txBody>
      </p:sp>
    </p:spTree>
    <p:extLst>
      <p:ext uri="{BB962C8B-B14F-4D97-AF65-F5344CB8AC3E}">
        <p14:creationId xmlns:p14="http://schemas.microsoft.com/office/powerpoint/2010/main" xmlns="" val="31928719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Объект 2"/>
          <p:cNvSpPr>
            <a:spLocks noGrp="1"/>
          </p:cNvSpPr>
          <p:nvPr>
            <p:ph idx="1"/>
          </p:nvPr>
        </p:nvSpPr>
        <p:spPr>
          <a:xfrm>
            <a:off x="457200" y="836712"/>
            <a:ext cx="8229600" cy="5320248"/>
          </a:xfrm>
        </p:spPr>
        <p:txBody>
          <a:bodyPr>
            <a:normAutofit/>
          </a:bodyPr>
          <a:lstStyle/>
          <a:p>
            <a:r>
              <a:rPr lang="ru-RU" sz="1700" dirty="0"/>
              <a:t>Арбитражный управляющий направляет протокол собрания кредиторов в арбитражный суд не позднее чем через пять дней с даты проведения собрания кредиторов. В случае проведения собрания кредиторов в заочной форме, к такому протоколу, направляемому в арбитражный суд, прикладываются оригиналы поступивших бюллетеней.</a:t>
            </a:r>
          </a:p>
          <a:p>
            <a:endParaRPr lang="ru-RU" sz="1700" dirty="0" smtClean="0"/>
          </a:p>
          <a:p>
            <a:r>
              <a:rPr lang="ru-RU" sz="1700" dirty="0" smtClean="0"/>
              <a:t>Если </a:t>
            </a:r>
            <a:r>
              <a:rPr lang="ru-RU" sz="1700" dirty="0"/>
              <a:t>собрание проводилось посредством видеоконференцсвязи, то к протоколу прикладывается видеозапись собрания кредиторов.</a:t>
            </a:r>
          </a:p>
          <a:p>
            <a:endParaRPr lang="ru-RU" sz="1700" dirty="0" smtClean="0"/>
          </a:p>
          <a:p>
            <a:r>
              <a:rPr lang="ru-RU" sz="1700" dirty="0" smtClean="0"/>
              <a:t>Арбитражный </a:t>
            </a:r>
            <a:r>
              <a:rPr lang="ru-RU" sz="1700" dirty="0"/>
              <a:t>управляющий кроме как к протоколам собрания кредиторов, обеспечивает свободный доступ еще и к видеозаписи собрания кредиторов.</a:t>
            </a:r>
          </a:p>
          <a:p>
            <a:endParaRPr lang="ru-RU" dirty="0"/>
          </a:p>
        </p:txBody>
      </p:sp>
    </p:spTree>
    <p:extLst>
      <p:ext uri="{BB962C8B-B14F-4D97-AF65-F5344CB8AC3E}">
        <p14:creationId xmlns:p14="http://schemas.microsoft.com/office/powerpoint/2010/main" xmlns="" val="34957124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99592" y="476672"/>
            <a:ext cx="7772400" cy="1728192"/>
          </a:xfrm>
        </p:spPr>
        <p:txBody>
          <a:bodyPr>
            <a:normAutofit fontScale="90000"/>
          </a:bodyPr>
          <a:lstStyle/>
          <a:p>
            <a:pPr algn="ctr"/>
            <a:r>
              <a:rPr lang="ru-RU" b="1" dirty="0" smtClean="0"/>
              <a:t/>
            </a:r>
            <a:br>
              <a:rPr lang="ru-RU" b="1" dirty="0" smtClean="0"/>
            </a:br>
            <a:r>
              <a:rPr lang="ru-RU" b="1" dirty="0" smtClean="0"/>
              <a:t> </a:t>
            </a:r>
            <a:r>
              <a:rPr lang="ru-RU" b="1" cap="all" dirty="0" smtClean="0"/>
              <a:t>Федеральные стандарты профессиональной деятельности саморегулируемых организаций</a:t>
            </a:r>
            <a:r>
              <a:rPr lang="ru-RU" dirty="0" smtClean="0"/>
              <a:t/>
            </a:r>
            <a:br>
              <a:rPr lang="ru-RU" dirty="0" smtClean="0"/>
            </a:br>
            <a:r>
              <a:rPr lang="ru-RU" b="1" dirty="0" smtClean="0"/>
              <a:t> </a:t>
            </a:r>
            <a:br>
              <a:rPr lang="ru-RU" b="1" dirty="0" smtClean="0"/>
            </a:br>
            <a:r>
              <a:rPr lang="ru-RU" b="1" dirty="0" smtClean="0"/>
              <a:t/>
            </a:r>
            <a:br>
              <a:rPr lang="ru-RU" b="1" dirty="0" smtClean="0"/>
            </a:br>
            <a:r>
              <a:rPr lang="ru-RU" b="1" dirty="0" smtClean="0"/>
              <a:t/>
            </a:r>
            <a:br>
              <a:rPr lang="ru-RU" b="1" dirty="0" smtClean="0"/>
            </a:br>
            <a:r>
              <a:rPr lang="ru-RU" dirty="0" smtClean="0"/>
              <a:t/>
            </a:r>
            <a:br>
              <a:rPr lang="ru-RU" dirty="0" smtClean="0"/>
            </a:br>
            <a:r>
              <a:rPr lang="ru-RU" dirty="0" smtClean="0"/>
              <a:t> </a:t>
            </a:r>
            <a:br>
              <a:rPr lang="ru-RU" dirty="0" smtClean="0"/>
            </a:br>
            <a:endParaRPr lang="ru-RU" dirty="0"/>
          </a:p>
        </p:txBody>
      </p:sp>
      <p:sp>
        <p:nvSpPr>
          <p:cNvPr id="3" name="Подзаголовок 2"/>
          <p:cNvSpPr>
            <a:spLocks noGrp="1"/>
          </p:cNvSpPr>
          <p:nvPr>
            <p:ph type="subTitle" idx="1"/>
          </p:nvPr>
        </p:nvSpPr>
        <p:spPr>
          <a:xfrm>
            <a:off x="971600" y="5013176"/>
            <a:ext cx="7105600" cy="864096"/>
          </a:xfrm>
        </p:spPr>
        <p:txBody>
          <a:bodyPr>
            <a:noAutofit/>
          </a:bodyPr>
          <a:lstStyle/>
          <a:p>
            <a:r>
              <a:rPr lang="ru-RU" sz="1800" b="1" dirty="0" smtClean="0">
                <a:solidFill>
                  <a:schemeClr val="tx1"/>
                </a:solidFill>
              </a:rPr>
              <a:t>Фоломина Любовь Владимировна </a:t>
            </a:r>
          </a:p>
          <a:p>
            <a:r>
              <a:rPr lang="ru-RU" sz="1600" dirty="0">
                <a:solidFill>
                  <a:schemeClr val="tx1"/>
                </a:solidFill>
              </a:rPr>
              <a:t>к.ю.н, старший юрисконсульт </a:t>
            </a:r>
            <a:r>
              <a:rPr lang="ru-RU" sz="1600" dirty="0" smtClean="0">
                <a:solidFill>
                  <a:schemeClr val="tx1"/>
                </a:solidFill>
              </a:rPr>
              <a:t> НП «СРО НАУ «ДЕЛО»</a:t>
            </a:r>
            <a:endParaRPr lang="ru-RU" sz="1600" dirty="0">
              <a:solidFill>
                <a:schemeClr val="tx1"/>
              </a:solidFill>
            </a:endParaRPr>
          </a:p>
        </p:txBody>
      </p:sp>
      <p:sp>
        <p:nvSpPr>
          <p:cNvPr id="5" name="Прямоугольник 4"/>
          <p:cNvSpPr/>
          <p:nvPr/>
        </p:nvSpPr>
        <p:spPr>
          <a:xfrm>
            <a:off x="1187624" y="3789040"/>
            <a:ext cx="6985644" cy="1015663"/>
          </a:xfrm>
          <a:prstGeom prst="rect">
            <a:avLst/>
          </a:prstGeom>
        </p:spPr>
        <p:txBody>
          <a:bodyPr wrap="square">
            <a:spAutoFit/>
          </a:bodyPr>
          <a:lstStyle/>
          <a:p>
            <a:r>
              <a:rPr lang="ru-RU" sz="2000" b="1" dirty="0" smtClean="0"/>
              <a:t>«Обзор Федерального стандарта деятельности СРО «Требования к организации повышения уровня профессиональной подготовки арбитражных управляющих»</a:t>
            </a:r>
          </a:p>
        </p:txBody>
      </p:sp>
    </p:spTree>
    <p:extLst>
      <p:ext uri="{BB962C8B-B14F-4D97-AF65-F5344CB8AC3E}">
        <p14:creationId xmlns:p14="http://schemas.microsoft.com/office/powerpoint/2010/main" xmlns="" val="41344465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457200" y="332656"/>
            <a:ext cx="8229600" cy="6192688"/>
          </a:xfrm>
        </p:spPr>
        <p:txBody>
          <a:bodyPr>
            <a:noAutofit/>
          </a:bodyPr>
          <a:lstStyle/>
          <a:p>
            <a:pPr marL="0" indent="0">
              <a:buNone/>
            </a:pPr>
            <a:r>
              <a:rPr lang="ru-RU" sz="1800" dirty="0" smtClean="0"/>
              <a:t>	</a:t>
            </a:r>
            <a:r>
              <a:rPr lang="ru-RU" sz="1700" dirty="0" smtClean="0"/>
              <a:t>В </a:t>
            </a:r>
            <a:r>
              <a:rPr lang="ru-RU" sz="1700" dirty="0"/>
              <a:t>соответствии со статьей 22 Федерального закона от 26.10.2002 №127-ФЗ «О несостоятельности (банкротстве)» (далее -Закон о банкротстве), СРО арбитражных управляющих обязана организовывать повышение уровня профессиональной подготовки своих членов.</a:t>
            </a:r>
          </a:p>
          <a:p>
            <a:pPr marL="0" indent="0">
              <a:buNone/>
            </a:pPr>
            <a:r>
              <a:rPr lang="ru-RU" sz="1700" dirty="0" smtClean="0"/>
              <a:t>	Во </a:t>
            </a:r>
            <a:r>
              <a:rPr lang="ru-RU" sz="1700" dirty="0"/>
              <a:t>исполнение этой обязанности Приказом Минэкономразвития от 26.12.2013 </a:t>
            </a:r>
            <a:r>
              <a:rPr lang="ru-RU" sz="1700" dirty="0" smtClean="0"/>
              <a:t>  № </a:t>
            </a:r>
            <a:r>
              <a:rPr lang="ru-RU" sz="1700" dirty="0"/>
              <a:t>786 утвержден Федеральный стандарт деятельности СРО арбитражных управляющих «Требования к организации повышения уровня профессиональной подготовки арбитражных управляющих».</a:t>
            </a:r>
          </a:p>
          <a:p>
            <a:pPr marL="0" indent="0">
              <a:buNone/>
            </a:pPr>
            <a:r>
              <a:rPr lang="ru-RU" sz="1700" dirty="0" smtClean="0"/>
              <a:t>	Стандартом </a:t>
            </a:r>
            <a:r>
              <a:rPr lang="ru-RU" sz="1700" dirty="0"/>
              <a:t>предусмотрена возможность организации обучения СРО. Обучение будет проводиться ежегодно. Продолжительность – не менее 24 часов. Программы обучения подлежат утверждению в </a:t>
            </a:r>
            <a:r>
              <a:rPr lang="ru-RU" sz="1700" dirty="0" smtClean="0"/>
              <a:t>СРО.</a:t>
            </a:r>
            <a:endParaRPr lang="ru-RU" sz="1700" dirty="0"/>
          </a:p>
          <a:p>
            <a:pPr marL="0" indent="0" algn="ctr">
              <a:buNone/>
            </a:pPr>
            <a:r>
              <a:rPr lang="ru-RU" sz="1800" b="1" u="sng" dirty="0" smtClean="0"/>
              <a:t>Организация </a:t>
            </a:r>
            <a:r>
              <a:rPr lang="ru-RU" sz="1800" b="1" u="sng" dirty="0"/>
              <a:t>обучения может осуществляться в трех </a:t>
            </a:r>
            <a:r>
              <a:rPr lang="ru-RU" sz="1800" b="1" u="sng" dirty="0" smtClean="0"/>
              <a:t>формах:</a:t>
            </a:r>
            <a:endParaRPr lang="ru-RU" sz="1800" b="1" u="sng" dirty="0"/>
          </a:p>
          <a:p>
            <a:pPr marL="360000" indent="-540000">
              <a:buNone/>
            </a:pPr>
            <a:r>
              <a:rPr lang="ru-RU" sz="1800" dirty="0" smtClean="0"/>
              <a:t>1 - </a:t>
            </a:r>
            <a:r>
              <a:rPr lang="ru-RU" sz="1800" u="sng" dirty="0" smtClean="0"/>
              <a:t>обучение </a:t>
            </a:r>
            <a:r>
              <a:rPr lang="ru-RU" sz="1800" u="sng" dirty="0"/>
              <a:t>в государственных и негосударственных образовательных организациях высшего образования, структурных подразделениях образовательных организаций высшего образования, организациях дополнительного профессионального образования и иных образовательных </a:t>
            </a:r>
            <a:r>
              <a:rPr lang="ru-RU" sz="1800" u="sng" dirty="0" smtClean="0"/>
              <a:t>организация</a:t>
            </a:r>
            <a:r>
              <a:rPr lang="ru-RU" sz="1800" dirty="0" smtClean="0"/>
              <a:t>х;</a:t>
            </a:r>
          </a:p>
          <a:p>
            <a:pPr marL="0" indent="0">
              <a:buNone/>
            </a:pPr>
            <a:r>
              <a:rPr lang="ru-RU" sz="1700" dirty="0" smtClean="0"/>
              <a:t>В </a:t>
            </a:r>
            <a:r>
              <a:rPr lang="ru-RU" sz="1700" dirty="0"/>
              <a:t>данном случае имеются в виду государственные и негосударственные образовательные организации, соответствующие требованиям, закрепленным в Положении о повышении уровня профессиональной подготовки арбитражных управляющих, утвержденном Советом Партнерства (протокол № 179 от 26.02.2014</a:t>
            </a:r>
            <a:r>
              <a:rPr lang="ru-RU" sz="1700" dirty="0" smtClean="0"/>
              <a:t>):</a:t>
            </a:r>
          </a:p>
          <a:p>
            <a:pPr marL="0" indent="0">
              <a:buNone/>
            </a:pPr>
            <a:endParaRPr lang="ru-RU" sz="1700" dirty="0"/>
          </a:p>
        </p:txBody>
      </p:sp>
    </p:spTree>
    <p:extLst>
      <p:ext uri="{BB962C8B-B14F-4D97-AF65-F5344CB8AC3E}">
        <p14:creationId xmlns:p14="http://schemas.microsoft.com/office/powerpoint/2010/main" xmlns="" val="23208740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Объект 2"/>
          <p:cNvSpPr>
            <a:spLocks noGrp="1"/>
          </p:cNvSpPr>
          <p:nvPr>
            <p:ph idx="1"/>
          </p:nvPr>
        </p:nvSpPr>
        <p:spPr>
          <a:xfrm>
            <a:off x="457200" y="404664"/>
            <a:ext cx="8229600" cy="5976664"/>
          </a:xfrm>
        </p:spPr>
        <p:txBody>
          <a:bodyPr>
            <a:noAutofit/>
          </a:bodyPr>
          <a:lstStyle/>
          <a:p>
            <a:pPr marL="180000" indent="-457200">
              <a:buNone/>
            </a:pPr>
            <a:r>
              <a:rPr lang="ru-RU" sz="1800" dirty="0" smtClean="0"/>
              <a:t>- иметь </a:t>
            </a:r>
            <a:r>
              <a:rPr lang="ru-RU" sz="1800" dirty="0"/>
              <a:t>действующую бессрочную лицензию на осуществление образовательной деятельности, выданную Федеральной службой по надзору в сфере образования и науки (Рособрнадзор) в соответствии с Федеральным законом от 04.05.2011 № 99-ФЗ «О лицензировании отдельных видов деятельности», Федеральным законом от 29.12.2012 № 273-ФЗ «Об образовании в Российской Федерации», а также Положением о лицензировании образовательной деятельности, утвержденного постановлением Правительства Российской Федерации от 28.10.2013 № 966</a:t>
            </a:r>
            <a:r>
              <a:rPr lang="ru-RU" sz="1800" dirty="0" smtClean="0"/>
              <a:t>.</a:t>
            </a:r>
          </a:p>
          <a:p>
            <a:pPr marL="180000" lvl="0" indent="-457200">
              <a:buNone/>
            </a:pPr>
            <a:r>
              <a:rPr lang="ru-RU" sz="1800" dirty="0" smtClean="0"/>
              <a:t>- иметь право на осуществление образовательной деятельности по следующим основным профессиональным образовательным программам, в соответствии с Общероссийским классификатором специальностей по образованию, утвержденным Постановлением Государственного комитета Российской Федерации по стандартизации и метрологии от 30.09.2003 № 276-ст:</a:t>
            </a:r>
          </a:p>
          <a:p>
            <a:r>
              <a:rPr lang="ru-RU" sz="1600" dirty="0" smtClean="0"/>
              <a:t>Антикризисное </a:t>
            </a:r>
            <a:r>
              <a:rPr lang="ru-RU" sz="1600" dirty="0"/>
              <a:t>управление – 080503;</a:t>
            </a:r>
          </a:p>
          <a:p>
            <a:r>
              <a:rPr lang="ru-RU" sz="1600" dirty="0"/>
              <a:t>Юриспруденция – код 050402;</a:t>
            </a:r>
          </a:p>
          <a:p>
            <a:r>
              <a:rPr lang="ru-RU" sz="1600" dirty="0"/>
              <a:t>Экономика – код 080100;</a:t>
            </a:r>
          </a:p>
          <a:p>
            <a:r>
              <a:rPr lang="ru-RU" sz="1600" dirty="0"/>
              <a:t>Экономика и бухгалтерский учет – код 080110;</a:t>
            </a:r>
          </a:p>
          <a:p>
            <a:r>
              <a:rPr lang="ru-RU" sz="1600" dirty="0"/>
              <a:t>Экономика и управление на предприятии – код 080502;</a:t>
            </a:r>
          </a:p>
          <a:p>
            <a:r>
              <a:rPr lang="ru-RU" sz="1600" dirty="0"/>
              <a:t>Финансы и кредит – код 080105;</a:t>
            </a:r>
          </a:p>
          <a:p>
            <a:endParaRPr lang="ru-RU" sz="1600" dirty="0"/>
          </a:p>
        </p:txBody>
      </p:sp>
    </p:spTree>
    <p:extLst>
      <p:ext uri="{BB962C8B-B14F-4D97-AF65-F5344CB8AC3E}">
        <p14:creationId xmlns:p14="http://schemas.microsoft.com/office/powerpoint/2010/main" xmlns="" val="12134679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0648"/>
            <a:ext cx="8229600" cy="738336"/>
          </a:xfrm>
        </p:spPr>
        <p:txBody>
          <a:bodyPr anchor="ctr">
            <a:noAutofit/>
          </a:bodyPr>
          <a:lstStyle/>
          <a:p>
            <a:pPr algn="ctr"/>
            <a:r>
              <a:rPr lang="ru-RU" sz="2800" b="1" dirty="0" smtClean="0"/>
              <a:t>ДОКЛАДЧИКИ</a:t>
            </a:r>
            <a:r>
              <a:rPr lang="ru-RU" sz="2800" dirty="0" smtClean="0"/>
              <a:t/>
            </a:r>
            <a:br>
              <a:rPr lang="ru-RU" sz="2800" dirty="0" smtClean="0"/>
            </a:br>
            <a:endParaRPr lang="ru-RU" sz="2800" dirty="0"/>
          </a:p>
        </p:txBody>
      </p:sp>
      <p:sp>
        <p:nvSpPr>
          <p:cNvPr id="3" name="Объект 2"/>
          <p:cNvSpPr>
            <a:spLocks noGrp="1"/>
          </p:cNvSpPr>
          <p:nvPr>
            <p:ph idx="1"/>
          </p:nvPr>
        </p:nvSpPr>
        <p:spPr/>
        <p:txBody>
          <a:bodyPr>
            <a:normAutofit/>
          </a:bodyPr>
          <a:lstStyle/>
          <a:p>
            <a:r>
              <a:rPr lang="ru-RU" sz="2000" b="1" dirty="0" smtClean="0"/>
              <a:t>Потуданская </a:t>
            </a:r>
            <a:r>
              <a:rPr lang="ru-RU" sz="2000" b="1" dirty="0"/>
              <a:t>Елена Викторовна -</a:t>
            </a:r>
            <a:r>
              <a:rPr lang="ru-RU" sz="2000" dirty="0"/>
              <a:t> </a:t>
            </a:r>
            <a:r>
              <a:rPr lang="ru-RU" sz="2000" i="1" dirty="0"/>
              <a:t>заместитель начальника Управления по работе с задолженностью и банкротством Федеральной налоговой службы Российской Федерации</a:t>
            </a:r>
            <a:r>
              <a:rPr lang="ru-RU" sz="2000" dirty="0"/>
              <a:t>,</a:t>
            </a:r>
          </a:p>
          <a:p>
            <a:endParaRPr lang="ru-RU" sz="2000" b="1" dirty="0" smtClean="0"/>
          </a:p>
          <a:p>
            <a:r>
              <a:rPr lang="ru-RU" sz="2000" b="1" dirty="0" smtClean="0"/>
              <a:t>Солдатенков </a:t>
            </a:r>
            <a:r>
              <a:rPr lang="ru-RU" sz="2000" b="1" dirty="0"/>
              <a:t>Вадим Юрьевич</a:t>
            </a:r>
            <a:r>
              <a:rPr lang="ru-RU" sz="2000" dirty="0"/>
              <a:t> – </a:t>
            </a:r>
            <a:r>
              <a:rPr lang="ru-RU" sz="2000" i="1" dirty="0"/>
              <a:t>заместитель начальника отдела методологии и сопровождения процедур банкротства Управления по работе с задолженностью и банкротством Федеральной налоговой службы Российской Федерации</a:t>
            </a:r>
            <a:r>
              <a:rPr lang="ru-RU" sz="2000" dirty="0"/>
              <a:t>,</a:t>
            </a:r>
          </a:p>
          <a:p>
            <a:endParaRPr lang="ru-RU" sz="2000" b="1" dirty="0" smtClean="0"/>
          </a:p>
          <a:p>
            <a:r>
              <a:rPr lang="ru-RU" sz="2000" b="1" dirty="0" smtClean="0"/>
              <a:t>Фоломина </a:t>
            </a:r>
            <a:r>
              <a:rPr lang="ru-RU" sz="2000" b="1" dirty="0"/>
              <a:t>Любовь Владимировна</a:t>
            </a:r>
            <a:r>
              <a:rPr lang="ru-RU" sz="2000" dirty="0"/>
              <a:t> – </a:t>
            </a:r>
            <a:r>
              <a:rPr lang="ru-RU" sz="2000" i="1" dirty="0"/>
              <a:t>кандидат юридических наук,</a:t>
            </a:r>
            <a:endParaRPr lang="ru-RU" sz="2000" dirty="0"/>
          </a:p>
          <a:p>
            <a:r>
              <a:rPr lang="ru-RU" sz="2000" b="1" dirty="0"/>
              <a:t>Дранко Олег Иванович</a:t>
            </a:r>
            <a:r>
              <a:rPr lang="ru-RU" sz="2000" dirty="0"/>
              <a:t> – </a:t>
            </a:r>
            <a:r>
              <a:rPr lang="ru-RU" sz="2000" i="1" dirty="0"/>
              <a:t>кандидат физико-математических наук</a:t>
            </a:r>
            <a:r>
              <a:rPr lang="ru-RU" sz="2000" dirty="0"/>
              <a:t>,</a:t>
            </a:r>
          </a:p>
          <a:p>
            <a:r>
              <a:rPr lang="ru-RU" sz="2000" b="1" dirty="0"/>
              <a:t>Деркачев Станислав Евгеньевич – </a:t>
            </a:r>
            <a:r>
              <a:rPr lang="ru-RU" sz="2000" i="1" dirty="0"/>
              <a:t>арбитражный управляющий</a:t>
            </a:r>
            <a:endParaRPr lang="ru-RU" sz="2000" dirty="0"/>
          </a:p>
          <a:p>
            <a:r>
              <a:rPr lang="ru-RU" sz="2000" b="1" dirty="0"/>
              <a:t>Зайцев Василий Игоревич – </a:t>
            </a:r>
            <a:r>
              <a:rPr lang="ru-RU" sz="2000" i="1" dirty="0"/>
              <a:t>арбитражный управляющий</a:t>
            </a:r>
            <a:r>
              <a:rPr lang="ru-RU" sz="2000" b="1" dirty="0"/>
              <a:t> </a:t>
            </a:r>
            <a:endParaRPr lang="ru-RU" sz="2000" dirty="0"/>
          </a:p>
        </p:txBody>
      </p:sp>
    </p:spTree>
    <p:extLst>
      <p:ext uri="{BB962C8B-B14F-4D97-AF65-F5344CB8AC3E}">
        <p14:creationId xmlns:p14="http://schemas.microsoft.com/office/powerpoint/2010/main" xmlns="" val="18387466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548680"/>
            <a:ext cx="8229600" cy="5608280"/>
          </a:xfrm>
        </p:spPr>
        <p:txBody>
          <a:bodyPr>
            <a:normAutofit fontScale="70000" lnSpcReduction="20000"/>
          </a:bodyPr>
          <a:lstStyle/>
          <a:p>
            <a:r>
              <a:rPr lang="ru-RU" sz="2100" dirty="0"/>
              <a:t>Налоги и налогообложение – код 080107;</a:t>
            </a:r>
          </a:p>
          <a:p>
            <a:r>
              <a:rPr lang="ru-RU" sz="2100" dirty="0"/>
              <a:t>Государственное и муниципальное управление – код 080504;</a:t>
            </a:r>
          </a:p>
          <a:p>
            <a:r>
              <a:rPr lang="ru-RU" sz="2100" dirty="0"/>
              <a:t>Менеджмент – код 080500;</a:t>
            </a:r>
          </a:p>
          <a:p>
            <a:r>
              <a:rPr lang="ru-RU" sz="2100" dirty="0"/>
              <a:t>Маркетинг – код 080111</a:t>
            </a:r>
            <a:r>
              <a:rPr lang="ru-RU" sz="1900" dirty="0" smtClean="0"/>
              <a:t>.</a:t>
            </a:r>
          </a:p>
          <a:p>
            <a:pPr marL="180000" indent="-457200">
              <a:buNone/>
            </a:pPr>
            <a:endParaRPr lang="ru-RU" sz="1800" dirty="0" smtClean="0"/>
          </a:p>
          <a:p>
            <a:pPr marL="180000" indent="-457200">
              <a:buNone/>
            </a:pPr>
            <a:r>
              <a:rPr lang="ru-RU" sz="2400" dirty="0" smtClean="0"/>
              <a:t>- иметь </a:t>
            </a:r>
            <a:r>
              <a:rPr lang="ru-RU" sz="2400" dirty="0"/>
              <a:t>право на осуществление образовательной деятельности, направленной на повышение квалификации и профессиональной переподготовки по профилю основных профессиональных программ.</a:t>
            </a:r>
          </a:p>
          <a:p>
            <a:pPr marL="180000" lvl="0" indent="-457200">
              <a:buNone/>
            </a:pPr>
            <a:r>
              <a:rPr lang="ru-RU" sz="2400" dirty="0" smtClean="0"/>
              <a:t>- осуществлять </a:t>
            </a:r>
            <a:r>
              <a:rPr lang="ru-RU" sz="2400" dirty="0"/>
              <a:t>обучение по программам повышения уровня профессиональной подготовки арбитражных управляющих, утвержденным Советом Партнерства;</a:t>
            </a:r>
          </a:p>
          <a:p>
            <a:pPr lvl="0">
              <a:buFontTx/>
              <a:buChar char="-"/>
            </a:pPr>
            <a:r>
              <a:rPr lang="ru-RU" sz="2400" dirty="0" smtClean="0"/>
              <a:t>выдавать </a:t>
            </a:r>
            <a:r>
              <a:rPr lang="ru-RU" sz="2400" dirty="0"/>
              <a:t>дипломы (свидетельства, сертификаты, удостоверения) о повышении квалификации установленного образца</a:t>
            </a:r>
            <a:r>
              <a:rPr lang="ru-RU" sz="2400" dirty="0" smtClean="0"/>
              <a:t>.</a:t>
            </a:r>
          </a:p>
          <a:p>
            <a:pPr lvl="0">
              <a:buFontTx/>
              <a:buChar char="-"/>
            </a:pPr>
            <a:endParaRPr lang="ru-RU" sz="2400" dirty="0"/>
          </a:p>
          <a:p>
            <a:pPr marL="360000" indent="-457200">
              <a:buNone/>
            </a:pPr>
            <a:r>
              <a:rPr lang="ru-RU" sz="2400" u="sng" dirty="0" smtClean="0"/>
              <a:t>2 - </a:t>
            </a:r>
            <a:r>
              <a:rPr lang="ru-RU" sz="2400" u="sng" dirty="0"/>
              <a:t>путем участия в семинарах, конференциях, иных научно-практических мероприятиях, проводимых национальным объединением СРО арбитражных управляющих, СРО, а также международными организациями по  вопросам несостоятельности</a:t>
            </a:r>
            <a:r>
              <a:rPr lang="ru-RU" sz="2400" u="sng" dirty="0" smtClean="0"/>
              <a:t>;</a:t>
            </a:r>
          </a:p>
          <a:p>
            <a:pPr marL="360000" indent="-457200">
              <a:buNone/>
            </a:pPr>
            <a:endParaRPr lang="ru-RU" sz="2400" u="sng" dirty="0"/>
          </a:p>
          <a:p>
            <a:pPr marL="0" indent="0">
              <a:buNone/>
            </a:pPr>
            <a:r>
              <a:rPr lang="ru-RU" sz="2400" dirty="0" smtClean="0"/>
              <a:t>В </a:t>
            </a:r>
            <a:r>
              <a:rPr lang="ru-RU" sz="2400" dirty="0"/>
              <a:t>данном случае подразумевается организация семинаров непосредственно СРО и национальным объединением СРО или международные конференции, которые проводит Международный институт по вопросам несостоятельности. Мы нарабатываем опыт проведения таких семинаров. И вот сегодня первый такой семинар. Думаю, что полученный опыт мы сможем использовать и в дальнейшем.</a:t>
            </a:r>
          </a:p>
          <a:p>
            <a:endParaRPr lang="ru-RU" sz="1800" dirty="0"/>
          </a:p>
        </p:txBody>
      </p:sp>
    </p:spTree>
    <p:extLst>
      <p:ext uri="{BB962C8B-B14F-4D97-AF65-F5344CB8AC3E}">
        <p14:creationId xmlns:p14="http://schemas.microsoft.com/office/powerpoint/2010/main" xmlns="" val="8761050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Объект 2"/>
          <p:cNvSpPr>
            <a:spLocks noGrp="1"/>
          </p:cNvSpPr>
          <p:nvPr>
            <p:ph idx="1"/>
          </p:nvPr>
        </p:nvSpPr>
        <p:spPr>
          <a:xfrm>
            <a:off x="457200" y="692696"/>
            <a:ext cx="8229600" cy="5464264"/>
          </a:xfrm>
        </p:spPr>
        <p:txBody>
          <a:bodyPr>
            <a:normAutofit/>
          </a:bodyPr>
          <a:lstStyle/>
          <a:p>
            <a:pPr marL="360000" indent="-457200">
              <a:buNone/>
            </a:pPr>
            <a:r>
              <a:rPr lang="ru-RU" sz="1700" u="sng" dirty="0"/>
              <a:t>3 - путем защиты научных работ и (или) публикации статей, исследований, иных научных материалов по вопросам несостоятельности (банкротства</a:t>
            </a:r>
            <a:r>
              <a:rPr lang="ru-RU" sz="1700" u="sng" dirty="0" smtClean="0"/>
              <a:t>).</a:t>
            </a:r>
          </a:p>
          <a:p>
            <a:pPr marL="360000" indent="-457200">
              <a:buNone/>
            </a:pPr>
            <a:endParaRPr lang="ru-RU" sz="1700" u="sng" dirty="0"/>
          </a:p>
          <a:p>
            <a:pPr marL="0" indent="0">
              <a:buNone/>
            </a:pPr>
            <a:r>
              <a:rPr lang="ru-RU" sz="1700" dirty="0" smtClean="0"/>
              <a:t>В </a:t>
            </a:r>
            <a:r>
              <a:rPr lang="ru-RU" sz="1700" dirty="0"/>
              <a:t>данном пункте предусмотрена возможность арбитражному управляющему зачесть диссертацию как повышение уровня профессиональной подготовки. Арбитражный управляющий должен представить в СРО в подтверждение этого автореферат диссертации и копию диплома о присвоении ученой степени</a:t>
            </a:r>
            <a:r>
              <a:rPr lang="ru-RU" sz="1700" dirty="0" smtClean="0"/>
              <a:t>.</a:t>
            </a:r>
          </a:p>
          <a:p>
            <a:pPr marL="0" indent="0">
              <a:buNone/>
            </a:pPr>
            <a:r>
              <a:rPr lang="ru-RU" sz="1700" dirty="0"/>
              <a:t>	</a:t>
            </a:r>
            <a:endParaRPr lang="ru-RU" sz="1700" dirty="0" smtClean="0"/>
          </a:p>
          <a:p>
            <a:pPr marL="0" indent="0">
              <a:buNone/>
            </a:pPr>
            <a:r>
              <a:rPr lang="ru-RU" sz="1700" dirty="0"/>
              <a:t>	</a:t>
            </a:r>
            <a:r>
              <a:rPr lang="ru-RU" sz="1700" dirty="0" smtClean="0"/>
              <a:t> </a:t>
            </a:r>
            <a:r>
              <a:rPr lang="ru-RU" sz="1700" dirty="0"/>
              <a:t>Если же арбитражный управляющий опубликовал статью, например, в журнале «Арбитражный управляющий», то повышение уровня профессиональной подготовки будет засчитываться при определенном количестве печатных листов этой статьи или статей (арбитражный управляющий может представить не одну, а несколько статей). Копии этих статей из журналов представляются в СРО, для принятия Советом Партнерства решения о зачете данных публикаций арбитражному управляющему как повышение уровня профессиональной подготовки</a:t>
            </a:r>
            <a:r>
              <a:rPr lang="ru-RU" sz="1700" dirty="0" smtClean="0"/>
              <a:t>.</a:t>
            </a:r>
          </a:p>
          <a:p>
            <a:pPr marL="0" indent="0">
              <a:buNone/>
            </a:pPr>
            <a:endParaRPr lang="ru-RU" sz="1700" dirty="0"/>
          </a:p>
          <a:p>
            <a:pPr marL="0" indent="0" algn="ctr">
              <a:buNone/>
            </a:pPr>
            <a:r>
              <a:rPr lang="ru-RU" sz="1700" dirty="0" smtClean="0"/>
              <a:t>Прохождение </a:t>
            </a:r>
            <a:r>
              <a:rPr lang="ru-RU" sz="1700" dirty="0"/>
              <a:t>обучения будет подтверждаться свидетельствами и иными документами об обучении.</a:t>
            </a:r>
          </a:p>
          <a:p>
            <a:endParaRPr lang="ru-RU" sz="1800" dirty="0"/>
          </a:p>
        </p:txBody>
      </p:sp>
    </p:spTree>
    <p:extLst>
      <p:ext uri="{BB962C8B-B14F-4D97-AF65-F5344CB8AC3E}">
        <p14:creationId xmlns:p14="http://schemas.microsoft.com/office/powerpoint/2010/main" xmlns="" val="26311990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684312"/>
          </a:xfrm>
        </p:spPr>
        <p:txBody>
          <a:bodyPr>
            <a:normAutofit fontScale="90000"/>
          </a:bodyPr>
          <a:lstStyle/>
          <a:p>
            <a:r>
              <a:rPr lang="ru-RU" dirty="0" smtClean="0"/>
              <a:t> </a:t>
            </a:r>
            <a:endParaRPr lang="ru-RU" dirty="0"/>
          </a:p>
        </p:txBody>
      </p:sp>
      <p:sp>
        <p:nvSpPr>
          <p:cNvPr id="3" name="Содержимое 2"/>
          <p:cNvSpPr>
            <a:spLocks noGrp="1"/>
          </p:cNvSpPr>
          <p:nvPr>
            <p:ph idx="1"/>
          </p:nvPr>
        </p:nvSpPr>
        <p:spPr>
          <a:xfrm>
            <a:off x="457200" y="980728"/>
            <a:ext cx="8229600" cy="5176232"/>
          </a:xfrm>
        </p:spPr>
        <p:txBody>
          <a:bodyPr>
            <a:normAutofit/>
          </a:bodyPr>
          <a:lstStyle/>
          <a:p>
            <a:pPr algn="just">
              <a:buNone/>
            </a:pPr>
            <a:r>
              <a:rPr lang="ru-RU" sz="1800" i="1" u="sng" dirty="0" smtClean="0"/>
              <a:t>Внутренними документами СРО может быть установлено освобождение арбитражного управляющего от обязанности подтверждения прохождения обучения в следующих случаях:</a:t>
            </a:r>
          </a:p>
          <a:p>
            <a:pPr>
              <a:buNone/>
            </a:pPr>
            <a:endParaRPr lang="ru-RU" sz="1800" i="1" u="sng" dirty="0" smtClean="0"/>
          </a:p>
          <a:p>
            <a:r>
              <a:rPr lang="ru-RU" sz="1800" dirty="0" smtClean="0"/>
              <a:t>- получение дополнительного высшего экономического, юридического образования или образования в сфере антикризисного управления;</a:t>
            </a:r>
          </a:p>
          <a:p>
            <a:r>
              <a:rPr lang="ru-RU" sz="1800" dirty="0" smtClean="0"/>
              <a:t>- прохождение обучения по программе подготовки научно-педагогических кадров в аспирантуре (адъюнктуре);</a:t>
            </a:r>
          </a:p>
          <a:p>
            <a:r>
              <a:rPr lang="ru-RU" sz="1800" dirty="0" smtClean="0"/>
              <a:t>- защита диссертации на соискание ученой степени в указанных сферах;</a:t>
            </a:r>
          </a:p>
          <a:p>
            <a:r>
              <a:rPr lang="ru-RU" sz="1800" dirty="0" smtClean="0"/>
              <a:t>- обучение или сдача экзамена по программам подготовки арбитражных управляющих в делах о банкротстве организаций, в отношении которых законодательством установлена необходимость прохождения дополнительного обучения;</a:t>
            </a:r>
          </a:p>
          <a:p>
            <a:r>
              <a:rPr lang="ru-RU" sz="1800" dirty="0" smtClean="0"/>
              <a:t>- сдача экзамена для утверждения в деле о банкротстве такой организации.</a:t>
            </a:r>
          </a:p>
          <a:p>
            <a:endParaRPr lang="ru-RU" sz="1800" dirty="0"/>
          </a:p>
        </p:txBody>
      </p:sp>
    </p:spTree>
    <p:extLst>
      <p:ext uri="{BB962C8B-B14F-4D97-AF65-F5344CB8AC3E}">
        <p14:creationId xmlns:p14="http://schemas.microsoft.com/office/powerpoint/2010/main" xmlns="" val="271370779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99592" y="476672"/>
            <a:ext cx="7772400" cy="1728192"/>
          </a:xfrm>
        </p:spPr>
        <p:txBody>
          <a:bodyPr>
            <a:normAutofit fontScale="90000"/>
          </a:bodyPr>
          <a:lstStyle/>
          <a:p>
            <a:pPr algn="ctr"/>
            <a:r>
              <a:rPr lang="ru-RU" b="1" dirty="0" smtClean="0"/>
              <a:t/>
            </a:r>
            <a:br>
              <a:rPr lang="ru-RU" b="1" dirty="0" smtClean="0"/>
            </a:br>
            <a:r>
              <a:rPr lang="ru-RU" b="1" dirty="0" smtClean="0"/>
              <a:t> </a:t>
            </a:r>
            <a:r>
              <a:rPr lang="ru-RU" b="1" cap="all" dirty="0" smtClean="0"/>
              <a:t>Федеральные стандарты профессиональной деятельности саморегулируемых организаций</a:t>
            </a:r>
            <a:r>
              <a:rPr lang="ru-RU" dirty="0" smtClean="0"/>
              <a:t/>
            </a:r>
            <a:br>
              <a:rPr lang="ru-RU" dirty="0" smtClean="0"/>
            </a:br>
            <a:r>
              <a:rPr lang="ru-RU" b="1" dirty="0" smtClean="0"/>
              <a:t> </a:t>
            </a:r>
            <a:br>
              <a:rPr lang="ru-RU" b="1" dirty="0" smtClean="0"/>
            </a:br>
            <a:r>
              <a:rPr lang="ru-RU" b="1" dirty="0" smtClean="0"/>
              <a:t/>
            </a:r>
            <a:br>
              <a:rPr lang="ru-RU" b="1" dirty="0" smtClean="0"/>
            </a:br>
            <a:r>
              <a:rPr lang="ru-RU" b="1" dirty="0" smtClean="0"/>
              <a:t/>
            </a:r>
            <a:br>
              <a:rPr lang="ru-RU" b="1" dirty="0" smtClean="0"/>
            </a:br>
            <a:r>
              <a:rPr lang="ru-RU" dirty="0" smtClean="0"/>
              <a:t/>
            </a:r>
            <a:br>
              <a:rPr lang="ru-RU" dirty="0" smtClean="0"/>
            </a:br>
            <a:r>
              <a:rPr lang="ru-RU" dirty="0" smtClean="0"/>
              <a:t> </a:t>
            </a:r>
            <a:br>
              <a:rPr lang="ru-RU" dirty="0" smtClean="0"/>
            </a:br>
            <a:endParaRPr lang="ru-RU" dirty="0"/>
          </a:p>
        </p:txBody>
      </p:sp>
      <p:sp>
        <p:nvSpPr>
          <p:cNvPr id="3" name="Подзаголовок 2"/>
          <p:cNvSpPr>
            <a:spLocks noGrp="1"/>
          </p:cNvSpPr>
          <p:nvPr>
            <p:ph type="subTitle" idx="1"/>
          </p:nvPr>
        </p:nvSpPr>
        <p:spPr>
          <a:xfrm>
            <a:off x="971600" y="5013176"/>
            <a:ext cx="7105600" cy="864096"/>
          </a:xfrm>
        </p:spPr>
        <p:txBody>
          <a:bodyPr>
            <a:noAutofit/>
          </a:bodyPr>
          <a:lstStyle/>
          <a:p>
            <a:r>
              <a:rPr lang="ru-RU" sz="1800" b="1" dirty="0" smtClean="0">
                <a:solidFill>
                  <a:schemeClr val="tx1"/>
                </a:solidFill>
              </a:rPr>
              <a:t>Фоломина Любовь Владимировна </a:t>
            </a:r>
          </a:p>
          <a:p>
            <a:r>
              <a:rPr lang="ru-RU" sz="1800" dirty="0">
                <a:solidFill>
                  <a:schemeClr val="tx1"/>
                </a:solidFill>
              </a:rPr>
              <a:t>к.ю.н, старший юрисконсульт НП </a:t>
            </a:r>
            <a:r>
              <a:rPr lang="ru-RU" sz="1800" dirty="0" smtClean="0">
                <a:solidFill>
                  <a:schemeClr val="tx1"/>
                </a:solidFill>
              </a:rPr>
              <a:t>«СРО НАУ «ДЕЛО</a:t>
            </a:r>
            <a:r>
              <a:rPr lang="ru-RU" sz="1600" dirty="0" smtClean="0">
                <a:solidFill>
                  <a:schemeClr val="tx1"/>
                </a:solidFill>
              </a:rPr>
              <a:t>»</a:t>
            </a:r>
            <a:endParaRPr lang="ru-RU" sz="1600" dirty="0">
              <a:solidFill>
                <a:schemeClr val="tx1"/>
              </a:solidFill>
            </a:endParaRPr>
          </a:p>
        </p:txBody>
      </p:sp>
      <p:sp>
        <p:nvSpPr>
          <p:cNvPr id="5" name="Прямоугольник 4"/>
          <p:cNvSpPr/>
          <p:nvPr/>
        </p:nvSpPr>
        <p:spPr>
          <a:xfrm>
            <a:off x="1187624" y="3645024"/>
            <a:ext cx="6985644" cy="1323439"/>
          </a:xfrm>
          <a:prstGeom prst="rect">
            <a:avLst/>
          </a:prstGeom>
        </p:spPr>
        <p:txBody>
          <a:bodyPr wrap="square">
            <a:spAutoFit/>
          </a:bodyPr>
          <a:lstStyle/>
          <a:p>
            <a:r>
              <a:rPr lang="ru-RU" sz="1600" b="1" dirty="0" smtClean="0"/>
              <a:t>«Обзор Федерального стандарта деятельности СРО «Требования к аккредитации операторов электронных площадок, обеспечивающих проведение торгов в электронной форме при продаже имущества (предприятия) должника в ходе процедур, применяемых в деле о банкротстве»</a:t>
            </a:r>
          </a:p>
        </p:txBody>
      </p:sp>
    </p:spTree>
    <p:extLst>
      <p:ext uri="{BB962C8B-B14F-4D97-AF65-F5344CB8AC3E}">
        <p14:creationId xmlns:p14="http://schemas.microsoft.com/office/powerpoint/2010/main" xmlns="" val="18768939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457200" y="764704"/>
            <a:ext cx="8229600" cy="5392256"/>
          </a:xfrm>
        </p:spPr>
        <p:txBody>
          <a:bodyPr>
            <a:normAutofit/>
          </a:bodyPr>
          <a:lstStyle/>
          <a:p>
            <a:pPr marL="0" indent="0">
              <a:buNone/>
            </a:pPr>
            <a:r>
              <a:rPr lang="ru-RU" dirty="0" smtClean="0"/>
              <a:t> </a:t>
            </a:r>
            <a:r>
              <a:rPr lang="ru-RU" sz="1700" dirty="0"/>
              <a:t>Минэкономразвития был принят Приказ от  26.12.2013 № 785 утверждающий Федеральный стандарт деятельности СРО арбитражных управляющих «Требования к аккредитации СРО арбитражных управляющих операторов электронных площадок, обеспечивающих проведение торгов в электронной форме при продаже имущества (предприятия) должника в ходе процедур, применяемых в деле о банкротстве».</a:t>
            </a:r>
          </a:p>
          <a:p>
            <a:r>
              <a:rPr lang="ru-RU" sz="1700" dirty="0"/>
              <a:t>	Во исполнение данного приказа на Совете СРО были утверждены Правила аккредитации СРО арбитражных управляющих операторов электронных площадок, обеспечивающих проведение торгов в электронной форме при продаже имущества (предприятия) должника в ходе процедур, применяемых в деле о банкротстве (протокол от 25.12.2013 № 178).</a:t>
            </a:r>
          </a:p>
          <a:p>
            <a:r>
              <a:rPr lang="ru-RU" sz="1700" dirty="0"/>
              <a:t>	Стандарт и Правила устанавливают исчерпывающий перечень условий аккредитации. Таких условий </a:t>
            </a:r>
            <a:r>
              <a:rPr lang="ru-RU" sz="1700" dirty="0" smtClean="0"/>
              <a:t>два</a:t>
            </a:r>
          </a:p>
          <a:p>
            <a:pPr marL="0" indent="0">
              <a:buNone/>
            </a:pPr>
            <a:r>
              <a:rPr lang="ru-RU" sz="1700" dirty="0" smtClean="0"/>
              <a:t>- </a:t>
            </a:r>
            <a:r>
              <a:rPr lang="ru-RU" sz="1700" i="1" dirty="0" smtClean="0"/>
              <a:t>предоставление документов в целях проведения аккредитации и</a:t>
            </a:r>
          </a:p>
          <a:p>
            <a:pPr>
              <a:buNone/>
            </a:pPr>
            <a:r>
              <a:rPr lang="ru-RU" sz="1700" i="1" dirty="0" smtClean="0"/>
              <a:t>  - уплата целевого взноса в СРО</a:t>
            </a:r>
            <a:r>
              <a:rPr lang="ru-RU" sz="1700" dirty="0" smtClean="0"/>
              <a:t>.</a:t>
            </a:r>
          </a:p>
          <a:p>
            <a:endParaRPr lang="ru-RU" dirty="0"/>
          </a:p>
        </p:txBody>
      </p:sp>
    </p:spTree>
    <p:extLst>
      <p:ext uri="{BB962C8B-B14F-4D97-AF65-F5344CB8AC3E}">
        <p14:creationId xmlns:p14="http://schemas.microsoft.com/office/powerpoint/2010/main" xmlns="" val="40979999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457200" y="692696"/>
            <a:ext cx="8229600" cy="5688632"/>
          </a:xfrm>
        </p:spPr>
        <p:txBody>
          <a:bodyPr>
            <a:noAutofit/>
          </a:bodyPr>
          <a:lstStyle/>
          <a:p>
            <a:pPr>
              <a:buNone/>
            </a:pPr>
            <a:r>
              <a:rPr lang="ru-RU" sz="1600" b="1" dirty="0" smtClean="0"/>
              <a:t>Для проведения аккредитации организация, претендующая на аккредитацию, предоставляет в СРО следующие документы:</a:t>
            </a:r>
          </a:p>
          <a:p>
            <a:r>
              <a:rPr lang="ru-RU" sz="1600" dirty="0" smtClean="0"/>
              <a:t>- заявление на аккредитацию, утвержденной формы с указанием наименования и организационно-правовой формы юридического лица (для оператора электронной площадки – юридического лица), фамилии, имени, отчества (для оператора – индивидуального предпринимателя), адреса, банковских реквизитов;</a:t>
            </a:r>
          </a:p>
          <a:p>
            <a:r>
              <a:rPr lang="ru-RU" sz="1600" dirty="0" smtClean="0"/>
              <a:t>- анкету заявителя, утвержденной формы;</a:t>
            </a:r>
          </a:p>
          <a:p>
            <a:r>
              <a:rPr lang="ru-RU" sz="1600" dirty="0" smtClean="0"/>
              <a:t>- копии учредительных документов (для оператора – юридического лица);</a:t>
            </a:r>
          </a:p>
          <a:p>
            <a:r>
              <a:rPr lang="ru-RU" sz="1600" dirty="0" smtClean="0"/>
              <a:t>- копию свидетельства о государственной регистрации;</a:t>
            </a:r>
          </a:p>
          <a:p>
            <a:r>
              <a:rPr lang="ru-RU" sz="1600" dirty="0" smtClean="0"/>
              <a:t>- копию свидетельства о постановке на учет в налоговом органе;</a:t>
            </a:r>
          </a:p>
          <a:p>
            <a:r>
              <a:rPr lang="ru-RU" sz="1600" dirty="0" smtClean="0"/>
              <a:t>- принятого в установленном порядке решения о соответствии электронной площадки и оператора электронной площадки требованиям, предусмотренным в Правилах;</a:t>
            </a:r>
          </a:p>
          <a:p>
            <a:r>
              <a:rPr lang="ru-RU" sz="1600" dirty="0" smtClean="0"/>
              <a:t>- копии внутренних регламентов оператора электронной площадки и электронной площадки, в том числе применения электронной подписи, электронного документооборота, организации проведения регламентных технических работ, организации работы электронной площадки и оператора электронной площадки в случае возникновения сбоев в работе электронной площадки в результате нештатных обстоятельств, в части обеспечения защиты и конфиденциальности информации в отношении заявок, предложений о цене;</a:t>
            </a:r>
          </a:p>
          <a:p>
            <a:endParaRPr lang="ru-RU" sz="1600" dirty="0" smtClean="0"/>
          </a:p>
          <a:p>
            <a:endParaRPr lang="ru-RU" sz="1600" dirty="0"/>
          </a:p>
        </p:txBody>
      </p:sp>
    </p:spTree>
    <p:extLst>
      <p:ext uri="{BB962C8B-B14F-4D97-AF65-F5344CB8AC3E}">
        <p14:creationId xmlns:p14="http://schemas.microsoft.com/office/powerpoint/2010/main" xmlns="" val="10556730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457200" y="620688"/>
            <a:ext cx="8229600" cy="5536272"/>
          </a:xfrm>
        </p:spPr>
        <p:txBody>
          <a:bodyPr>
            <a:normAutofit fontScale="92500" lnSpcReduction="20000"/>
          </a:bodyPr>
          <a:lstStyle/>
          <a:p>
            <a:r>
              <a:rPr lang="ru-RU" sz="1600" dirty="0" smtClean="0"/>
              <a:t>- </a:t>
            </a:r>
            <a:r>
              <a:rPr lang="ru-RU" sz="1800" dirty="0" smtClean="0"/>
              <a:t>копии документов, подтверждающих соответствие оператора электронной площадки установленным требованиям к обеспечению его ответственности за убытки, причиненные третьим лицам при проведении торгов (справки, подписанные руководителем организации о том, что в отношении организатора торгов не ведется процедура банкротства и об отсутствии фактов ненадлежащего исполнения обязательств по исполнению соглашений с арбитражными управляющими – членами СРО по обеспечению проведения открытых торгов в электронной форме при продаже имущества (предприятия) должников в ходе процедур, применяемых в деле о банкротстве) (если имеется вступившее в законную силу решение суда по такому факту).</a:t>
            </a:r>
          </a:p>
          <a:p>
            <a:r>
              <a:rPr lang="ru-RU" sz="1800" dirty="0" smtClean="0"/>
              <a:t>- рекомендательные письма арбитражных управляющих – членов СРО;</a:t>
            </a:r>
          </a:p>
          <a:p>
            <a:r>
              <a:rPr lang="ru-RU" sz="1800" dirty="0" smtClean="0"/>
              <a:t>- платежное поручение с отметкой банка, подтверждающее оплату заявителем целевого взноса за аккредитацию;</a:t>
            </a:r>
          </a:p>
          <a:p>
            <a:pPr marL="0" indent="0" algn="ctr">
              <a:buNone/>
            </a:pPr>
            <a:r>
              <a:rPr lang="ru-RU" sz="1800" u="sng" dirty="0" smtClean="0"/>
              <a:t>Целевой взнос за аккредитацию подразделяется на два вида:</a:t>
            </a:r>
          </a:p>
          <a:p>
            <a:pPr marL="0" lvl="0" indent="0">
              <a:buNone/>
            </a:pPr>
            <a:r>
              <a:rPr lang="ru-RU" sz="1800" i="1" dirty="0" smtClean="0"/>
              <a:t>1 - Целевой взнос  для организатора торгов, претендующего обеспечивать исполнение обязанностей в делах о банкротстве в течение года с даты аккредитации (45 000 руб.).</a:t>
            </a:r>
          </a:p>
          <a:p>
            <a:pPr marL="0" lvl="0" indent="0">
              <a:buNone/>
            </a:pPr>
            <a:r>
              <a:rPr lang="ru-RU" sz="1800" i="1" dirty="0" smtClean="0"/>
              <a:t>2 - Целевой взнос для организатора торгов, претендующего исполнение обязанностей в делах о банкротстве в рамках одной процедуры (15 000 руб.).</a:t>
            </a:r>
          </a:p>
          <a:p>
            <a:pPr marL="0" lvl="0" indent="0">
              <a:buNone/>
            </a:pPr>
            <a:r>
              <a:rPr lang="ru-RU" sz="1800" dirty="0" smtClean="0"/>
              <a:t>Срок аккредитации не может составлять менее одного года.</a:t>
            </a:r>
          </a:p>
          <a:p>
            <a:pPr algn="ctr">
              <a:buNone/>
            </a:pPr>
            <a:endParaRPr lang="ru-RU" sz="1800" dirty="0" smtClean="0"/>
          </a:p>
          <a:p>
            <a:pPr algn="ctr">
              <a:buNone/>
            </a:pPr>
            <a:r>
              <a:rPr lang="ru-RU" sz="1800" dirty="0" smtClean="0"/>
              <a:t>Для </a:t>
            </a:r>
            <a:r>
              <a:rPr lang="ru-RU" sz="1800" dirty="0"/>
              <a:t>целей аккредитации оператор электронной площадки представляет предложения по ценам (тарифам) на оказание услуг при проведении торгов.</a:t>
            </a:r>
            <a:endParaRPr lang="ru-RU" sz="1800" dirty="0" smtClean="0"/>
          </a:p>
          <a:p>
            <a:endParaRPr lang="ru-RU" sz="1600" dirty="0"/>
          </a:p>
        </p:txBody>
      </p:sp>
    </p:spTree>
    <p:extLst>
      <p:ext uri="{BB962C8B-B14F-4D97-AF65-F5344CB8AC3E}">
        <p14:creationId xmlns:p14="http://schemas.microsoft.com/office/powerpoint/2010/main" xmlns="" val="8581342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457200" y="476672"/>
            <a:ext cx="8229600" cy="5680288"/>
          </a:xfrm>
        </p:spPr>
        <p:txBody>
          <a:bodyPr>
            <a:normAutofit fontScale="55000" lnSpcReduction="20000"/>
          </a:bodyPr>
          <a:lstStyle/>
          <a:p>
            <a:pPr algn="ctr">
              <a:buNone/>
            </a:pPr>
            <a:r>
              <a:rPr lang="ru-RU" b="1" dirty="0" smtClean="0"/>
              <a:t>Для целей аккредитации оператор электронной площадки представляет предложения по ценам (тарифам) на оказание услуг при проведении торгов.</a:t>
            </a:r>
          </a:p>
          <a:p>
            <a:pPr>
              <a:buNone/>
            </a:pPr>
            <a:r>
              <a:rPr lang="ru-RU" i="1" dirty="0" smtClean="0"/>
              <a:t>Для целей аккредитации организатор торгов должен соответствовать следующим требованиям</a:t>
            </a:r>
            <a:r>
              <a:rPr lang="ru-RU" dirty="0" smtClean="0"/>
              <a:t>:</a:t>
            </a:r>
          </a:p>
          <a:p>
            <a:r>
              <a:rPr lang="ru-RU" dirty="0" smtClean="0"/>
              <a:t>- быть зарегистрированным на территории РФ в качестве юридического лица или индивидуального предпринимателя;</a:t>
            </a:r>
          </a:p>
          <a:p>
            <a:r>
              <a:rPr lang="ru-RU" dirty="0" smtClean="0"/>
              <a:t>- иметь в числе основных видов деятельности – оказание услуг по организации и проведению торгов;</a:t>
            </a:r>
          </a:p>
          <a:p>
            <a:r>
              <a:rPr lang="ru-RU" dirty="0" smtClean="0"/>
              <a:t>- период деятельности юридического лица или индивидуального предпринимателя в сфере оказания услуг по обеспечению проведения открытых торгов в электронной форме при продаже имущества (предприятия) должников в ходе процедур, применяемых в деле о банкротстве должен составлять не менее 1 года или наличие рекомендаций не менее 3 арбитражных управляющих – членов СРО;</a:t>
            </a:r>
          </a:p>
          <a:p>
            <a:r>
              <a:rPr lang="ru-RU" dirty="0" smtClean="0"/>
              <a:t>- в отношении организатора торгов не ведется процедура банкротства;</a:t>
            </a:r>
          </a:p>
          <a:p>
            <a:r>
              <a:rPr lang="ru-RU" dirty="0" smtClean="0"/>
              <a:t>- отсутствие фактов ненадлежащего исполнения обязательств по исполнению соглашений с арбитражными управляющими – членами Партнерства по обеспечению проведения открытых торгов в электронной форме при продаже имущества (предприятия) должников в ходе процедур, применяемых в деле о банкротстве (если этот факт установлен судом и в наличии вступившее в законную силу решение суда).</a:t>
            </a:r>
          </a:p>
          <a:p>
            <a:endParaRPr lang="ru-RU" dirty="0"/>
          </a:p>
        </p:txBody>
      </p:sp>
    </p:spTree>
    <p:extLst>
      <p:ext uri="{BB962C8B-B14F-4D97-AF65-F5344CB8AC3E}">
        <p14:creationId xmlns:p14="http://schemas.microsoft.com/office/powerpoint/2010/main" xmlns="" val="17210383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457200" y="548680"/>
            <a:ext cx="8229600" cy="5832648"/>
          </a:xfrm>
        </p:spPr>
        <p:txBody>
          <a:bodyPr>
            <a:normAutofit fontScale="55000" lnSpcReduction="20000"/>
          </a:bodyPr>
          <a:lstStyle/>
          <a:p>
            <a:r>
              <a:rPr lang="ru-RU" dirty="0" smtClean="0"/>
              <a:t>По итогам рассмотрения документов, представленных для аккредитации оператора электронной площадки, СРО принимает решение об аккредитации или об отказе в аккредитации, которое направляется в адрес оператора электронной площадки в письменной форме в течение 10 рабочих дней со дня принятия соответствующего решения.</a:t>
            </a:r>
          </a:p>
          <a:p>
            <a:r>
              <a:rPr lang="ru-RU" dirty="0" smtClean="0"/>
              <a:t>	Решение об аккредитации или об отказе в аккредитации принимается Советом СРО.</a:t>
            </a:r>
          </a:p>
          <a:p>
            <a:r>
              <a:rPr lang="ru-RU" dirty="0" smtClean="0"/>
              <a:t>	</a:t>
            </a:r>
            <a:r>
              <a:rPr lang="ru-RU" i="1" u="sng" dirty="0" smtClean="0"/>
              <a:t>Решение об отказе в аккредитации принимается в случаях:</a:t>
            </a:r>
          </a:p>
          <a:p>
            <a:r>
              <a:rPr lang="ru-RU" dirty="0" smtClean="0"/>
              <a:t>- несоответствия заявителя обязательным требованиям, установленным Правилами;</a:t>
            </a:r>
          </a:p>
          <a:p>
            <a:r>
              <a:rPr lang="ru-RU" dirty="0" smtClean="0"/>
              <a:t>- непредставления заявителем документов, наличие которых является обязательным или представления документов, содержащих недостоверные сведения либо оформленных с нарушением требований, установленных Правилами;</a:t>
            </a:r>
          </a:p>
          <a:p>
            <a:r>
              <a:rPr lang="ru-RU" dirty="0" smtClean="0"/>
              <a:t>- наличия факта досрочного прекращения аккредитации при СРО в течение 3 лет, предшествующих дате подачи заявления на аккредитацию, за исключением добровольного прекращения аккредитации.</a:t>
            </a:r>
          </a:p>
          <a:p>
            <a:r>
              <a:rPr lang="ru-RU" dirty="0" smtClean="0"/>
              <a:t>	Об отказе в аккредитации СРО  уведомляет заявителей с указанием причины отказа в аккредитации и возвращает  (перечисляет) на расчетный счет заявителя, уплаченный целевой взнос в полном объеме в течение 3 рабочих дней с даты принятия Советом СРО решения об отказе в аккредитации.</a:t>
            </a:r>
          </a:p>
          <a:p>
            <a:r>
              <a:rPr lang="ru-RU" dirty="0" smtClean="0"/>
              <a:t>	Решение об отказе в аккредитации должно быть мотивированным.</a:t>
            </a:r>
          </a:p>
          <a:p>
            <a:endParaRPr lang="ru-RU" dirty="0"/>
          </a:p>
        </p:txBody>
      </p:sp>
    </p:spTree>
    <p:extLst>
      <p:ext uri="{BB962C8B-B14F-4D97-AF65-F5344CB8AC3E}">
        <p14:creationId xmlns:p14="http://schemas.microsoft.com/office/powerpoint/2010/main" xmlns="" val="77137398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457200" y="548680"/>
            <a:ext cx="8229600" cy="5832648"/>
          </a:xfrm>
        </p:spPr>
        <p:txBody>
          <a:bodyPr>
            <a:normAutofit fontScale="55000" lnSpcReduction="20000"/>
          </a:bodyPr>
          <a:lstStyle/>
          <a:p>
            <a:pPr>
              <a:buNone/>
            </a:pPr>
            <a:r>
              <a:rPr lang="ru-RU" dirty="0" smtClean="0"/>
              <a:t>Аккредитованной организации СРО выдается свидетельство об аккредитации, установленного образца.</a:t>
            </a:r>
          </a:p>
          <a:p>
            <a:r>
              <a:rPr lang="ru-RU" dirty="0" smtClean="0"/>
              <a:t>	</a:t>
            </a:r>
            <a:r>
              <a:rPr lang="ru-RU" i="1" u="sng" dirty="0" smtClean="0"/>
              <a:t>Аккредитация прекращается в случае:</a:t>
            </a:r>
          </a:p>
          <a:p>
            <a:r>
              <a:rPr lang="ru-RU" dirty="0" smtClean="0"/>
              <a:t>- истечения срока аккредитации;</a:t>
            </a:r>
          </a:p>
          <a:p>
            <a:r>
              <a:rPr lang="ru-RU" dirty="0" smtClean="0"/>
              <a:t>- ликвидации аккредитованной организации;</a:t>
            </a:r>
          </a:p>
          <a:p>
            <a:r>
              <a:rPr lang="ru-RU" dirty="0" smtClean="0"/>
              <a:t>- введения в отношении аккредитованной организации процедуры банкротства;</a:t>
            </a:r>
          </a:p>
          <a:p>
            <a:r>
              <a:rPr lang="ru-RU" dirty="0" smtClean="0"/>
              <a:t>- несоответствия аккредитованной организации обязательным требованиям (условиям), установленным Правилами;</a:t>
            </a:r>
          </a:p>
          <a:p>
            <a:r>
              <a:rPr lang="ru-RU" dirty="0" smtClean="0"/>
              <a:t>- получения информации об аффилированности аккредитованной организации с арбитражными управляющими – членами Партнерства, с которыми заключался договор об обеспечении проведения открытых торгов в электронной форме при продаже имущества (предприятия) должников в ходе процедур банкротства, в целях обеспечения исполнения обязанностей, возложенных на арбитражных управляющих – членов Партнерства в делах о банкротстве, в соответствии со ст. 19 Закона о банкротстве и ст. 9 Закона «О защите конкуренции»;</a:t>
            </a:r>
          </a:p>
          <a:p>
            <a:r>
              <a:rPr lang="ru-RU" dirty="0" smtClean="0"/>
              <a:t>- вступления в законную силу судебного акта (решения) о ненадлежащем исполнении арбитражным управляющим – членом Партнерства обязанностей, возложенных на него в делах о банкротстве, обеспечение исполнения которых осуществляла аккредитованная организация;</a:t>
            </a:r>
          </a:p>
          <a:p>
            <a:r>
              <a:rPr lang="ru-RU" dirty="0" smtClean="0"/>
              <a:t>- получения от аккредитованной организации письменного заявления о добровольном прекращении аккредитации (отзыва аккредитации).</a:t>
            </a:r>
          </a:p>
          <a:p>
            <a:endParaRPr lang="ru-RU" dirty="0"/>
          </a:p>
        </p:txBody>
      </p:sp>
    </p:spTree>
    <p:extLst>
      <p:ext uri="{BB962C8B-B14F-4D97-AF65-F5344CB8AC3E}">
        <p14:creationId xmlns:p14="http://schemas.microsoft.com/office/powerpoint/2010/main" xmlns="" val="6429596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92696"/>
            <a:ext cx="8229600" cy="216024"/>
          </a:xfrm>
        </p:spPr>
        <p:txBody>
          <a:bodyPr>
            <a:noAutofit/>
          </a:bodyPr>
          <a:lstStyle/>
          <a:p>
            <a:pPr algn="ctr"/>
            <a:r>
              <a:rPr lang="ru-RU" sz="2800" b="1" dirty="0"/>
              <a:t>ПРОГРАММА СЕМИНАРА </a:t>
            </a:r>
            <a:r>
              <a:rPr lang="ru-RU" sz="2800" dirty="0"/>
              <a:t/>
            </a:r>
            <a:br>
              <a:rPr lang="ru-RU" sz="2800" dirty="0"/>
            </a:br>
            <a:endParaRPr lang="ru-RU" sz="2800" dirty="0"/>
          </a:p>
        </p:txBody>
      </p:sp>
      <p:graphicFrame>
        <p:nvGraphicFramePr>
          <p:cNvPr id="7" name="Объект 6"/>
          <p:cNvGraphicFramePr>
            <a:graphicFrameLocks noGrp="1"/>
          </p:cNvGraphicFramePr>
          <p:nvPr>
            <p:ph idx="1"/>
            <p:extLst>
              <p:ext uri="{D42A27DB-BD31-4B8C-83A1-F6EECF244321}">
                <p14:modId xmlns:p14="http://schemas.microsoft.com/office/powerpoint/2010/main" xmlns="" val="1418559232"/>
              </p:ext>
            </p:extLst>
          </p:nvPr>
        </p:nvGraphicFramePr>
        <p:xfrm>
          <a:off x="611560" y="836712"/>
          <a:ext cx="8136904" cy="5830824"/>
        </p:xfrm>
        <a:graphic>
          <a:graphicData uri="http://schemas.openxmlformats.org/drawingml/2006/table">
            <a:tbl>
              <a:tblPr firstRow="1" firstCol="1" bandRow="1"/>
              <a:tblGrid>
                <a:gridCol w="432048"/>
                <a:gridCol w="7704856"/>
              </a:tblGrid>
              <a:tr h="432048">
                <a:tc>
                  <a:txBody>
                    <a:bodyPr/>
                    <a:lstStyle/>
                    <a:p>
                      <a:pPr algn="ctr">
                        <a:lnSpc>
                          <a:spcPct val="115000"/>
                        </a:lnSpc>
                        <a:spcAft>
                          <a:spcPts val="0"/>
                        </a:spcAft>
                      </a:pPr>
                      <a:r>
                        <a:rPr lang="ru-RU" sz="1400" dirty="0">
                          <a:effectLst/>
                          <a:latin typeface="Times New Roman"/>
                          <a:ea typeface="Calibri"/>
                          <a:cs typeface="Times New Roman"/>
                        </a:rPr>
                        <a:t> </a:t>
                      </a:r>
                      <a:r>
                        <a:rPr lang="ru-RU" sz="1400" dirty="0" smtClean="0">
                          <a:effectLst/>
                          <a:latin typeface="Times New Roman"/>
                          <a:ea typeface="Calibri"/>
                          <a:cs typeface="Times New Roman"/>
                        </a:rPr>
                        <a:t>№ п/п</a:t>
                      </a:r>
                      <a:r>
                        <a:rPr lang="ru-RU" sz="1400" dirty="0">
                          <a:effectLst/>
                          <a:latin typeface="Times New Roman"/>
                          <a:ea typeface="Calibri"/>
                          <a:cs typeface="Times New Roman"/>
                        </a:rPr>
                        <a:t> </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dirty="0" smtClean="0">
                          <a:effectLst/>
                          <a:latin typeface="Times New Roman"/>
                          <a:ea typeface="Calibri"/>
                          <a:cs typeface="Times New Roman"/>
                        </a:rPr>
                        <a:t>Наименование </a:t>
                      </a:r>
                      <a:r>
                        <a:rPr lang="ru-RU" sz="1400" dirty="0">
                          <a:effectLst/>
                          <a:latin typeface="Times New Roman"/>
                          <a:ea typeface="Calibri"/>
                          <a:cs typeface="Times New Roman"/>
                        </a:rPr>
                        <a:t>разделов (подразделов</a:t>
                      </a:r>
                      <a:r>
                        <a:rPr lang="ru-RU" sz="1400" dirty="0" smtClean="0">
                          <a:effectLst/>
                          <a:latin typeface="Times New Roman"/>
                          <a:ea typeface="Calibri"/>
                          <a:cs typeface="Times New Roman"/>
                        </a:rPr>
                        <a:t>)</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96739">
                <a:tc>
                  <a:txBody>
                    <a:bodyPr/>
                    <a:lstStyle/>
                    <a:p>
                      <a:pPr>
                        <a:lnSpc>
                          <a:spcPct val="115000"/>
                        </a:lnSpc>
                        <a:spcAft>
                          <a:spcPts val="0"/>
                        </a:spcAft>
                      </a:pPr>
                      <a:r>
                        <a:rPr lang="ru-RU" sz="1400" kern="1200" dirty="0">
                          <a:solidFill>
                            <a:schemeClr val="tx1"/>
                          </a:solidFill>
                          <a:effectLst/>
                          <a:latin typeface="Times New Roman"/>
                          <a:ea typeface="Calibri"/>
                          <a:cs typeface="Times New Roman"/>
                        </a:rPr>
                        <a:t>1</a:t>
                      </a:r>
                      <a:r>
                        <a:rPr lang="ru-RU" sz="1400" kern="1200" dirty="0" smtClean="0">
                          <a:solidFill>
                            <a:schemeClr val="tx1"/>
                          </a:solidFill>
                          <a:effectLst/>
                          <a:latin typeface="Times New Roman"/>
                          <a:ea typeface="Calibri"/>
                          <a:cs typeface="Times New Roman"/>
                        </a:rPr>
                        <a:t>.</a:t>
                      </a:r>
                    </a:p>
                    <a:p>
                      <a:pPr>
                        <a:lnSpc>
                          <a:spcPct val="115000"/>
                        </a:lnSpc>
                        <a:spcAft>
                          <a:spcPts val="0"/>
                        </a:spcAft>
                      </a:pPr>
                      <a:endParaRPr lang="ru-RU" sz="1400" kern="1200" dirty="0" smtClean="0">
                        <a:solidFill>
                          <a:schemeClr val="tx1"/>
                        </a:solidFill>
                        <a:effectLst/>
                        <a:latin typeface="Times New Roman"/>
                        <a:ea typeface="Calibri"/>
                        <a:cs typeface="Times New Roman"/>
                      </a:endParaRPr>
                    </a:p>
                    <a:p>
                      <a:pPr>
                        <a:lnSpc>
                          <a:spcPct val="115000"/>
                        </a:lnSpc>
                        <a:spcAft>
                          <a:spcPts val="0"/>
                        </a:spcAft>
                      </a:pPr>
                      <a:endParaRPr lang="ru-RU" sz="1400" kern="1200" dirty="0" smtClean="0">
                        <a:solidFill>
                          <a:schemeClr val="tx1"/>
                        </a:solidFill>
                        <a:effectLst/>
                        <a:latin typeface="Times New Roman"/>
                        <a:ea typeface="Calibri"/>
                        <a:cs typeface="Times New Roman"/>
                      </a:endParaRPr>
                    </a:p>
                    <a:p>
                      <a:pPr>
                        <a:lnSpc>
                          <a:spcPct val="115000"/>
                        </a:lnSpc>
                        <a:spcAft>
                          <a:spcPts val="0"/>
                        </a:spcAft>
                      </a:pPr>
                      <a:endParaRPr lang="ru-RU" sz="1400" kern="1200" dirty="0" smtClean="0">
                        <a:solidFill>
                          <a:schemeClr val="tx1"/>
                        </a:solidFill>
                        <a:effectLst/>
                        <a:latin typeface="Times New Roman"/>
                        <a:ea typeface="Calibri"/>
                        <a:cs typeface="Times New Roman"/>
                      </a:endParaRPr>
                    </a:p>
                    <a:p>
                      <a:pPr>
                        <a:lnSpc>
                          <a:spcPct val="115000"/>
                        </a:lnSpc>
                        <a:spcAft>
                          <a:spcPts val="0"/>
                        </a:spcAft>
                      </a:pPr>
                      <a:endParaRPr lang="ru-RU" sz="1400" kern="1200" dirty="0" smtClean="0">
                        <a:solidFill>
                          <a:schemeClr val="tx1"/>
                        </a:solidFill>
                        <a:effectLst/>
                        <a:latin typeface="Times New Roman"/>
                        <a:ea typeface="Calibri"/>
                        <a:cs typeface="Times New Roman"/>
                      </a:endParaRPr>
                    </a:p>
                    <a:p>
                      <a:pPr>
                        <a:lnSpc>
                          <a:spcPct val="115000"/>
                        </a:lnSpc>
                        <a:spcAft>
                          <a:spcPts val="0"/>
                        </a:spcAft>
                      </a:pPr>
                      <a:endParaRPr lang="ru-RU" sz="1400" kern="1200" dirty="0" smtClean="0">
                        <a:solidFill>
                          <a:schemeClr val="tx1"/>
                        </a:solidFill>
                        <a:effectLst/>
                        <a:latin typeface="Times New Roman"/>
                        <a:ea typeface="Calibri"/>
                        <a:cs typeface="Times New Roman"/>
                      </a:endParaRPr>
                    </a:p>
                    <a:p>
                      <a:pPr>
                        <a:lnSpc>
                          <a:spcPct val="115000"/>
                        </a:lnSpc>
                        <a:spcAft>
                          <a:spcPts val="0"/>
                        </a:spcAft>
                      </a:pPr>
                      <a:endParaRPr lang="ru-RU" sz="1000" kern="1200" dirty="0" smtClean="0">
                        <a:solidFill>
                          <a:schemeClr val="tx1"/>
                        </a:solidFill>
                        <a:effectLst/>
                        <a:latin typeface="Times New Roman"/>
                        <a:ea typeface="Calibri"/>
                        <a:cs typeface="Times New Roman"/>
                      </a:endParaRPr>
                    </a:p>
                    <a:p>
                      <a:pPr>
                        <a:lnSpc>
                          <a:spcPct val="115000"/>
                        </a:lnSpc>
                        <a:spcAft>
                          <a:spcPts val="0"/>
                        </a:spcAft>
                      </a:pPr>
                      <a:r>
                        <a:rPr lang="ru-RU" sz="1400" kern="1200" dirty="0" smtClean="0">
                          <a:solidFill>
                            <a:schemeClr val="tx1"/>
                          </a:solidFill>
                          <a:effectLst/>
                          <a:latin typeface="Times New Roman"/>
                          <a:ea typeface="Calibri"/>
                          <a:cs typeface="Times New Roman"/>
                        </a:rPr>
                        <a:t>2.</a:t>
                      </a:r>
                    </a:p>
                    <a:p>
                      <a:pPr>
                        <a:lnSpc>
                          <a:spcPct val="115000"/>
                        </a:lnSpc>
                        <a:spcAft>
                          <a:spcPts val="0"/>
                        </a:spcAft>
                      </a:pPr>
                      <a:endParaRPr lang="ru-RU" sz="1400" kern="1200" dirty="0" smtClean="0">
                        <a:solidFill>
                          <a:schemeClr val="tx1"/>
                        </a:solidFill>
                        <a:effectLst/>
                        <a:latin typeface="Times New Roman"/>
                        <a:ea typeface="Calibri"/>
                        <a:cs typeface="Times New Roman"/>
                      </a:endParaRPr>
                    </a:p>
                    <a:p>
                      <a:pPr>
                        <a:lnSpc>
                          <a:spcPct val="115000"/>
                        </a:lnSpc>
                        <a:spcAft>
                          <a:spcPts val="0"/>
                        </a:spcAft>
                      </a:pPr>
                      <a:endParaRPr lang="ru-RU" sz="1400" kern="1200" dirty="0" smtClean="0">
                        <a:solidFill>
                          <a:schemeClr val="tx1"/>
                        </a:solidFill>
                        <a:effectLst/>
                        <a:latin typeface="Times New Roman"/>
                        <a:ea typeface="Calibri"/>
                        <a:cs typeface="Times New Roman"/>
                      </a:endParaRPr>
                    </a:p>
                    <a:p>
                      <a:pPr>
                        <a:lnSpc>
                          <a:spcPct val="115000"/>
                        </a:lnSpc>
                        <a:spcAft>
                          <a:spcPts val="0"/>
                        </a:spcAft>
                      </a:pPr>
                      <a:endParaRPr lang="ru-RU" sz="1400" kern="1200" dirty="0" smtClean="0">
                        <a:solidFill>
                          <a:schemeClr val="tx1"/>
                        </a:solidFill>
                        <a:effectLst/>
                        <a:latin typeface="Times New Roman"/>
                        <a:ea typeface="Calibri"/>
                        <a:cs typeface="Times New Roman"/>
                      </a:endParaRPr>
                    </a:p>
                    <a:p>
                      <a:pPr>
                        <a:lnSpc>
                          <a:spcPct val="115000"/>
                        </a:lnSpc>
                        <a:spcAft>
                          <a:spcPts val="0"/>
                        </a:spcAft>
                      </a:pPr>
                      <a:endParaRPr lang="ru-RU" sz="1400" kern="1200" dirty="0" smtClean="0">
                        <a:solidFill>
                          <a:schemeClr val="tx1"/>
                        </a:solidFill>
                        <a:effectLst/>
                        <a:latin typeface="Times New Roman"/>
                        <a:ea typeface="Calibri"/>
                        <a:cs typeface="Times New Roman"/>
                      </a:endParaRPr>
                    </a:p>
                    <a:p>
                      <a:pPr>
                        <a:lnSpc>
                          <a:spcPct val="115000"/>
                        </a:lnSpc>
                        <a:spcAft>
                          <a:spcPts val="0"/>
                        </a:spcAft>
                      </a:pPr>
                      <a:endParaRPr lang="ru-RU" sz="1400" kern="1200" dirty="0" smtClean="0">
                        <a:solidFill>
                          <a:schemeClr val="tx1"/>
                        </a:solidFill>
                        <a:effectLst/>
                        <a:latin typeface="Times New Roman"/>
                        <a:ea typeface="Calibri"/>
                        <a:cs typeface="Times New Roman"/>
                      </a:endParaRPr>
                    </a:p>
                    <a:p>
                      <a:pPr>
                        <a:lnSpc>
                          <a:spcPct val="115000"/>
                        </a:lnSpc>
                        <a:spcAft>
                          <a:spcPts val="0"/>
                        </a:spcAft>
                      </a:pPr>
                      <a:endParaRPr lang="ru-RU" sz="1400" kern="1200" dirty="0" smtClean="0">
                        <a:solidFill>
                          <a:schemeClr val="tx1"/>
                        </a:solidFill>
                        <a:effectLst/>
                        <a:latin typeface="Times New Roman"/>
                        <a:ea typeface="Calibri"/>
                        <a:cs typeface="Times New Roman"/>
                      </a:endParaRPr>
                    </a:p>
                    <a:p>
                      <a:pPr>
                        <a:lnSpc>
                          <a:spcPct val="115000"/>
                        </a:lnSpc>
                        <a:spcAft>
                          <a:spcPts val="0"/>
                        </a:spcAft>
                      </a:pPr>
                      <a:endParaRPr lang="ru-RU" sz="1400" kern="1200" dirty="0" smtClean="0">
                        <a:solidFill>
                          <a:schemeClr val="tx1"/>
                        </a:solidFill>
                        <a:effectLst/>
                        <a:latin typeface="Times New Roman"/>
                        <a:ea typeface="Calibri"/>
                        <a:cs typeface="Times New Roman"/>
                      </a:endParaRPr>
                    </a:p>
                    <a:p>
                      <a:pPr>
                        <a:lnSpc>
                          <a:spcPct val="115000"/>
                        </a:lnSpc>
                        <a:spcAft>
                          <a:spcPts val="0"/>
                        </a:spcAft>
                      </a:pPr>
                      <a:endParaRPr lang="ru-RU" sz="1400" kern="1200" dirty="0" smtClean="0">
                        <a:solidFill>
                          <a:schemeClr val="tx1"/>
                        </a:solidFill>
                        <a:effectLst/>
                        <a:latin typeface="Times New Roman"/>
                        <a:ea typeface="Calibri"/>
                        <a:cs typeface="Times New Roman"/>
                      </a:endParaRPr>
                    </a:p>
                    <a:p>
                      <a:pPr>
                        <a:lnSpc>
                          <a:spcPct val="115000"/>
                        </a:lnSpc>
                        <a:spcAft>
                          <a:spcPts val="0"/>
                        </a:spcAft>
                      </a:pPr>
                      <a:endParaRPr lang="ru-RU" sz="1400" kern="1200" dirty="0" smtClean="0">
                        <a:solidFill>
                          <a:schemeClr val="tx1"/>
                        </a:solidFill>
                        <a:effectLst/>
                        <a:latin typeface="Times New Roman"/>
                        <a:ea typeface="Calibri"/>
                        <a:cs typeface="Times New Roman"/>
                      </a:endParaRPr>
                    </a:p>
                    <a:p>
                      <a:pPr>
                        <a:lnSpc>
                          <a:spcPct val="115000"/>
                        </a:lnSpc>
                        <a:spcAft>
                          <a:spcPts val="0"/>
                        </a:spcAft>
                      </a:pPr>
                      <a:r>
                        <a:rPr lang="ru-RU" sz="1400" kern="1200" dirty="0" smtClean="0">
                          <a:solidFill>
                            <a:schemeClr val="tx1"/>
                          </a:solidFill>
                          <a:effectLst/>
                          <a:latin typeface="Times New Roman"/>
                          <a:ea typeface="Calibri"/>
                          <a:cs typeface="Times New Roman"/>
                        </a:rPr>
                        <a:t>3.</a:t>
                      </a:r>
                      <a:endParaRPr lang="ru-RU" sz="1400" kern="1200" dirty="0">
                        <a:solidFill>
                          <a:schemeClr val="tx1"/>
                        </a:solidFill>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600" b="1" dirty="0">
                          <a:effectLst/>
                          <a:latin typeface="+mn-lt"/>
                          <a:ea typeface="Calibri"/>
                          <a:cs typeface="Times New Roman"/>
                        </a:rPr>
                        <a:t>Изменения в Законодательстве о банкротстве</a:t>
                      </a:r>
                      <a:endParaRPr lang="ru-RU" sz="1600" dirty="0">
                        <a:effectLst/>
                        <a:latin typeface="+mn-lt"/>
                        <a:ea typeface="Calibri"/>
                        <a:cs typeface="Times New Roman"/>
                      </a:endParaRPr>
                    </a:p>
                    <a:p>
                      <a:pPr>
                        <a:lnSpc>
                          <a:spcPct val="115000"/>
                        </a:lnSpc>
                        <a:spcAft>
                          <a:spcPts val="0"/>
                        </a:spcAft>
                      </a:pPr>
                      <a:r>
                        <a:rPr lang="ru-RU" sz="1600" b="1" dirty="0">
                          <a:effectLst/>
                          <a:latin typeface="+mn-lt"/>
                          <a:ea typeface="Calibri"/>
                          <a:cs typeface="Times New Roman"/>
                        </a:rPr>
                        <a:t> </a:t>
                      </a:r>
                      <a:r>
                        <a:rPr lang="ru-RU" sz="1600" dirty="0" smtClean="0">
                          <a:effectLst/>
                          <a:latin typeface="+mn-lt"/>
                          <a:ea typeface="Calibri"/>
                          <a:cs typeface="Times New Roman"/>
                        </a:rPr>
                        <a:t>1.1 </a:t>
                      </a:r>
                      <a:r>
                        <a:rPr lang="ru-RU" sz="1600" dirty="0">
                          <a:effectLst/>
                          <a:latin typeface="+mn-lt"/>
                          <a:ea typeface="Calibri"/>
                          <a:cs typeface="Times New Roman"/>
                        </a:rPr>
                        <a:t>Федеральный закон от 21.12.2013 № 379-ФЗ «О внесении изменений в отдельные законодательные акты Российской Федерации»</a:t>
                      </a:r>
                    </a:p>
                    <a:p>
                      <a:pPr>
                        <a:lnSpc>
                          <a:spcPct val="115000"/>
                        </a:lnSpc>
                        <a:spcAft>
                          <a:spcPts val="0"/>
                        </a:spcAft>
                      </a:pPr>
                      <a:r>
                        <a:rPr lang="ru-RU" sz="1600" dirty="0">
                          <a:effectLst/>
                          <a:latin typeface="+mn-lt"/>
                          <a:ea typeface="Calibri"/>
                          <a:cs typeface="Times New Roman"/>
                        </a:rPr>
                        <a:t> </a:t>
                      </a:r>
                      <a:r>
                        <a:rPr lang="ru-RU" sz="1600" dirty="0" smtClean="0">
                          <a:effectLst/>
                          <a:latin typeface="+mn-lt"/>
                          <a:ea typeface="Calibri"/>
                          <a:cs typeface="Times New Roman"/>
                        </a:rPr>
                        <a:t>1.2 </a:t>
                      </a:r>
                      <a:r>
                        <a:rPr lang="ru-RU" sz="1600" dirty="0">
                          <a:effectLst/>
                          <a:latin typeface="+mn-lt"/>
                          <a:ea typeface="Calibri"/>
                          <a:cs typeface="Times New Roman"/>
                        </a:rPr>
                        <a:t>Налогообложение арбитражных управляющих как субъектов профессиональной деятельности, занимающихся частной практикой </a:t>
                      </a:r>
                    </a:p>
                    <a:p>
                      <a:r>
                        <a:rPr lang="ru-RU" sz="1600" dirty="0">
                          <a:effectLst/>
                          <a:latin typeface="+mn-lt"/>
                          <a:ea typeface="Calibri"/>
                          <a:cs typeface="Times New Roman"/>
                        </a:rPr>
                        <a:t> </a:t>
                      </a:r>
                      <a:endParaRPr lang="ru-RU" sz="1600" dirty="0" smtClean="0">
                        <a:effectLst/>
                        <a:latin typeface="+mn-lt"/>
                        <a:ea typeface="Calibri"/>
                        <a:cs typeface="Times New Roman"/>
                      </a:endParaRPr>
                    </a:p>
                    <a:p>
                      <a:r>
                        <a:rPr lang="ru-RU" sz="1600" b="1" kern="1200" dirty="0" smtClean="0">
                          <a:solidFill>
                            <a:schemeClr val="tx1"/>
                          </a:solidFill>
                          <a:effectLst/>
                          <a:latin typeface="+mn-lt"/>
                          <a:ea typeface="+mn-ea"/>
                          <a:cs typeface="+mn-cs"/>
                        </a:rPr>
                        <a:t>Передовой опыт антикризисного управления</a:t>
                      </a:r>
                      <a:endParaRPr lang="ru-RU" sz="1600" kern="1200" dirty="0" smtClean="0">
                        <a:solidFill>
                          <a:schemeClr val="tx1"/>
                        </a:solidFill>
                        <a:effectLst/>
                        <a:latin typeface="+mn-lt"/>
                        <a:ea typeface="+mn-ea"/>
                        <a:cs typeface="+mn-cs"/>
                      </a:endParaRPr>
                    </a:p>
                    <a:p>
                      <a:r>
                        <a:rPr lang="ru-RU" sz="1600" kern="1200" dirty="0" smtClean="0">
                          <a:solidFill>
                            <a:schemeClr val="tx1"/>
                          </a:solidFill>
                          <a:effectLst/>
                          <a:latin typeface="+mn-lt"/>
                          <a:ea typeface="+mn-ea"/>
                          <a:cs typeface="+mn-cs"/>
                        </a:rPr>
                        <a:t> 2.1 Расходы при проведении процедур банкротства.</a:t>
                      </a:r>
                    </a:p>
                    <a:p>
                      <a:r>
                        <a:rPr lang="ru-RU" sz="1600" kern="1200" dirty="0" smtClean="0">
                          <a:solidFill>
                            <a:schemeClr val="tx1"/>
                          </a:solidFill>
                          <a:effectLst/>
                          <a:latin typeface="+mn-lt"/>
                          <a:ea typeface="+mn-ea"/>
                          <a:cs typeface="+mn-cs"/>
                        </a:rPr>
                        <a:t>2.2 Практика установления отдельных категорий требований кредиторов </a:t>
                      </a:r>
                    </a:p>
                    <a:p>
                      <a:r>
                        <a:rPr lang="ru-RU" sz="1600" kern="1200" dirty="0" smtClean="0">
                          <a:solidFill>
                            <a:schemeClr val="tx1"/>
                          </a:solidFill>
                          <a:effectLst/>
                          <a:latin typeface="+mn-lt"/>
                          <a:ea typeface="+mn-ea"/>
                          <a:cs typeface="+mn-cs"/>
                        </a:rPr>
                        <a:t>2.3 Торги при банкротстве: формы и виды торгов, разделение предмета торгов на лоты, информационное обеспечение, организатор, отказ от проведения торгов, оспаривание торгов, нарушение правил проведения торгов, аннулирование торгов</a:t>
                      </a:r>
                    </a:p>
                    <a:p>
                      <a:r>
                        <a:rPr lang="ru-RU" sz="1600" kern="1200" dirty="0" smtClean="0">
                          <a:solidFill>
                            <a:schemeClr val="tx1"/>
                          </a:solidFill>
                          <a:effectLst/>
                          <a:latin typeface="+mn-lt"/>
                          <a:ea typeface="+mn-ea"/>
                          <a:cs typeface="+mn-cs"/>
                        </a:rPr>
                        <a:t>2.4 Практика взаимодействия ФНС России как уполномоченного органа с арбитражным управляющим в деле о банкротстве </a:t>
                      </a:r>
                    </a:p>
                    <a:p>
                      <a:r>
                        <a:rPr lang="ru-RU" sz="1600" kern="1200" dirty="0" smtClean="0">
                          <a:solidFill>
                            <a:schemeClr val="tx1"/>
                          </a:solidFill>
                          <a:effectLst/>
                          <a:latin typeface="+mn-lt"/>
                          <a:ea typeface="+mn-ea"/>
                          <a:cs typeface="+mn-cs"/>
                        </a:rPr>
                        <a:t>2.5 Анализ финансовой информации и поиск внутренних резервов предприятия </a:t>
                      </a:r>
                    </a:p>
                    <a:p>
                      <a:endParaRPr lang="ru-RU" sz="1600" b="1" kern="1200" dirty="0" smtClean="0">
                        <a:solidFill>
                          <a:schemeClr val="tx1"/>
                        </a:solidFill>
                        <a:effectLst/>
                        <a:latin typeface="+mn-lt"/>
                        <a:ea typeface="+mn-ea"/>
                        <a:cs typeface="+mn-cs"/>
                      </a:endParaRPr>
                    </a:p>
                    <a:p>
                      <a:r>
                        <a:rPr lang="ru-RU" sz="1600" b="1" kern="1200" dirty="0" smtClean="0">
                          <a:solidFill>
                            <a:schemeClr val="tx1"/>
                          </a:solidFill>
                          <a:effectLst/>
                          <a:latin typeface="+mn-lt"/>
                          <a:ea typeface="+mn-ea"/>
                          <a:cs typeface="+mn-cs"/>
                        </a:rPr>
                        <a:t>Судебная практика рассмотрения дел о банкротстве</a:t>
                      </a:r>
                      <a:endParaRPr lang="ru-RU" sz="1600" kern="1200" dirty="0" smtClean="0">
                        <a:solidFill>
                          <a:schemeClr val="tx1"/>
                        </a:solidFill>
                        <a:effectLst/>
                        <a:latin typeface="+mn-lt"/>
                        <a:ea typeface="+mn-ea"/>
                        <a:cs typeface="+mn-cs"/>
                      </a:endParaRPr>
                    </a:p>
                    <a:p>
                      <a:r>
                        <a:rPr lang="ru-RU" sz="1600" b="1" kern="1200" dirty="0" smtClean="0">
                          <a:solidFill>
                            <a:schemeClr val="tx1"/>
                          </a:solidFill>
                          <a:effectLst/>
                          <a:latin typeface="+mn-lt"/>
                          <a:ea typeface="+mn-ea"/>
                          <a:cs typeface="+mn-cs"/>
                        </a:rPr>
                        <a:t> </a:t>
                      </a:r>
                      <a:r>
                        <a:rPr lang="ru-RU" sz="1600" kern="1200" dirty="0" smtClean="0">
                          <a:solidFill>
                            <a:schemeClr val="tx1"/>
                          </a:solidFill>
                          <a:effectLst/>
                          <a:latin typeface="+mn-lt"/>
                          <a:ea typeface="+mn-ea"/>
                          <a:cs typeface="+mn-cs"/>
                        </a:rPr>
                        <a:t>3.1 Оспаривание сделок Должника</a:t>
                      </a:r>
                    </a:p>
                    <a:p>
                      <a:r>
                        <a:rPr lang="ru-RU" sz="1600" kern="1200" dirty="0" smtClean="0">
                          <a:solidFill>
                            <a:schemeClr val="tx1"/>
                          </a:solidFill>
                          <a:effectLst/>
                          <a:latin typeface="+mn-lt"/>
                          <a:ea typeface="+mn-ea"/>
                          <a:cs typeface="+mn-cs"/>
                        </a:rPr>
                        <a:t>3.2 Обжалование отказа Росреестра и его территориальных органов  в регистрации прав собственности на имущество Должника</a:t>
                      </a:r>
                    </a:p>
                    <a:p>
                      <a:pPr algn="just">
                        <a:lnSpc>
                          <a:spcPct val="115000"/>
                        </a:lnSpc>
                        <a:spcAft>
                          <a:spcPts val="0"/>
                        </a:spcAft>
                      </a:pPr>
                      <a:endParaRPr lang="ru-RU" sz="16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191313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92696"/>
            <a:ext cx="8229600" cy="216024"/>
          </a:xfrm>
        </p:spPr>
        <p:txBody>
          <a:bodyPr>
            <a:normAutofit fontScale="90000"/>
          </a:bodyPr>
          <a:lstStyle/>
          <a:p>
            <a:pPr algn="ctr"/>
            <a:r>
              <a:rPr lang="ru-RU" sz="3100" b="1" dirty="0"/>
              <a:t>ПРОГРАММА СЕМИНАРА </a:t>
            </a:r>
            <a:r>
              <a:rPr lang="ru-RU" dirty="0"/>
              <a:t/>
            </a:r>
            <a:br>
              <a:rPr lang="ru-RU" dirty="0"/>
            </a:br>
            <a:endParaRPr lang="ru-RU" dirty="0"/>
          </a:p>
        </p:txBody>
      </p:sp>
      <p:graphicFrame>
        <p:nvGraphicFramePr>
          <p:cNvPr id="7" name="Объект 6"/>
          <p:cNvGraphicFramePr>
            <a:graphicFrameLocks noGrp="1"/>
          </p:cNvGraphicFramePr>
          <p:nvPr>
            <p:ph idx="1"/>
            <p:extLst>
              <p:ext uri="{D42A27DB-BD31-4B8C-83A1-F6EECF244321}">
                <p14:modId xmlns:p14="http://schemas.microsoft.com/office/powerpoint/2010/main" xmlns="" val="534665678"/>
              </p:ext>
            </p:extLst>
          </p:nvPr>
        </p:nvGraphicFramePr>
        <p:xfrm>
          <a:off x="611560" y="836712"/>
          <a:ext cx="8136904" cy="5472608"/>
        </p:xfrm>
        <a:graphic>
          <a:graphicData uri="http://schemas.openxmlformats.org/drawingml/2006/table">
            <a:tbl>
              <a:tblPr firstRow="1" firstCol="1" bandRow="1"/>
              <a:tblGrid>
                <a:gridCol w="432048"/>
                <a:gridCol w="7704856"/>
              </a:tblGrid>
              <a:tr h="508634">
                <a:tc>
                  <a:txBody>
                    <a:bodyPr/>
                    <a:lstStyle/>
                    <a:p>
                      <a:pPr algn="ctr">
                        <a:lnSpc>
                          <a:spcPct val="115000"/>
                        </a:lnSpc>
                        <a:spcAft>
                          <a:spcPts val="0"/>
                        </a:spcAft>
                      </a:pPr>
                      <a:r>
                        <a:rPr lang="ru-RU" sz="1400" dirty="0">
                          <a:effectLst/>
                          <a:latin typeface="Times New Roman"/>
                          <a:ea typeface="Calibri"/>
                          <a:cs typeface="Times New Roman"/>
                        </a:rPr>
                        <a:t> </a:t>
                      </a:r>
                      <a:r>
                        <a:rPr lang="ru-RU" sz="1400" dirty="0" smtClean="0">
                          <a:effectLst/>
                          <a:latin typeface="Times New Roman"/>
                          <a:ea typeface="Calibri"/>
                          <a:cs typeface="Times New Roman"/>
                        </a:rPr>
                        <a:t>№ п/п</a:t>
                      </a:r>
                      <a:r>
                        <a:rPr lang="ru-RU" sz="1400" dirty="0">
                          <a:effectLst/>
                          <a:latin typeface="Times New Roman"/>
                          <a:ea typeface="Calibri"/>
                          <a:cs typeface="Times New Roman"/>
                        </a:rPr>
                        <a:t> </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dirty="0" smtClean="0">
                          <a:effectLst/>
                          <a:latin typeface="Times New Roman"/>
                          <a:ea typeface="Calibri"/>
                          <a:cs typeface="Times New Roman"/>
                        </a:rPr>
                        <a:t>Наименование </a:t>
                      </a:r>
                      <a:r>
                        <a:rPr lang="ru-RU" sz="1400" dirty="0">
                          <a:effectLst/>
                          <a:latin typeface="Times New Roman"/>
                          <a:ea typeface="Calibri"/>
                          <a:cs typeface="Times New Roman"/>
                        </a:rPr>
                        <a:t>разделов (подразделов</a:t>
                      </a:r>
                      <a:r>
                        <a:rPr lang="ru-RU" sz="1400" dirty="0" smtClean="0">
                          <a:effectLst/>
                          <a:latin typeface="Times New Roman"/>
                          <a:ea typeface="Calibri"/>
                          <a:cs typeface="Times New Roman"/>
                        </a:rPr>
                        <a:t>)</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63974">
                <a:tc>
                  <a:txBody>
                    <a:bodyPr/>
                    <a:lstStyle/>
                    <a:p>
                      <a:pPr>
                        <a:lnSpc>
                          <a:spcPct val="115000"/>
                        </a:lnSpc>
                        <a:spcAft>
                          <a:spcPts val="0"/>
                        </a:spcAft>
                      </a:pPr>
                      <a:r>
                        <a:rPr lang="ru-RU" sz="1400" dirty="0" smtClean="0">
                          <a:effectLst/>
                          <a:latin typeface="Times New Roman"/>
                          <a:ea typeface="Calibri"/>
                          <a:cs typeface="Times New Roman"/>
                        </a:rPr>
                        <a:t>4.</a:t>
                      </a:r>
                    </a:p>
                    <a:p>
                      <a:pPr>
                        <a:lnSpc>
                          <a:spcPct val="115000"/>
                        </a:lnSpc>
                        <a:spcAft>
                          <a:spcPts val="0"/>
                        </a:spcAft>
                      </a:pPr>
                      <a:endParaRPr lang="ru-RU" sz="1400" dirty="0" smtClean="0">
                        <a:effectLst/>
                        <a:latin typeface="Times New Roman"/>
                        <a:ea typeface="Calibri"/>
                        <a:cs typeface="Times New Roman"/>
                      </a:endParaRPr>
                    </a:p>
                    <a:p>
                      <a:pPr>
                        <a:lnSpc>
                          <a:spcPct val="115000"/>
                        </a:lnSpc>
                        <a:spcAft>
                          <a:spcPts val="0"/>
                        </a:spcAft>
                      </a:pPr>
                      <a:endParaRPr lang="ru-RU" sz="1400" dirty="0" smtClean="0">
                        <a:effectLst/>
                        <a:latin typeface="Times New Roman"/>
                        <a:ea typeface="Calibri"/>
                        <a:cs typeface="Times New Roman"/>
                      </a:endParaRPr>
                    </a:p>
                    <a:p>
                      <a:pPr>
                        <a:lnSpc>
                          <a:spcPct val="115000"/>
                        </a:lnSpc>
                        <a:spcAft>
                          <a:spcPts val="0"/>
                        </a:spcAft>
                      </a:pPr>
                      <a:endParaRPr lang="ru-RU" sz="1400" dirty="0" smtClean="0">
                        <a:effectLst/>
                        <a:latin typeface="Times New Roman"/>
                        <a:ea typeface="Calibri"/>
                        <a:cs typeface="Times New Roman"/>
                      </a:endParaRPr>
                    </a:p>
                    <a:p>
                      <a:pPr>
                        <a:lnSpc>
                          <a:spcPct val="115000"/>
                        </a:lnSpc>
                        <a:spcAft>
                          <a:spcPts val="0"/>
                        </a:spcAft>
                      </a:pPr>
                      <a:endParaRPr lang="ru-RU" sz="1400" dirty="0" smtClean="0">
                        <a:effectLst/>
                        <a:latin typeface="Times New Roman"/>
                        <a:ea typeface="Calibri"/>
                        <a:cs typeface="Times New Roman"/>
                      </a:endParaRPr>
                    </a:p>
                    <a:p>
                      <a:pPr>
                        <a:lnSpc>
                          <a:spcPct val="115000"/>
                        </a:lnSpc>
                        <a:spcAft>
                          <a:spcPts val="0"/>
                        </a:spcAft>
                      </a:pPr>
                      <a:endParaRPr lang="ru-RU" sz="1400" dirty="0" smtClean="0">
                        <a:effectLst/>
                        <a:latin typeface="Times New Roman"/>
                        <a:ea typeface="Calibri"/>
                        <a:cs typeface="Times New Roman"/>
                      </a:endParaRPr>
                    </a:p>
                    <a:p>
                      <a:pPr>
                        <a:lnSpc>
                          <a:spcPct val="115000"/>
                        </a:lnSpc>
                        <a:spcAft>
                          <a:spcPts val="0"/>
                        </a:spcAft>
                      </a:pPr>
                      <a:endParaRPr lang="ru-RU" sz="1400" dirty="0" smtClean="0">
                        <a:effectLst/>
                        <a:latin typeface="Times New Roman"/>
                        <a:ea typeface="Calibri"/>
                        <a:cs typeface="Times New Roman"/>
                      </a:endParaRPr>
                    </a:p>
                    <a:p>
                      <a:pPr>
                        <a:lnSpc>
                          <a:spcPct val="115000"/>
                        </a:lnSpc>
                        <a:spcAft>
                          <a:spcPts val="0"/>
                        </a:spcAft>
                      </a:pPr>
                      <a:endParaRPr lang="ru-RU" sz="1400" dirty="0" smtClean="0">
                        <a:effectLst/>
                        <a:latin typeface="Times New Roman"/>
                        <a:ea typeface="Calibri"/>
                        <a:cs typeface="Times New Roman"/>
                      </a:endParaRPr>
                    </a:p>
                    <a:p>
                      <a:pPr>
                        <a:lnSpc>
                          <a:spcPct val="115000"/>
                        </a:lnSpc>
                        <a:spcAft>
                          <a:spcPts val="0"/>
                        </a:spcAft>
                      </a:pPr>
                      <a:endParaRPr lang="ru-RU" sz="1400" dirty="0" smtClean="0">
                        <a:effectLst/>
                        <a:latin typeface="Times New Roman"/>
                        <a:ea typeface="Calibri"/>
                        <a:cs typeface="Times New Roman"/>
                      </a:endParaRPr>
                    </a:p>
                    <a:p>
                      <a:pPr>
                        <a:lnSpc>
                          <a:spcPct val="115000"/>
                        </a:lnSpc>
                        <a:spcAft>
                          <a:spcPts val="0"/>
                        </a:spcAft>
                      </a:pPr>
                      <a:endParaRPr lang="ru-RU" sz="1400" dirty="0" smtClean="0">
                        <a:effectLst/>
                        <a:latin typeface="Times New Roman"/>
                        <a:ea typeface="Calibri"/>
                        <a:cs typeface="Times New Roman"/>
                      </a:endParaRPr>
                    </a:p>
                    <a:p>
                      <a:pPr>
                        <a:lnSpc>
                          <a:spcPct val="115000"/>
                        </a:lnSpc>
                        <a:spcAft>
                          <a:spcPts val="0"/>
                        </a:spcAft>
                      </a:pPr>
                      <a:r>
                        <a:rPr lang="ru-RU" sz="1400" dirty="0" smtClean="0">
                          <a:effectLst/>
                          <a:latin typeface="Times New Roman"/>
                          <a:ea typeface="Calibri"/>
                          <a:cs typeface="Times New Roman"/>
                        </a:rPr>
                        <a:t>5.</a:t>
                      </a:r>
                    </a:p>
                    <a:p>
                      <a:pPr>
                        <a:lnSpc>
                          <a:spcPct val="115000"/>
                        </a:lnSpc>
                        <a:spcAft>
                          <a:spcPts val="0"/>
                        </a:spcAft>
                      </a:pP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ru-RU" sz="1600" dirty="0">
                          <a:effectLst/>
                          <a:latin typeface="+mn-lt"/>
                          <a:ea typeface="Calibri"/>
                          <a:cs typeface="Times New Roman"/>
                        </a:rPr>
                        <a:t> </a:t>
                      </a:r>
                      <a:r>
                        <a:rPr lang="ru-RU" sz="1600" b="1" kern="1200" dirty="0" smtClean="0">
                          <a:solidFill>
                            <a:schemeClr val="tx1"/>
                          </a:solidFill>
                          <a:effectLst/>
                          <a:latin typeface="+mn-lt"/>
                          <a:ea typeface="+mn-ea"/>
                          <a:cs typeface="+mn-cs"/>
                        </a:rPr>
                        <a:t>Федеральные стандарты профессиональной деятельности арбитражных управляющих </a:t>
                      </a:r>
                      <a:endParaRPr lang="ru-RU" sz="1600" kern="1200" dirty="0" smtClean="0">
                        <a:solidFill>
                          <a:schemeClr val="tx1"/>
                        </a:solidFill>
                        <a:effectLst/>
                        <a:latin typeface="+mn-lt"/>
                        <a:ea typeface="+mn-ea"/>
                        <a:cs typeface="+mn-cs"/>
                      </a:endParaRPr>
                    </a:p>
                    <a:p>
                      <a:r>
                        <a:rPr lang="ru-RU" sz="1600" b="1" kern="1200" dirty="0" smtClean="0">
                          <a:solidFill>
                            <a:schemeClr val="tx1"/>
                          </a:solidFill>
                          <a:effectLst/>
                          <a:latin typeface="+mn-lt"/>
                          <a:ea typeface="+mn-ea"/>
                          <a:cs typeface="+mn-cs"/>
                        </a:rPr>
                        <a:t> </a:t>
                      </a:r>
                      <a:r>
                        <a:rPr lang="ru-RU" sz="1600" kern="1200" dirty="0" smtClean="0">
                          <a:solidFill>
                            <a:schemeClr val="tx1"/>
                          </a:solidFill>
                          <a:effectLst/>
                          <a:latin typeface="+mn-lt"/>
                          <a:ea typeface="+mn-ea"/>
                          <a:cs typeface="+mn-cs"/>
                        </a:rPr>
                        <a:t>4.1 Обзор проекта Федерального стандарта «Требования к договору страхования ответственности арбитражного управляющего по рискам компенсационных выплат из компенсационного фонда саморегулируемой организации, возникших вследствие нарушения арбитражным управляющим требований законодательства о несостоятельности (банкротстве)»</a:t>
                      </a:r>
                    </a:p>
                    <a:p>
                      <a:r>
                        <a:rPr lang="ru-RU" sz="1600" kern="1200" dirty="0" smtClean="0">
                          <a:solidFill>
                            <a:schemeClr val="tx1"/>
                          </a:solidFill>
                          <a:effectLst/>
                          <a:latin typeface="+mn-lt"/>
                          <a:ea typeface="+mn-ea"/>
                          <a:cs typeface="+mn-cs"/>
                        </a:rPr>
                        <a:t>4.2  Обзор Проекта федерального стандарта «Порядок подготовки, организации и проведения собраний кредиторов и комитетов кредиторов»</a:t>
                      </a:r>
                    </a:p>
                    <a:p>
                      <a:endParaRPr lang="ru-RU" sz="1600" b="1" kern="1200" dirty="0" smtClean="0">
                        <a:solidFill>
                          <a:schemeClr val="tx1"/>
                        </a:solidFill>
                        <a:effectLst/>
                        <a:latin typeface="+mn-lt"/>
                        <a:ea typeface="+mn-ea"/>
                        <a:cs typeface="+mn-cs"/>
                      </a:endParaRPr>
                    </a:p>
                    <a:p>
                      <a:r>
                        <a:rPr lang="ru-RU" sz="1600" b="1" kern="1200" dirty="0" smtClean="0">
                          <a:solidFill>
                            <a:schemeClr val="tx1"/>
                          </a:solidFill>
                          <a:effectLst/>
                          <a:latin typeface="+mn-lt"/>
                          <a:ea typeface="+mn-ea"/>
                          <a:cs typeface="+mn-cs"/>
                        </a:rPr>
                        <a:t>Федеральные стандарты деятельности саморегулируемых организаций</a:t>
                      </a:r>
                      <a:endParaRPr lang="ru-RU" sz="1600" kern="1200" dirty="0" smtClean="0">
                        <a:solidFill>
                          <a:schemeClr val="tx1"/>
                        </a:solidFill>
                        <a:effectLst/>
                        <a:latin typeface="+mn-lt"/>
                        <a:ea typeface="+mn-ea"/>
                        <a:cs typeface="+mn-cs"/>
                      </a:endParaRPr>
                    </a:p>
                    <a:p>
                      <a:r>
                        <a:rPr lang="ru-RU" sz="1600" kern="1200" dirty="0" smtClean="0">
                          <a:solidFill>
                            <a:schemeClr val="tx1"/>
                          </a:solidFill>
                          <a:effectLst/>
                          <a:latin typeface="+mn-lt"/>
                          <a:ea typeface="+mn-ea"/>
                          <a:cs typeface="+mn-cs"/>
                        </a:rPr>
                        <a:t>5.1 Обзор Федерального стандарта деятельности СРО «Требования к организации повышения уровня профессиональной подготовки арбитражных управляющих»</a:t>
                      </a:r>
                    </a:p>
                    <a:p>
                      <a:r>
                        <a:rPr lang="ru-RU" sz="1600" kern="1200" dirty="0" smtClean="0">
                          <a:solidFill>
                            <a:schemeClr val="tx1"/>
                          </a:solidFill>
                          <a:effectLst/>
                          <a:latin typeface="+mn-lt"/>
                          <a:ea typeface="+mn-ea"/>
                          <a:cs typeface="+mn-cs"/>
                        </a:rPr>
                        <a:t>5.2 Обзор Федерального стандарта деятельности СРО «Требования к аккредитации операторов электронных площадок, обеспечивающих проведение торгов в электронной форме при продаже имущества (предприятия) должника в ходе процедур, применяемых в деле о банкротстве»</a:t>
                      </a:r>
                      <a:endParaRPr lang="ru-RU" sz="16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3265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692696"/>
            <a:ext cx="7772400" cy="1728192"/>
          </a:xfrm>
        </p:spPr>
        <p:txBody>
          <a:bodyPr>
            <a:normAutofit fontScale="90000"/>
          </a:bodyPr>
          <a:lstStyle/>
          <a:p>
            <a:pPr algn="ctr"/>
            <a:r>
              <a:rPr lang="ru-RU" b="1" dirty="0" smtClean="0"/>
              <a:t/>
            </a:r>
            <a:br>
              <a:rPr lang="ru-RU" b="1" dirty="0" smtClean="0"/>
            </a:br>
            <a:r>
              <a:rPr lang="ru-RU" b="1" dirty="0" smtClean="0"/>
              <a:t>ПЕРЕДОВОЙ ОПЫТ</a:t>
            </a:r>
            <a:br>
              <a:rPr lang="ru-RU" b="1" dirty="0" smtClean="0"/>
            </a:br>
            <a:r>
              <a:rPr lang="ru-RU" b="1" dirty="0" smtClean="0"/>
              <a:t>АНТИКРИЗИСНОГО УПРАВЛЕНИЯ</a:t>
            </a:r>
            <a:br>
              <a:rPr lang="ru-RU" b="1" dirty="0" smtClean="0"/>
            </a:br>
            <a:r>
              <a:rPr lang="ru-RU" b="1" dirty="0" smtClean="0"/>
              <a:t/>
            </a:r>
            <a:br>
              <a:rPr lang="ru-RU" b="1" dirty="0" smtClean="0"/>
            </a:br>
            <a:r>
              <a:rPr lang="ru-RU" b="1" dirty="0" smtClean="0"/>
              <a:t/>
            </a:r>
            <a:br>
              <a:rPr lang="ru-RU" b="1" dirty="0" smtClean="0"/>
            </a:br>
            <a:r>
              <a:rPr lang="ru-RU" dirty="0" smtClean="0"/>
              <a:t/>
            </a:r>
            <a:br>
              <a:rPr lang="ru-RU" dirty="0" smtClean="0"/>
            </a:br>
            <a:r>
              <a:rPr lang="ru-RU" dirty="0" smtClean="0"/>
              <a:t> </a:t>
            </a:r>
            <a:br>
              <a:rPr lang="ru-RU" dirty="0" smtClean="0"/>
            </a:br>
            <a:endParaRPr lang="ru-RU" dirty="0"/>
          </a:p>
        </p:txBody>
      </p:sp>
      <p:sp>
        <p:nvSpPr>
          <p:cNvPr id="3" name="Подзаголовок 2"/>
          <p:cNvSpPr>
            <a:spLocks noGrp="1"/>
          </p:cNvSpPr>
          <p:nvPr>
            <p:ph type="subTitle" idx="1"/>
          </p:nvPr>
        </p:nvSpPr>
        <p:spPr>
          <a:xfrm>
            <a:off x="1187624" y="5013176"/>
            <a:ext cx="6889576" cy="864096"/>
          </a:xfrm>
        </p:spPr>
        <p:txBody>
          <a:bodyPr>
            <a:noAutofit/>
          </a:bodyPr>
          <a:lstStyle/>
          <a:p>
            <a:r>
              <a:rPr lang="ru-RU" sz="1800" b="1" dirty="0" smtClean="0">
                <a:solidFill>
                  <a:schemeClr val="tx1"/>
                </a:solidFill>
              </a:rPr>
              <a:t>Деркачев Станислав Евгеньевич</a:t>
            </a:r>
          </a:p>
          <a:p>
            <a:r>
              <a:rPr lang="ru-RU" sz="1800" dirty="0">
                <a:solidFill>
                  <a:schemeClr val="tx1"/>
                </a:solidFill>
              </a:rPr>
              <a:t>Арбитражный управляющий, член НП «СРО НАУ «ДЕЛО»</a:t>
            </a:r>
          </a:p>
        </p:txBody>
      </p:sp>
      <p:sp>
        <p:nvSpPr>
          <p:cNvPr id="5" name="Прямоугольник 4"/>
          <p:cNvSpPr/>
          <p:nvPr/>
        </p:nvSpPr>
        <p:spPr>
          <a:xfrm>
            <a:off x="1331640" y="3789040"/>
            <a:ext cx="6769620" cy="538609"/>
          </a:xfrm>
          <a:prstGeom prst="rect">
            <a:avLst/>
          </a:prstGeom>
        </p:spPr>
        <p:txBody>
          <a:bodyPr wrap="square">
            <a:spAutoFit/>
          </a:bodyPr>
          <a:lstStyle/>
          <a:p>
            <a:pPr algn="ctr"/>
            <a:r>
              <a:rPr lang="ru-RU" sz="2900" b="1" dirty="0" smtClean="0">
                <a:latin typeface="Cambria"/>
                <a:ea typeface="+mj-ea"/>
                <a:cs typeface="+mj-cs"/>
              </a:rPr>
              <a:t>«Оспаривание процедур торгов»</a:t>
            </a:r>
            <a:endParaRPr lang="ru-RU" sz="2900" dirty="0"/>
          </a:p>
        </p:txBody>
      </p:sp>
    </p:spTree>
    <p:extLst>
      <p:ext uri="{BB962C8B-B14F-4D97-AF65-F5344CB8AC3E}">
        <p14:creationId xmlns:p14="http://schemas.microsoft.com/office/powerpoint/2010/main" xmlns="" val="1550626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457200" y="692696"/>
            <a:ext cx="8229600" cy="5464264"/>
          </a:xfrm>
        </p:spPr>
        <p:txBody>
          <a:bodyPr>
            <a:noAutofit/>
          </a:bodyPr>
          <a:lstStyle/>
          <a:p>
            <a:pPr algn="r">
              <a:buNone/>
            </a:pPr>
            <a:r>
              <a:rPr lang="ru-RU" sz="1200" dirty="0" smtClean="0"/>
              <a:t>МИНИСТЕРСТВО ЭКОНОМИЧЕСКОГО РАЗВИТИЯ РОССИЙСКОЙ ФЕДЕРАЦИИ</a:t>
            </a:r>
          </a:p>
          <a:p>
            <a:pPr algn="r">
              <a:buNone/>
            </a:pPr>
            <a:r>
              <a:rPr lang="ru-RU" sz="1200" dirty="0" smtClean="0"/>
              <a:t>ПРИКАЗ от 19 сентября 2013 г. N 543</a:t>
            </a:r>
          </a:p>
          <a:p>
            <a:pPr>
              <a:buNone/>
            </a:pPr>
            <a:r>
              <a:rPr lang="ru-RU" sz="1200" dirty="0" smtClean="0"/>
              <a:t>О ВНЕСЕНИИ ИЗМЕНЕНИЙВ ПРИКАЗ МИНЭКОНОМРАЗВИТИЯ РОССИИ ОТ 15 ФЕВРАЛЯ 2010 Г.N 54 "ОБ УТВЕРЖДЕНИИ ПОРЯДКА ПРОВЕДЕНИЯ ОТКРЫТЫХ ТОРГОВВ ЭЛЕКТРОННОЙ ФОРМЕ ПРИ ПРОДАЖЕ ИМУЩЕСТВА (ПРЕДПРИЯТИЯ)ДОЛЖНИКОВ В ХОДЕ ПРОЦЕДУР, ПРИМЕНЯЕМЫХ В ДЕЛЕО БАНКРОТСТВЕ, ТРЕБОВАНИЙ К ЭЛЕКТРОННЫМ ПЛОЩАДКАМИ ОПЕРАТОРАМ ЭЛЕКТРОННЫХ ПЛОЩАДОК ПРИ ПРОВЕДЕНИИ ОТКРЫТЫХТОРГОВ В ЭЛЕКТРОННОЙ ФОРМЕ ПРИ ПРОДАЖЕ ИМУЩЕСТВА(ПРЕДПРИЯТИЯ) ДОЛЖНИКОВ В ХОДЕ ПРОЦЕДУР, ПРИМЕНЯЕМЫХ В ДЕЛЕО БАНКРОТСТВЕ, А ТАКЖЕ ПОРЯДКА ПОДТВЕРЖДЕНИЯ СООТВЕТСТВИЯЭЛЕКТРОННЫХ ПЛОЩАДОК И ОПЕРАТОРОВ ЭЛЕКТРОННЫХ ПЛОЩАДОКУСТАНОВЛЕННЫМ ТРЕБОВАНИЯМ"</a:t>
            </a:r>
          </a:p>
          <a:p>
            <a:pPr>
              <a:buNone/>
            </a:pPr>
            <a:r>
              <a:rPr lang="ru-RU" sz="1200" dirty="0" smtClean="0"/>
              <a:t> </a:t>
            </a:r>
          </a:p>
          <a:p>
            <a:pPr>
              <a:buNone/>
            </a:pPr>
            <a:r>
              <a:rPr lang="ru-RU" sz="1200" dirty="0" smtClean="0"/>
              <a:t>В соответствии со </a:t>
            </a:r>
            <a:r>
              <a:rPr lang="ru-RU" sz="1200" dirty="0" smtClean="0">
                <a:hlinkClick r:id="rId2"/>
              </a:rPr>
              <a:t>статьей 110</a:t>
            </a:r>
            <a:r>
              <a:rPr lang="ru-RU" sz="1200" dirty="0" smtClean="0"/>
              <a:t> Федерального закона от 26 октября 2002 г. N 127-ФЗ "О несостоятельности (банкротстве)" (Собрание законодательства Российской Федерации, 2002, N 43, ст. 4190; 2009, N 1, ст. 4; N 29, ст. 3632; 2011, N 1, ст. 41; N 19, ст. 2708; 2012, N 31, ст. 4333; 2013, N 27, ст. 3481), </a:t>
            </a:r>
            <a:r>
              <a:rPr lang="ru-RU" sz="1200" dirty="0" smtClean="0">
                <a:hlinkClick r:id="rId3"/>
              </a:rPr>
              <a:t>пунктом 5.2.28(51)</a:t>
            </a:r>
            <a:r>
              <a:rPr lang="ru-RU" sz="1200" dirty="0" smtClean="0"/>
              <a:t> Положения о Министерстве экономического развития Российской Федерации, утвержденного постановлением Правительства Российской Федерации от 5 июня 2008 г. N 437 (Собрание законодательства Российской Федерации, 2008, N 24, ст. 2867; 2009, N 19, ст. 2344; 2010, N 5, ст. 532; 2011, N 46, ст. 6527), приказываю:</a:t>
            </a:r>
          </a:p>
          <a:p>
            <a:pPr>
              <a:buNone/>
            </a:pPr>
            <a:r>
              <a:rPr lang="ru-RU" sz="1200" dirty="0" smtClean="0"/>
              <a:t>Утвердить прилагаемые </a:t>
            </a:r>
            <a:r>
              <a:rPr lang="ru-RU" sz="1200" dirty="0" smtClean="0">
                <a:hlinkClick r:id="rId4" tooltip="Ссылка на текущий документ"/>
              </a:rPr>
              <a:t>изменения</a:t>
            </a:r>
            <a:r>
              <a:rPr lang="ru-RU" sz="1200" dirty="0" smtClean="0"/>
              <a:t>, которые вносятся в </a:t>
            </a:r>
            <a:r>
              <a:rPr lang="ru-RU" sz="1200" dirty="0" smtClean="0">
                <a:hlinkClick r:id="rId5"/>
              </a:rPr>
              <a:t>приказ</a:t>
            </a:r>
            <a:r>
              <a:rPr lang="ru-RU" sz="1200" dirty="0" smtClean="0"/>
              <a:t> Минэкономразвития России от 15 февраля 2010 г. N 54 "Об утверждении Порядка проведения открытых торгов в электронной форме при продаже имущества (предприятия) должников в ходе процедур, применяемых в деле о банкротстве, Требований к электронным площадкам и операторам электронных площадок при проведении открытых торгов в электронной форме при продаже имущества (предприятия) должников в ходе процедур, применяемых в деле о банкротстве, а также Порядка подтверждения соответствия электронных площадок и операторов электронных площадок установленным Требованиям" (зарегистрирован в Минюсте России 18 мая 2010 г., регистрационный N 17258, с изменениями, внесенными приказом Минэкономразвития России от 21 января 2011 г. N 22 "О внесении изменений в Порядок проведения открытых торгов в электронной форме при продаже имущества (предприятия) должников в ходе процедур, применяемых в деле о банкротстве, утвержденный приказом Минэкономразвития России от 15 февраля 2010 г. N 54", зарегистрированным в Минюсте России 14 марта 2011 г., регистрационный N 20087).</a:t>
            </a:r>
          </a:p>
          <a:p>
            <a:pPr>
              <a:buNone/>
            </a:pPr>
            <a:r>
              <a:rPr lang="ru-RU" sz="1200" dirty="0" smtClean="0"/>
              <a:t> </a:t>
            </a:r>
          </a:p>
          <a:p>
            <a:pPr algn="r">
              <a:buNone/>
            </a:pPr>
            <a:r>
              <a:rPr lang="ru-RU" sz="1200" dirty="0" smtClean="0"/>
              <a:t>Министр</a:t>
            </a:r>
          </a:p>
          <a:p>
            <a:pPr algn="r">
              <a:buNone/>
            </a:pPr>
            <a:r>
              <a:rPr lang="ru-RU" sz="1200" dirty="0" smtClean="0"/>
              <a:t>А.В.УЛЮКАЕВ</a:t>
            </a:r>
          </a:p>
          <a:p>
            <a:endParaRPr lang="ru-RU" sz="12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lstStyle/>
          <a:p>
            <a:r>
              <a:rPr lang="ru-RU" dirty="0" smtClean="0"/>
              <a:t> </a:t>
            </a:r>
            <a:endParaRPr lang="ru-RU" dirty="0"/>
          </a:p>
        </p:txBody>
      </p:sp>
      <p:sp>
        <p:nvSpPr>
          <p:cNvPr id="8" name="Содержимое 7"/>
          <p:cNvSpPr>
            <a:spLocks noGrp="1"/>
          </p:cNvSpPr>
          <p:nvPr>
            <p:ph idx="1"/>
          </p:nvPr>
        </p:nvSpPr>
        <p:spPr>
          <a:xfrm>
            <a:off x="539552" y="476672"/>
            <a:ext cx="8229600" cy="5760640"/>
          </a:xfrm>
        </p:spPr>
        <p:txBody>
          <a:bodyPr>
            <a:normAutofit fontScale="40000" lnSpcReduction="20000"/>
          </a:bodyPr>
          <a:lstStyle/>
          <a:p>
            <a:pPr algn="r">
              <a:buNone/>
            </a:pPr>
            <a:r>
              <a:rPr lang="ru-RU" dirty="0" smtClean="0"/>
              <a:t>Приложение</a:t>
            </a:r>
          </a:p>
          <a:p>
            <a:pPr algn="r">
              <a:buNone/>
            </a:pPr>
            <a:r>
              <a:rPr lang="ru-RU" dirty="0" smtClean="0"/>
              <a:t>к приказу Минэкономразвития России</a:t>
            </a:r>
          </a:p>
          <a:p>
            <a:pPr algn="r">
              <a:buNone/>
            </a:pPr>
            <a:r>
              <a:rPr lang="ru-RU" dirty="0" smtClean="0"/>
              <a:t>от 19.09.2013 N 543</a:t>
            </a:r>
          </a:p>
          <a:p>
            <a:pPr>
              <a:buNone/>
            </a:pPr>
            <a:r>
              <a:rPr lang="ru-RU" dirty="0" smtClean="0"/>
              <a:t> </a:t>
            </a:r>
          </a:p>
          <a:p>
            <a:pPr>
              <a:buNone/>
            </a:pPr>
            <a:r>
              <a:rPr lang="ru-RU" dirty="0" smtClean="0"/>
              <a:t>ИЗМЕНЕНИЯ,КОТОРЫЕ ВНОСЯТСЯ В ПРИКАЗ МИНЭКОНОМРАЗВИТИЯ РОССИИОТ 15 ФЕВРАЛЯ 2010 Г. N 54 "ОБ </a:t>
            </a:r>
            <a:r>
              <a:rPr lang="ru-RU" sz="2500" dirty="0" smtClean="0"/>
              <a:t>УТВЕРЖДЕНИИ ПОРЯДКАПРОВЕДЕНИЯ ОТКРЫТЫХ ТОРГОВ В ЭЛЕКТРОННОЙ ФОРМЕПРИ ПРОДАЖЕ ИМУЩЕСТВА (ПРЕДПРИЯТИЯ) ДОЛЖНИКОВ В ХОДЕПРОЦЕДУР, ПРИМЕНЯЕМЫХ В ДЕЛЕ О БАНКРОТСТВЕ, ТРЕБОВАНИЙК ЭЛЕКТРОННЫМ ПЛОЩАДКАМ И ОПЕРАТОРАМ ЭЛЕКТРОННЫХ ПЛОЩАДОКПРИ ПРОВЕДЕНИИ ОТКРЫТЫХ ТОРГОВ В ЭЛЕКТРОННОЙ ФОРМЕПРИ ПРОДАЖЕ ИМУЩЕСТВА (ПРЕДПРИЯТИЯ) ДОЛЖНИКОВ В ХОДЕПРОЦЕДУР, ПРИМЕНЯЕМЫХ В ДЕЛЕ О БАНКРОТСТВЕ, А ТАКЖЕ ПОРЯДКАПОДТВЕРЖДЕНИЯ СООТВЕТСТВИЯ ЭЛЕКТРОННЫХ ПЛОЩАДОКИ ОПЕРАТОРОВ ЭЛЕКТРОННЫХ ПЛОЩАДОКУСТАНОВЛЕННЫМ ТРЕБОВАНИЯМ"</a:t>
            </a:r>
          </a:p>
          <a:p>
            <a:pPr>
              <a:buNone/>
            </a:pPr>
            <a:r>
              <a:rPr lang="ru-RU" dirty="0" smtClean="0"/>
              <a:t> </a:t>
            </a:r>
          </a:p>
          <a:p>
            <a:pPr>
              <a:buNone/>
            </a:pPr>
            <a:r>
              <a:rPr lang="ru-RU" dirty="0" smtClean="0"/>
              <a:t>1. Дополнить </a:t>
            </a:r>
            <a:r>
              <a:rPr lang="ru-RU" dirty="0" smtClean="0">
                <a:hlinkClick r:id="rId2"/>
              </a:rPr>
              <a:t>пункт 1</a:t>
            </a:r>
            <a:r>
              <a:rPr lang="ru-RU" dirty="0" smtClean="0"/>
              <a:t> подпунктом "г" следующего содержания:</a:t>
            </a:r>
          </a:p>
          <a:p>
            <a:pPr>
              <a:buNone/>
            </a:pPr>
            <a:r>
              <a:rPr lang="ru-RU" dirty="0" smtClean="0"/>
              <a:t>"г) Порядок подтверждения соответствия участников торгов требованиям, установленным при проведении закрытых торгов в электронной форме при продаже имущества (предприятия) должников в ходе процедур, применяемых в деле о банкротстве (приложение N 4).".</a:t>
            </a:r>
          </a:p>
          <a:p>
            <a:pPr>
              <a:buNone/>
            </a:pPr>
            <a:r>
              <a:rPr lang="ru-RU" dirty="0" smtClean="0"/>
              <a:t>2. </a:t>
            </a:r>
            <a:r>
              <a:rPr lang="ru-RU" dirty="0" smtClean="0">
                <a:hlinkClick r:id="rId3"/>
              </a:rPr>
              <a:t>Дополнить</a:t>
            </a:r>
            <a:r>
              <a:rPr lang="ru-RU" dirty="0" smtClean="0"/>
              <a:t> пунктом 2.1 следующего содержания:</a:t>
            </a:r>
          </a:p>
          <a:p>
            <a:pPr>
              <a:buNone/>
            </a:pPr>
            <a:r>
              <a:rPr lang="ru-RU" dirty="0" smtClean="0"/>
              <a:t>"2.1. Установить, что проведение закрытых торгов в электронной форме при продаже имущества (предприятия) должников в ходе процедур, применяемых в деле о банкротстве, осуществляется в соответствии с Порядком проведения открытых торгов в электронной форме при продаже имущества (предприятия) должников в ходе процедур, применяемых в деле о банкротстве, на электронных площадках, соответствующих Требованиям к электронным площадкам и операторам электронных площадок при проведении открытых торгов в электронной форме при продаже имущества (предприятия) должников в ходе процедур, применяемых в деле о банкротстве, с учетом особенностей, предусмотренных Порядком подтверждения соответствия участников торгов требованиям, установленным при проведении закрытых торгов в электронной форме при продаже имущества (предприятия) должников в ходе процедур, применяемых в деле о банкротстве, и с соблюдением требований законодательства Российской Федерации в области защиты государственной тайны.".</a:t>
            </a:r>
          </a:p>
          <a:p>
            <a:pPr>
              <a:buNone/>
            </a:pPr>
            <a:r>
              <a:rPr lang="ru-RU" dirty="0" smtClean="0"/>
              <a:t>3. </a:t>
            </a:r>
            <a:r>
              <a:rPr lang="ru-RU" dirty="0" smtClean="0">
                <a:hlinkClick r:id="rId3"/>
              </a:rPr>
              <a:t>Дополнить</a:t>
            </a:r>
            <a:r>
              <a:rPr lang="ru-RU" dirty="0" smtClean="0"/>
              <a:t> приложением N 4 к приказу следующего содержания:</a:t>
            </a:r>
          </a:p>
          <a:p>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99732"/>
          </a:xfrm>
        </p:spPr>
        <p:txBody>
          <a:bodyPr>
            <a:normAutofit fontScale="90000"/>
          </a:bodyPr>
          <a:lstStyle/>
          <a:p>
            <a:r>
              <a:rPr lang="ru-RU" dirty="0" smtClean="0"/>
              <a:t> </a:t>
            </a:r>
            <a:endParaRPr lang="ru-RU" dirty="0"/>
          </a:p>
        </p:txBody>
      </p:sp>
      <p:sp>
        <p:nvSpPr>
          <p:cNvPr id="3" name="Содержимое 2"/>
          <p:cNvSpPr>
            <a:spLocks noGrp="1"/>
          </p:cNvSpPr>
          <p:nvPr>
            <p:ph idx="1"/>
          </p:nvPr>
        </p:nvSpPr>
        <p:spPr/>
        <p:txBody>
          <a:bodyPr>
            <a:normAutofit fontScale="55000" lnSpcReduction="20000"/>
          </a:bodyPr>
          <a:lstStyle/>
          <a:p>
            <a:r>
              <a:rPr lang="ru-RU" dirty="0" smtClean="0"/>
              <a:t>Постановление Президиума ВАС РФ от 20.06.2013г. № 1678/13</a:t>
            </a:r>
          </a:p>
          <a:p>
            <a:pPr lvl="1"/>
            <a:r>
              <a:rPr lang="ru-RU" dirty="0" smtClean="0"/>
              <a:t>При переходе к реализации заложенного имущества посредством публичного предложения, право залога на это имущество не прекращается по правилампп.4 п.1 ст.352 ГК РФ. Коме того, если указанное имущество не было реализовано до достижении на торгах «цены отсечения», залог так же не прекращается.</a:t>
            </a:r>
          </a:p>
          <a:p>
            <a:endParaRPr lang="ru-RU" dirty="0" smtClean="0"/>
          </a:p>
          <a:p>
            <a:r>
              <a:rPr lang="ru-RU" dirty="0" smtClean="0"/>
              <a:t>Постановление Президиума ВАС РФ от 02.07.2013г. № 3316/13</a:t>
            </a:r>
          </a:p>
          <a:p>
            <a:pPr lvl="1"/>
            <a:r>
              <a:rPr lang="ru-RU" dirty="0" smtClean="0"/>
              <a:t>Требования внешнего и конкурсного управляющего о признании сделок недействительными как по специальным основаниям, предусмотренным Законом о банкротстве, так и по общим основаниям, предусмотренным гражданским законодательством, рассматриваются судом в рамках дела о банкротстве.</a:t>
            </a:r>
          </a:p>
          <a:p>
            <a:endParaRPr lang="ru-RU" dirty="0" smtClean="0"/>
          </a:p>
          <a:p>
            <a:r>
              <a:rPr lang="ru-RU" dirty="0" smtClean="0"/>
              <a:t>Постановление Президиума ВАС РФ от 05.02.2013г. № 14614/12</a:t>
            </a:r>
          </a:p>
          <a:p>
            <a:pPr lvl="1"/>
            <a:r>
              <a:rPr lang="ru-RU" dirty="0" smtClean="0"/>
              <a:t>Социально значимые объекты не подлежат продаже посредством публичного предложения, поскольку статьей 132 Закона о банкротстве установлен особый порядок продажи имущества должника.</a:t>
            </a:r>
          </a:p>
          <a:p>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457200" y="980728"/>
            <a:ext cx="8229600" cy="5176232"/>
          </a:xfrm>
        </p:spPr>
        <p:txBody>
          <a:bodyPr>
            <a:normAutofit fontScale="55000" lnSpcReduction="20000"/>
          </a:bodyPr>
          <a:lstStyle/>
          <a:p>
            <a:r>
              <a:rPr lang="ru-RU" sz="3300" dirty="0" smtClean="0"/>
              <a:t>Определение ВАС РФ от 06.12.2012г. № ВАС-15632/12.</a:t>
            </a:r>
          </a:p>
          <a:p>
            <a:pPr lvl="1"/>
            <a:r>
              <a:rPr lang="ru-RU" sz="3000" dirty="0" smtClean="0"/>
              <a:t>Выбор электронной площадки для проведения торгов отнесен к компетенции организатора торгов, в связи с чем конкурсный (залоговый) кредитор не вправе изменять сделанный конкурсным управляющим выбор, а именно электронной площадки, аккредитованной саморегулируемой организацией.</a:t>
            </a:r>
          </a:p>
          <a:p>
            <a:endParaRPr lang="ru-RU" sz="3300" dirty="0" smtClean="0"/>
          </a:p>
          <a:p>
            <a:r>
              <a:rPr lang="ru-RU" sz="3300" dirty="0" smtClean="0"/>
              <a:t>Определение ВАС РФ от 20.02.2014г. № ВАС-18076/13.</a:t>
            </a:r>
          </a:p>
          <a:p>
            <a:pPr lvl="1"/>
            <a:r>
              <a:rPr lang="ru-RU" sz="3000" dirty="0" smtClean="0"/>
              <a:t>На арбитражного управляющего возложена самостоятельная обязанность действовать в отношении должника и кредиторов добросовестно и разумно, в связи с чем наличие неоспоренного кредиторами решения собрания кредиторов об утверждении порядка реализации имущества должника не освобождает конкурсного управляющего от соблюдения указанного принципа и не исключает возможность квалифицировать действия арбитражного управляющего, как несоответствующие этому принципу.</a:t>
            </a:r>
          </a:p>
          <a:p>
            <a:endParaRPr lang="ru-RU" sz="3300" dirty="0" smtClean="0"/>
          </a:p>
          <a:p>
            <a:r>
              <a:rPr lang="ru-RU" sz="3300" dirty="0" smtClean="0"/>
              <a:t>Определение ВАС РФ от 21.02.2014г. № ВАС-19695/13.</a:t>
            </a:r>
          </a:p>
          <a:p>
            <a:pPr lvl="1"/>
            <a:r>
              <a:rPr lang="ru-RU" sz="3000" dirty="0" smtClean="0"/>
              <a:t>Установленный законом перечень требований и документов, прилагаемый к заявке на участие в торгах, является исчерпывающим, в связи с чем конкурсный управляющий не вправе запрашивать дополнительные документы, не указанные в пункте 11 статьи 110 Закона о банкротстве.</a:t>
            </a:r>
          </a:p>
          <a:p>
            <a:endParaRPr lang="ru-RU" dirty="0"/>
          </a:p>
        </p:txBody>
      </p:sp>
    </p:spTree>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Начальная">
  <a:themeElements>
    <a:clrScheme name="Начальная">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Начальная">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Начальная">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455</TotalTime>
  <Words>2589</Words>
  <Application>Microsoft Office PowerPoint</Application>
  <PresentationFormat>Экран (4:3)</PresentationFormat>
  <Paragraphs>295</Paragraphs>
  <Slides>29</Slides>
  <Notes>3</Notes>
  <HiddenSlides>0</HiddenSlides>
  <MMClips>0</MMClips>
  <ScaleCrop>false</ScaleCrop>
  <HeadingPairs>
    <vt:vector size="4" baseType="variant">
      <vt:variant>
        <vt:lpstr>Тема</vt:lpstr>
      </vt:variant>
      <vt:variant>
        <vt:i4>2</vt:i4>
      </vt:variant>
      <vt:variant>
        <vt:lpstr>Заголовки слайдов</vt:lpstr>
      </vt:variant>
      <vt:variant>
        <vt:i4>29</vt:i4>
      </vt:variant>
    </vt:vector>
  </HeadingPairs>
  <TitlesOfParts>
    <vt:vector size="31" baseType="lpstr">
      <vt:lpstr>Тема Office</vt:lpstr>
      <vt:lpstr>Начальная</vt:lpstr>
      <vt:lpstr>Регламент  работы семинара </vt:lpstr>
      <vt:lpstr>ДОКЛАДЧИКИ </vt:lpstr>
      <vt:lpstr>ПРОГРАММА СЕМИНАРА  </vt:lpstr>
      <vt:lpstr>ПРОГРАММА СЕМИНАРА  </vt:lpstr>
      <vt:lpstr> ПЕРЕДОВОЙ ОПЫТ АНТИКРИЗИСНОГО УПРАВЛЕНИЯ      </vt:lpstr>
      <vt:lpstr> </vt:lpstr>
      <vt:lpstr> </vt:lpstr>
      <vt:lpstr> </vt:lpstr>
      <vt:lpstr> </vt:lpstr>
      <vt:lpstr> </vt:lpstr>
      <vt:lpstr> </vt:lpstr>
      <vt:lpstr> </vt:lpstr>
      <vt:lpstr>  Федеральные стандарты профессиональной деятельности арбитражных управляющих         </vt:lpstr>
      <vt:lpstr> </vt:lpstr>
      <vt:lpstr> </vt:lpstr>
      <vt:lpstr> </vt:lpstr>
      <vt:lpstr>  Федеральные стандарты профессиональной деятельности саморегулируемых организаций        </vt:lpstr>
      <vt:lpstr> </vt:lpstr>
      <vt:lpstr> </vt:lpstr>
      <vt:lpstr>Слайд 20</vt:lpstr>
      <vt:lpstr> </vt:lpstr>
      <vt:lpstr> </vt:lpstr>
      <vt:lpstr>  Федеральные стандарты профессиональной деятельности саморегулируемых организаций        </vt:lpstr>
      <vt:lpstr> </vt:lpstr>
      <vt:lpstr> </vt:lpstr>
      <vt:lpstr> </vt:lpstr>
      <vt:lpstr> </vt:lpstr>
      <vt:lpstr> </vt:lpstr>
      <vt:lpstr> </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ПЕРЕДОВОЙ ОПЫТ АНТИКРИЗИСНОГО УПРАВЛЕНИЯ  Расходы при проведении процедур банкротства</dc:title>
  <dc:creator>Екатерина</dc:creator>
  <cp:lastModifiedBy>Inna</cp:lastModifiedBy>
  <cp:revision>30</cp:revision>
  <cp:lastPrinted>2014-03-31T10:29:53Z</cp:lastPrinted>
  <dcterms:created xsi:type="dcterms:W3CDTF">2014-03-30T18:31:58Z</dcterms:created>
  <dcterms:modified xsi:type="dcterms:W3CDTF">2014-04-01T08:12:27Z</dcterms:modified>
</cp:coreProperties>
</file>