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48"/>
  </p:notesMasterIdLst>
  <p:sldIdLst>
    <p:sldId id="256" r:id="rId2"/>
    <p:sldId id="274" r:id="rId3"/>
    <p:sldId id="276" r:id="rId4"/>
    <p:sldId id="258" r:id="rId5"/>
    <p:sldId id="259" r:id="rId6"/>
    <p:sldId id="312" r:id="rId7"/>
    <p:sldId id="260" r:id="rId8"/>
    <p:sldId id="277" r:id="rId9"/>
    <p:sldId id="271" r:id="rId10"/>
    <p:sldId id="266" r:id="rId11"/>
    <p:sldId id="318" r:id="rId12"/>
    <p:sldId id="261" r:id="rId13"/>
    <p:sldId id="262" r:id="rId14"/>
    <p:sldId id="263" r:id="rId15"/>
    <p:sldId id="282" r:id="rId16"/>
    <p:sldId id="264" r:id="rId17"/>
    <p:sldId id="267" r:id="rId18"/>
    <p:sldId id="311" r:id="rId19"/>
    <p:sldId id="268" r:id="rId20"/>
    <p:sldId id="269" r:id="rId21"/>
    <p:sldId id="270" r:id="rId22"/>
    <p:sldId id="315" r:id="rId23"/>
    <p:sldId id="316" r:id="rId24"/>
    <p:sldId id="272" r:id="rId25"/>
    <p:sldId id="305" r:id="rId26"/>
    <p:sldId id="279" r:id="rId27"/>
    <p:sldId id="319" r:id="rId28"/>
    <p:sldId id="320" r:id="rId29"/>
    <p:sldId id="273" r:id="rId30"/>
    <p:sldId id="296" r:id="rId31"/>
    <p:sldId id="300" r:id="rId32"/>
    <p:sldId id="297" r:id="rId33"/>
    <p:sldId id="321" r:id="rId34"/>
    <p:sldId id="322" r:id="rId35"/>
    <p:sldId id="309" r:id="rId36"/>
    <p:sldId id="280" r:id="rId37"/>
    <p:sldId id="317" r:id="rId38"/>
    <p:sldId id="295" r:id="rId39"/>
    <p:sldId id="299" r:id="rId40"/>
    <p:sldId id="323" r:id="rId41"/>
    <p:sldId id="281" r:id="rId42"/>
    <p:sldId id="301" r:id="rId43"/>
    <p:sldId id="313" r:id="rId44"/>
    <p:sldId id="314" r:id="rId45"/>
    <p:sldId id="308" r:id="rId46"/>
    <p:sldId id="306" r:id="rId4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843"/>
    <p:restoredTop sz="65778" autoAdjust="0"/>
  </p:normalViewPr>
  <p:slideViewPr>
    <p:cSldViewPr>
      <p:cViewPr varScale="1">
        <p:scale>
          <a:sx n="74" d="100"/>
          <a:sy n="74" d="100"/>
        </p:scale>
        <p:origin x="161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387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0931AC-AFBC-4C7C-BEC2-A3780CA991CE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DAF548-C90A-4B1F-BA12-B7A80E348B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094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2770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31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2288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Здесь не совсем ясно, почему исключена возможность приостановления производства по делу по инициативе суда (действующая редакция п. 5 ст. 10 Закона о банкротстве). Вряд ли суд может завершить конкурсное производство при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нерассмотренности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заявления о привлечении к субсидиарной ответственности, если не будет подано ходатайства о приостановлении производства по делу. По крайней мере, это будет означать, что дело о банкротстве завершается до выполнения всех мероприятий, предусмотренных для конкурсного производства (формирование конкурсной массы и расчет с кредиторами).</a:t>
            </a:r>
            <a:r>
              <a:rPr lang="ru-RU" dirty="0" smtClean="0">
                <a:effectLst/>
              </a:rPr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32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8565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35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2140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Заметим, что если размер неудовлетворенного реестрового требования из указанного отчета понять можно, то сведений о размере непогашенного текущего платежа в отчете не содержится (см. Приказ Минюста РФ от 14.08.2003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195 "Об утверждении типовых форм отчетов (заключений) арбитражного управляющего"). Для ознакомления с кругом заинтересованных лиц (в целях выполнения процессуальных требований применительно к групповым спорам) суд может предоставить заинтересованному лицу право на ознакомление с материалами дела о банкротстве.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39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942901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Правовая проблема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Препятствует ли внесение записи о ликвидации должника рассмотрению апелляционной жалобы на определение, которым отказано в привлечении к субсидиарной ответственности.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Какие правовые средства будут иметься у кредиторов для исполнения судебного акта о привлечении к субсидиарной ответственности, вынесенного после внесения записи о ликвидации должника.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Правовая позиция.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Нет. Так как после ликвидации должника истец и ответчик по обособленному спору о привлечении к субсидиарной ответственности руководителя должника продолжают существовать, п. 5 ч. 1 ст. 150 АПК РФ не препятствует арбитражному суду апелляционной инстанции рассмотреть по существу и вынести решение по жалобе кредитора на определение арбитражного суда первой  инстанции, которым конкурсному кредитору отказано в удовлетворении его требований.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Исполнимость судебного акта о привлечении к субсидиарной ответственности руководителя при ликвидации должника может быть достигнута посредством возобновления дела о банкротстве после пересмотра определения о завершении конкурсного производства по правилам главы 37 АПК РФ.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Источник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Определение ВС РФ от 07.12.2015 № 307-ЭС15-5270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Ключевые слова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ликвидация должника, возобновление дела о банкротстве, обжалование судебных актов, несвоевременная подача заявления о банкротстве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Должник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ООО «Ярославль-Трейд»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Судья-докладчик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Самуйлов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С.В.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40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7331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Мы не даем оценки работоспособности указанного механизма и возможных правовых проблем в связи с его применением. Единственное техническое замечание, которые мы можем себе позволить, это целесообразность рассмотрения подобных споров по правилам о групповых спорах, имея в виду коллективный характер последствий причинения членом органа управления убытков должнику (как минимум, все кредиторы и участники должника).</a:t>
            </a:r>
            <a:r>
              <a:rPr lang="ru-RU" dirty="0" smtClean="0">
                <a:effectLst/>
              </a:rPr>
              <a:t>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42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85130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45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084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i="1" dirty="0" smtClean="0"/>
              <a:t>Дело Пугачева</a:t>
            </a:r>
          </a:p>
          <a:p>
            <a:endParaRPr lang="ru-RU" dirty="0" smtClean="0"/>
          </a:p>
          <a:p>
            <a:r>
              <a:rPr lang="ru-RU" dirty="0" smtClean="0"/>
              <a:t>Постановление АС МО от 01.10.2015 по делу № А40-119763/2010 (определением ВС РФ от 29.01.2016 оставлено без изменения)</a:t>
            </a:r>
          </a:p>
          <a:p>
            <a:r>
              <a:rPr lang="ru-RU" dirty="0" smtClean="0"/>
              <a:t>Объем привлечения - </a:t>
            </a:r>
            <a:r>
              <a:rPr lang="cs-CZ" dirty="0" smtClean="0"/>
              <a:t>75 642 466 311,39</a:t>
            </a:r>
            <a:r>
              <a:rPr lang="ru-RU" dirty="0" smtClean="0"/>
              <a:t> </a:t>
            </a:r>
            <a:r>
              <a:rPr lang="ru-RU" dirty="0" err="1" smtClean="0"/>
              <a:t>руб</a:t>
            </a:r>
            <a:endParaRPr lang="ru-RU" dirty="0" smtClean="0"/>
          </a:p>
          <a:p>
            <a:r>
              <a:rPr lang="ru-RU" dirty="0" smtClean="0"/>
              <a:t>Солидарное взыскание (Пугачев С.В., Илларионова М.Е., Диденко А.А., Злобин А.С.)</a:t>
            </a:r>
          </a:p>
          <a:p>
            <a:r>
              <a:rPr lang="ru-RU" dirty="0" smtClean="0"/>
              <a:t>С Пугачева  </a:t>
            </a:r>
            <a:r>
              <a:rPr lang="cs-CZ" dirty="0" smtClean="0"/>
              <a:t>75 642 466 311,39</a:t>
            </a:r>
            <a:r>
              <a:rPr lang="ru-RU" dirty="0" smtClean="0"/>
              <a:t> </a:t>
            </a:r>
            <a:r>
              <a:rPr lang="ru-RU" dirty="0" err="1" smtClean="0"/>
              <a:t>руб</a:t>
            </a:r>
            <a:r>
              <a:rPr lang="ru-RU" dirty="0" smtClean="0"/>
              <a:t>, в </a:t>
            </a:r>
            <a:r>
              <a:rPr lang="ru-RU" dirty="0" err="1" smtClean="0"/>
              <a:t>т.ч</a:t>
            </a:r>
            <a:r>
              <a:rPr lang="ru-RU" dirty="0" smtClean="0"/>
              <a:t>. солидарно с:</a:t>
            </a:r>
          </a:p>
          <a:p>
            <a:pPr lvl="1"/>
            <a:r>
              <a:rPr lang="ru-RU" dirty="0" smtClean="0"/>
              <a:t>Илларионовой М.Е. - </a:t>
            </a:r>
            <a:r>
              <a:rPr lang="cs-CZ" dirty="0" smtClean="0"/>
              <a:t>68 481 255 000 </a:t>
            </a:r>
            <a:r>
              <a:rPr lang="ru-RU" dirty="0" err="1" smtClean="0"/>
              <a:t>руб</a:t>
            </a:r>
            <a:r>
              <a:rPr lang="ru-RU" dirty="0" smtClean="0"/>
              <a:t>,</a:t>
            </a:r>
          </a:p>
          <a:p>
            <a:pPr lvl="1"/>
            <a:r>
              <a:rPr lang="ru-RU" dirty="0" smtClean="0"/>
              <a:t>Солидарно с Диденко А.А. и Злобина А.С. - </a:t>
            </a:r>
            <a:r>
              <a:rPr lang="cs-CZ" dirty="0" smtClean="0"/>
              <a:t>7 161 211 311,39</a:t>
            </a:r>
            <a:r>
              <a:rPr lang="ru-RU" dirty="0" smtClean="0"/>
              <a:t> </a:t>
            </a:r>
            <a:r>
              <a:rPr lang="ru-RU" dirty="0" err="1" smtClean="0"/>
              <a:t>руб</a:t>
            </a:r>
            <a:endParaRPr lang="ru-RU" dirty="0" smtClean="0"/>
          </a:p>
          <a:p>
            <a:pPr lvl="1"/>
            <a:r>
              <a:rPr lang="ru-RU" dirty="0" smtClean="0"/>
              <a:t>По ст. 14 Закона о несостоятельности кредитных организаций</a:t>
            </a:r>
            <a:endParaRPr lang="cs-CZ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46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187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dirty="0" smtClean="0"/>
              <a:t>Определение ВС РФ от 21.04.2016 № </a:t>
            </a:r>
            <a:r>
              <a:rPr lang="cs-CZ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302-ЭС14-1472</a:t>
            </a:r>
            <a:r>
              <a:rPr lang="cs-CZ" b="1" dirty="0" smtClean="0"/>
              <a:t> </a:t>
            </a:r>
            <a:endParaRPr lang="ru-RU" b="1" dirty="0" smtClean="0"/>
          </a:p>
          <a:p>
            <a:r>
              <a:rPr lang="ru-RU" b="1" i="1" dirty="0" smtClean="0"/>
              <a:t>Дело о банкротстве ООО «Инком»</a:t>
            </a:r>
          </a:p>
          <a:p>
            <a:endParaRPr lang="ru-RU" dirty="0" smtClean="0"/>
          </a:p>
          <a:p>
            <a:r>
              <a:rPr lang="ru-RU" i="1" dirty="0" smtClean="0"/>
              <a:t>Ключевые слова:</a:t>
            </a:r>
            <a:r>
              <a:rPr lang="ru-RU" i="1" baseline="0" dirty="0" smtClean="0"/>
              <a:t> </a:t>
            </a:r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субсидиарная ответственность, доведение до банкротства, презумпции, бремя доказывания, </a:t>
            </a:r>
            <a:r>
              <a:rPr lang="ru-RU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неральные</a:t>
            </a:r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хозяйственные операции, вывод активов</a:t>
            </a:r>
            <a:r>
              <a:rPr lang="ru-RU" i="1" dirty="0" smtClean="0"/>
              <a:t> </a:t>
            </a:r>
          </a:p>
          <a:p>
            <a:endParaRPr lang="ru-RU" i="1" dirty="0" smtClean="0"/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Правовая проблема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Что является условием для возложения субсидиарной ответственности на участника должника.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Что является основанием для переложения на участника должника бремени доказывания отсутствия оснований для субсидиарной ответственности.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Каким образом должно квалифицироваться нежелание представления доказательств в обособленном споре.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Достаточно ли для привлечения к субсидиарной ответственности того, что должнику действиями привлекаемого лица причинен имущественный вред.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Может ли являться основанием для субсидиарной ответственности изъятие у должника выручки и имущества, используемого в производственных целях.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Правовая позиция.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Необходимым условием возложения субсидиарной ответственности на участника является наличие причинно-следственной связи между использованием им свои прав и (или) возможностей в отношении контролируемого хозяйствующего субъекта и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свовокупностью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юридически значимых действий, совершенных подконтрольной организацией, результатом которых стала ее несостоятельность (банкротство).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Если действия участника должника вызывают объективные сомнения в том, что участник руководствовался интересами дочернего общества, на участника переходит бремя доказывания того, что результаты указанный действий явились следствием обычного хозяйственного оборота, а не вызваны использованием участником своих возможностей, касающихся определения действий дочернего общества, во вред кредиторам должника.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Нежелание представить доказательства должно квалифицироваться исключительно как отказ от опровержения фактов, на наличие которых аргументированно со ссылкой на конкретные документы указывает процессуальный оппонент. Участвующее в деле лицо, не совершившее процессуальное действие, несет риск наступления последствий такого своего поведения.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Субсидиарная ответственность участника наступает тогда, когда в результате его поведения должнику не просто причинен имущественный вред, а он стал банкротом, то есть лицом, которое не может удовлетворить требования кредиторов и исполнить публичные обязанности вследствие значительного уменьшения объема своих активов под влиянием контролирующего лица.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Изъятие выручки и имущества, используемого в производственных целях, у должника, имеющего затруднительное финансовое положение (первые признаки неплатежеспособности), приведшее к неизбежности банкротства, может являться основанием для привлечения соответствующего лица к субсидиарной ответственности.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Источник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Определение ВС РФ от 21.04.2016 № 302-ЭС14-1472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Ключевые слова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доведение до банкротства, презумпции, бремя доказывания, нереальные хозяйственные операции, вывод активов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Должник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ООО «Инком»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Судья-докладчик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Капкаев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Д.В.</a:t>
            </a:r>
          </a:p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0983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dirty="0" smtClean="0"/>
              <a:t>Определение</a:t>
            </a:r>
            <a:r>
              <a:rPr lang="ru-RU" b="1" baseline="0" dirty="0" smtClean="0"/>
              <a:t> ВС РФ от 14.06.2016 № </a:t>
            </a:r>
            <a:r>
              <a:rPr lang="ru-RU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309-ЭС16-1553</a:t>
            </a:r>
            <a:r>
              <a:rPr lang="ru-RU" b="1" dirty="0" smtClean="0"/>
              <a:t> </a:t>
            </a:r>
          </a:p>
          <a:p>
            <a:r>
              <a:rPr lang="ru-RU" b="1" i="1" dirty="0" smtClean="0"/>
              <a:t>Дело о банкротстве </a:t>
            </a:r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ООО «Союз-</a:t>
            </a:r>
            <a:r>
              <a:rPr lang="ru-RU" sz="1200" b="1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Еврострой</a:t>
            </a:r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</a:t>
            </a:r>
            <a:r>
              <a:rPr lang="ru-RU" b="1" i="1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/>
              <a:t>Ключевые</a:t>
            </a:r>
            <a:r>
              <a:rPr lang="ru-RU" i="1" baseline="0" dirty="0" smtClean="0"/>
              <a:t> слова: </a:t>
            </a:r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субсидиарная ответственность, обязанность руководителя подать заявление о банкротстве должника, </a:t>
            </a:r>
            <a:r>
              <a:rPr lang="ru-RU" sz="1200" b="0" i="1" u="none" strike="noStrike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преюдиция</a:t>
            </a:r>
            <a:r>
              <a:rPr lang="ru-RU" i="1" dirty="0" smtClean="0"/>
              <a:t> </a:t>
            </a:r>
            <a:endParaRPr lang="ru-RU" i="1" dirty="0" smtClean="0"/>
          </a:p>
          <a:p>
            <a:endParaRPr lang="ru-RU" i="1" dirty="0" smtClean="0"/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Правовая проблема. 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В какой момент у должника возникает обязанность подачи заявления о своем банкротстве.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Может ли бухгалтерский баланс сам по себе рассматриваться как доказательство начала возникновения у должника какого-либо обязательства перед конкретным кредитором для целей определения необходимости обращения руководителя должника в суд с заявлением о признании должника банкротом.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Может ли правовая оценка судом общей юрисдикции действий руководителя и примененные им положения закона, на которых основан вывод о наличии состава административного правонарушения,  рассматриваться в качестве обстоятельства, имеющего преюдициальное значение для арбитражного суда, рассматривающего дело о банкротстве (в рамках обособленного спора о субсидиарной ответственности).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Правовая позиция. 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Обязанность по обращению в суд с заявлением о банкротстве возникает в момент, когда добросовестный и разумный руководитель в рамках стандартной управленческой практики должен был объективно определить наличие одного из обстоятельств, упомянутых в пункте 1 статьи 9 Закона о банкротстве.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Бухгалтерский баланс сам по себе не может рассматриваться как безусловное доказательство начала возникновения у должника какого-либо обязательства перед конкретным кредитором для целей определения необходимости обращения руководителя должника в суд с заявлением о признании должника банкротом в соответствии с абзацем вторым пункта 1 статьи 9 Закона о банкротстве, поскольку отражает лишь общие сведения об активах и пассивах применительно к определенному отчетному периоду.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Правовая оценка судом общей юрисдикции действий руководителя и примененные им положения закона, на которых основан вывод о наличии состава административного правонарушения, не может рассматриваться в качестве обстоятельства, имеющего преюдициальное значение для арбитражного суда, рассматривающего дело. Вместе с тем, обстоятельства, установленные судом общей юрисдикции, должны учитываться арбитражным судом. Если арбитражный суд придет к иным, нежели содержащиеся в судебном акте суда общей юрисдикции, выводам он должен указать соответствующие мотивы.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Источник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Определение ВС РФ от 14.06.2016 № 309-ЭС16-1553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Ключевые слова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обязанность руководителя подать заявление о банкротстве должника,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преюдиция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Должник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ООО «Союз-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Еврострой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Судья-докладчик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Букина И.А.</a:t>
            </a:r>
          </a:p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1392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 smtClean="0"/>
              <a:t>Определение ВС РФ от</a:t>
            </a:r>
            <a:r>
              <a:rPr lang="ru-RU" b="1" baseline="0" dirty="0" smtClean="0"/>
              <a:t> 31.03.2016 № </a:t>
            </a:r>
            <a:r>
              <a:rPr lang="is-IS" sz="1200" b="1" i="0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309-ЭС15-16713</a:t>
            </a:r>
            <a:r>
              <a:rPr lang="is-IS" b="1" dirty="0" smtClean="0"/>
              <a:t> </a:t>
            </a:r>
            <a:endParaRPr lang="ru-RU" b="1" dirty="0" smtClean="0"/>
          </a:p>
          <a:p>
            <a:r>
              <a:rPr lang="ru-RU" b="1" i="1" dirty="0" smtClean="0"/>
              <a:t>Дело о банкротстве</a:t>
            </a:r>
            <a:r>
              <a:rPr lang="ru-RU" b="1" i="1" baseline="0" dirty="0" smtClean="0"/>
              <a:t> </a:t>
            </a:r>
            <a:r>
              <a:rPr lang="ru-RU" sz="1200" b="1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ООО «Дороги Весляны»</a:t>
            </a:r>
            <a:r>
              <a:rPr lang="ru-RU" b="1" i="1" dirty="0" smtClean="0"/>
              <a:t> </a:t>
            </a:r>
          </a:p>
          <a:p>
            <a:endParaRPr lang="ru-RU" dirty="0" smtClean="0"/>
          </a:p>
          <a:p>
            <a:r>
              <a:rPr lang="ru-RU" i="1" dirty="0" smtClean="0"/>
              <a:t>Ключевые</a:t>
            </a:r>
            <a:r>
              <a:rPr lang="ru-RU" i="1" baseline="0" dirty="0" smtClean="0"/>
              <a:t> слова: </a:t>
            </a:r>
            <a:r>
              <a:rPr lang="ru-RU" sz="1200" b="0" i="1" u="none" strike="noStrike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субсидиарная ответственность, несвоевременное заявление о банкротстве, обязательные платежи</a:t>
            </a:r>
            <a:r>
              <a:rPr lang="ru-RU" i="1" dirty="0" smtClean="0"/>
              <a:t> </a:t>
            </a:r>
          </a:p>
          <a:p>
            <a:endParaRPr lang="ru-RU" i="1" dirty="0" smtClean="0"/>
          </a:p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56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Возможность определять</a:t>
            </a:r>
            <a:r>
              <a:rPr lang="ru-RU" baseline="0" dirty="0" smtClean="0"/>
              <a:t> действия (п. 2 ст. 61.10 </a:t>
            </a:r>
            <a:r>
              <a:rPr lang="ru-RU" baseline="0" dirty="0" err="1" smtClean="0"/>
              <a:t>ЗоБ</a:t>
            </a:r>
            <a:r>
              <a:rPr lang="ru-RU" baseline="0" dirty="0" smtClean="0"/>
              <a:t>):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 силу нахождения с должником (руководителем или членом органов управления) в отношениях родства или свойства, должностного положения;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 силу наличия полномочия совершать сделки от имени должника, основанных на доверенности, НПА или ином специальном полномочии;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в силу должностного положения (главбух, </a:t>
            </a:r>
            <a:r>
              <a:rPr lang="ru-RU" baseline="0" dirty="0" err="1" smtClean="0"/>
              <a:t>финдир</a:t>
            </a:r>
            <a:r>
              <a:rPr lang="ru-RU" baseline="0" dirty="0" smtClean="0"/>
              <a:t>, более 50% от УК)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Иным образом, в том числе путем принуждения руководителя или членов ОУ либо оказания определяющего влияния на них.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Предполагается,</a:t>
            </a:r>
            <a:r>
              <a:rPr lang="ru-RU" baseline="0" dirty="0" smtClean="0"/>
              <a:t> что контролирующим лицом является: 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Руководитель должника или управляющей организации, член исполнительного органа, ликвидатор / член </a:t>
            </a:r>
            <a:r>
              <a:rPr lang="ru-RU" baseline="0" dirty="0" err="1" smtClean="0"/>
              <a:t>ликвидкомиссии</a:t>
            </a:r>
            <a:endParaRPr lang="ru-RU" baseline="0" dirty="0" smtClean="0"/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Кто имеет 50% в УК, более 50% голосов на собрании, имеет право назначать (избирать) руководителя должника</a:t>
            </a:r>
          </a:p>
          <a:p>
            <a:pPr marL="171450" indent="-171450">
              <a:buFontTx/>
              <a:buChar char="-"/>
            </a:pPr>
            <a:r>
              <a:rPr lang="ru-RU" baseline="0" dirty="0" smtClean="0"/>
              <a:t>Кто извлекал выгоду из незаконного или недобросовестного поведения менеджеров (ст. 53.1 ГК РФ)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947F6-B0AA-4DD4-8CE2-52EDFE8AB79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170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АС</a:t>
            </a:r>
            <a:r>
              <a:rPr lang="ru-RU" baseline="0" dirty="0" smtClean="0"/>
              <a:t> может признать лицо контролирующим и по иным основаниям (п. 5 ст. 61.10 </a:t>
            </a:r>
            <a:r>
              <a:rPr lang="ru-RU" baseline="0" dirty="0" err="1" smtClean="0"/>
              <a:t>ЗоБ</a:t>
            </a:r>
            <a:r>
              <a:rPr lang="ru-RU" baseline="0" dirty="0" smtClean="0"/>
              <a:t>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79924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Правовая проблема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Что является условием для возложения субсидиарной ответственности на участника должника.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Что является основанием для переложения на участника должника бремени доказывания отсутствия оснований для субсидиарной ответственности.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Каким образом должно квалифицироваться нежелание представления доказательств в обособленном споре.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Достаточно ли для привлечения к субсидиарной ответственности того, что должнику действиями привлекаемого лица причинен имущественный вред.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Может ли являться основанием для субсидиарной ответственности изъятие у должника выручки и имущества, используемого в производственных целях.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Правовая позиция.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Необходимым условием возложения субсидиарной ответственности на участника является наличие причинно-следственной связи между использованием им свои прав и (или) возможностей в отношении контролируемого хозяйствующего субъекта и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свовокупностью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юридически значимых действий, совершенных подконтрольной организацией, результатом которых стала ее несостоятельность (банкротство).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Если действия участника должника вызывают объективные сомнения в том, что участник руководствовался интересами дочернего общества, на участника переходит бремя доказывания того, что результаты указанный действий явились следствием обычного хозяйственного оборота, а не вызваны использованием участником своих возможностей, касающихся определения действий дочернего общества, во вред кредиторам должника. 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Нежелание представить доказательства должно квалифицироваться исключительно как отказ от опровержения фактов, на наличие которых аргументированно со ссылкой на конкретные документы указывает процессуальный оппонент. Участвующее в деле лицо, не совершившее процессуальное действие, несет риск наступления последствий такого своего поведения.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4. Субсидиарная ответственность участника наступает тогда, когда в результате его поведения должнику не просто причинен имущественный вред, а он стал банкротом, то есть лицом, которое не может удовлетворить требования кредиторов и исполнить публичные обязанности вследствие значительного уменьшения объема своих активов под влиянием контролирующего лица.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5. Изъятие выручки и имущества, используемого в производственных целях, у должника, имеющего затруднительное финансовое положение (первые признаки неплатежеспособности), приведшее к неизбежности банкротства, может являться основанием для привлечения соответствующего лица к субсидиарной ответственности.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Источник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Определение ВС РФ от 21.04.2016 № 302-ЭС14-1472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Ключевые слова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доведение до банкротства, презумпции, бремя доказывания, нереальные хозяйственные операции, вывод активов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Должник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ООО «Инком»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Судья-докладчик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Капкаев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Д.В.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2983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Исходя из характера возникающих правоотношений и их субъектного состава указанные требования налогового органа в случае, если ко времени рассмотрения дела судом производство по делу о банкротстве в отношении должника не возбуждалось либо было прекращено в связи с отсутствием средств, достаточных для возмещения судебных расходов на проведение процедур, применяемых в деле о банкротстве, подлежат рассмотрению судом </a:t>
            </a:r>
            <a:r>
              <a:rPr lang="ru-RU" dirty="0" err="1" smtClean="0"/>
              <a:t>общеи</a:t>
            </a:r>
            <a:r>
              <a:rPr lang="ru-RU" dirty="0" smtClean="0"/>
              <a:t>̆ юрисдикции (ОБЗОР </a:t>
            </a:r>
            <a:r>
              <a:rPr lang="ru-RU" dirty="0" err="1" smtClean="0"/>
              <a:t>судебнои</a:t>
            </a:r>
            <a:r>
              <a:rPr lang="ru-RU" dirty="0" smtClean="0"/>
              <a:t>̆ практики Верховного Суда </a:t>
            </a:r>
            <a:r>
              <a:rPr lang="ru-RU" dirty="0" err="1" smtClean="0"/>
              <a:t>Российскои</a:t>
            </a:r>
            <a:r>
              <a:rPr lang="ru-RU" dirty="0" smtClean="0"/>
              <a:t>̆ Федерации за </a:t>
            </a:r>
            <a:r>
              <a:rPr lang="ru-RU" dirty="0" err="1" smtClean="0"/>
              <a:t>четвёртыи</a:t>
            </a:r>
            <a:r>
              <a:rPr lang="ru-RU" dirty="0" smtClean="0"/>
              <a:t>̆ квартал 2013 года)</a:t>
            </a:r>
          </a:p>
          <a:p>
            <a:r>
              <a:rPr lang="ru-RU" dirty="0" smtClean="0"/>
              <a:t>Ликвидация должника, признанного банкротом, не является препятствием для рассмотрения требования о привлечении его бывшего руководителя к </a:t>
            </a:r>
            <a:r>
              <a:rPr lang="ru-RU" dirty="0" err="1" smtClean="0"/>
              <a:t>субсидиарнои</a:t>
            </a:r>
            <a:r>
              <a:rPr lang="ru-RU" dirty="0" smtClean="0"/>
              <a:t>̆ ответственности (по мотивам Ярославль-Трейд, Обзор судебной практики ВС РФ № 1 (2016)).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416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DAF548-C90A-4B1F-BA12-B7A80E348B73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46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36346" y="1788454"/>
            <a:ext cx="6270922" cy="2098226"/>
          </a:xfrm>
        </p:spPr>
        <p:txBody>
          <a:bodyPr anchor="b">
            <a:noAutofit/>
          </a:bodyPr>
          <a:lstStyle>
            <a:lvl1pPr algn="ctr">
              <a:defRPr sz="60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09930" y="3956280"/>
            <a:ext cx="5123755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bg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4644" y="6453386"/>
            <a:ext cx="1205958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6E89C7D-9F2E-4535-AD2D-2CAEEB629B6B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041" y="6453386"/>
            <a:ext cx="5267533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52E7785-F5CC-48EC-AD16-0B322840EFA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564643" y="744469"/>
            <a:ext cx="8005589" cy="5349671"/>
            <a:chOff x="564643" y="744469"/>
            <a:chExt cx="8005589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6113972" y="1685652"/>
              <a:ext cx="2456260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357"/>
                  </a:lnTo>
                  <a:lnTo>
                    <a:pt x="8761" y="935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564643" y="744469"/>
              <a:ext cx="2456505" cy="4408488"/>
            </a:xfrm>
            <a:custGeom>
              <a:avLst/>
              <a:gdLst/>
              <a:ahLst/>
              <a:cxnLst/>
              <a:rect l="l" t="t" r="r" b="b"/>
              <a:pathLst>
                <a:path w="10001" h="10000">
                  <a:moveTo>
                    <a:pt x="8762" y="0"/>
                  </a:moveTo>
                  <a:lnTo>
                    <a:pt x="10001" y="0"/>
                  </a:lnTo>
                  <a:lnTo>
                    <a:pt x="10001" y="10000"/>
                  </a:lnTo>
                  <a:lnTo>
                    <a:pt x="1" y="10000"/>
                  </a:lnTo>
                  <a:cubicBezTo>
                    <a:pt x="-2" y="9766"/>
                    <a:pt x="4" y="9586"/>
                    <a:pt x="1" y="9352"/>
                  </a:cubicBezTo>
                  <a:lnTo>
                    <a:pt x="8762" y="9346"/>
                  </a:lnTo>
                  <a:lnTo>
                    <a:pt x="8762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121879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2295526"/>
            <a:ext cx="72009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C7D-9F2E-4535-AD2D-2CAEEB629B6B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E7785-F5CC-48EC-AD16-0B322840EF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025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80797" y="624156"/>
            <a:ext cx="1490950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8700" y="624156"/>
            <a:ext cx="5724525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C7D-9F2E-4535-AD2D-2CAEEB629B6B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E7785-F5CC-48EC-AD16-0B322840EF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5387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C7D-9F2E-4535-AD2D-2CAEEB629B6B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E7785-F5CC-48EC-AD16-0B322840EF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264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769" y="1301361"/>
            <a:ext cx="7209728" cy="2852737"/>
          </a:xfrm>
        </p:spPr>
        <p:txBody>
          <a:bodyPr anchor="b">
            <a:normAutofit/>
          </a:bodyPr>
          <a:lstStyle>
            <a:lvl1pPr algn="r">
              <a:defRPr sz="6000" cap="all" baseline="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3769" y="4216328"/>
            <a:ext cx="7209728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1800">
                <a:solidFill>
                  <a:schemeClr val="tx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4181" y="6453386"/>
            <a:ext cx="1216807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89C7D-9F2E-4535-AD2D-2CAEEB629B6B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38234" y="6453386"/>
            <a:ext cx="5267533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73012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2E7785-F5CC-48EC-AD16-0B322840E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8" name="Freeform 7" title="Crop Mark"/>
          <p:cNvSpPr/>
          <p:nvPr/>
        </p:nvSpPr>
        <p:spPr bwMode="auto">
          <a:xfrm>
            <a:off x="6113972" y="1685652"/>
            <a:ext cx="2456260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1024515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8700" y="2286000"/>
            <a:ext cx="3335840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94052" y="2286000"/>
            <a:ext cx="3335840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C7D-9F2E-4535-AD2D-2CAEEB629B6B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E7785-F5CC-48EC-AD16-0B322840EF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068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340230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8700" y="3305208"/>
            <a:ext cx="3335839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3760" y="2349754"/>
            <a:ext cx="3335840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2400" b="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93760" y="3305208"/>
            <a:ext cx="3335840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C7D-9F2E-4535-AD2D-2CAEEB629B6B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E7785-F5CC-48EC-AD16-0B322840EF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3438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C7D-9F2E-4535-AD2D-2CAEEB629B6B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E7785-F5CC-48EC-AD16-0B322840EF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802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89C7D-9F2E-4535-AD2D-2CAEEB629B6B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2E7785-F5CC-48EC-AD16-0B322840EFA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1919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4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92015" y="685801"/>
            <a:ext cx="3909060" cy="5175250"/>
          </a:xfrm>
        </p:spPr>
        <p:txBody>
          <a:bodyPr/>
          <a:lstStyle>
            <a:lvl1pPr>
              <a:defRPr sz="1500"/>
            </a:lvl1pPr>
            <a:lvl2pPr>
              <a:defRPr sz="1500"/>
            </a:lvl2pPr>
            <a:lvl3pPr>
              <a:defRPr sz="1350"/>
            </a:lvl3pPr>
            <a:lvl4pPr>
              <a:defRPr sz="135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6344"/>
            <a:ext cx="2891790" cy="3011056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89C7D-9F2E-4535-AD2D-2CAEEB629B6B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2E7785-F5CC-48EC-AD16-0B322840E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6887178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397764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2925" y="685800"/>
            <a:ext cx="289179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4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149090" y="1"/>
            <a:ext cx="4994910" cy="6857999"/>
          </a:xfrm>
        </p:spPr>
        <p:txBody>
          <a:bodyPr anchor="t">
            <a:normAutofit/>
          </a:bodyPr>
          <a:lstStyle>
            <a:lvl1pPr marL="0" indent="0">
              <a:buNone/>
              <a:defRPr sz="1500"/>
            </a:lvl1pPr>
            <a:lvl2pPr marL="342900" indent="0">
              <a:buNone/>
              <a:defRPr sz="1500"/>
            </a:lvl2pPr>
            <a:lvl3pPr marL="685800" indent="0">
              <a:buNone/>
              <a:defRPr sz="15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2925" y="2855968"/>
            <a:ext cx="2891790" cy="3011432"/>
          </a:xfrm>
        </p:spPr>
        <p:txBody>
          <a:bodyPr>
            <a:normAutofit/>
          </a:bodyPr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42925" y="6453386"/>
            <a:ext cx="90342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6E89C7D-9F2E-4535-AD2D-2CAEEB629B6B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54459" y="6453386"/>
            <a:ext cx="1780256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412355" y="6453386"/>
            <a:ext cx="119721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52E7785-F5CC-48EC-AD16-0B322840E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Divider Bar"/>
          <p:cNvSpPr/>
          <p:nvPr/>
        </p:nvSpPr>
        <p:spPr>
          <a:xfrm>
            <a:off x="3977640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36874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8700" y="685800"/>
            <a:ext cx="72009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8700" y="2286000"/>
            <a:ext cx="72009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2987" y="6453386"/>
            <a:ext cx="90342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fld id="{56E89C7D-9F2E-4535-AD2D-2CAEEB629B6B}" type="datetimeFigureOut">
              <a:rPr lang="ru-RU" smtClean="0"/>
              <a:pPr/>
              <a:t>27.10.17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70173" y="6453386"/>
            <a:ext cx="4710623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4552" y="6453386"/>
            <a:ext cx="1197219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aseline="0">
                <a:solidFill>
                  <a:schemeClr val="tx2"/>
                </a:solidFill>
              </a:defRPr>
            </a:lvl1pPr>
          </a:lstStyle>
          <a:p>
            <a:fld id="{C52E7785-F5CC-48EC-AD16-0B322840EFA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 title="Side bar"/>
          <p:cNvSpPr/>
          <p:nvPr/>
        </p:nvSpPr>
        <p:spPr>
          <a:xfrm>
            <a:off x="358571" y="376"/>
            <a:ext cx="17145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53930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6858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4048" indent="-384048" algn="l" defTabSz="6858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912">
          <p15:clr>
            <a:srgbClr val="F26B43"/>
          </p15:clr>
        </p15:guide>
        <p15:guide id="2" pos="936">
          <p15:clr>
            <a:srgbClr val="F26B43"/>
          </p15:clr>
        </p15:guide>
        <p15:guide id="3" pos="864">
          <p15:clr>
            <a:srgbClr val="F26B43"/>
          </p15:clr>
        </p15:guide>
        <p15:guide id="0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696">
          <p15:clr>
            <a:srgbClr val="F26B43"/>
          </p15:clr>
        </p15:guide>
        <p15:guide id="6" orient="horz" pos="432">
          <p15:clr>
            <a:srgbClr val="F26B43"/>
          </p15:clr>
        </p15:guide>
        <p15:guide id="7" orient="horz" pos="1512">
          <p15:clr>
            <a:srgbClr val="F26B43"/>
          </p15:clr>
        </p15:guide>
        <p15:guide id="8" pos="5184">
          <p15:clr>
            <a:srgbClr val="F26B43"/>
          </p15:clr>
        </p15:guide>
        <p15:guide id="9" pos="702">
          <p15:clr>
            <a:srgbClr val="F26B43"/>
          </p15:clr>
        </p15:guide>
        <p15:guide id="10" pos="64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060848"/>
            <a:ext cx="6270922" cy="2098226"/>
          </a:xfrm>
        </p:spPr>
        <p:txBody>
          <a:bodyPr/>
          <a:lstStyle/>
          <a:p>
            <a:r>
              <a:rPr lang="ru-RU" sz="3800" dirty="0" smtClean="0"/>
              <a:t>Субсидиарная ответственность по обязательствам должника</a:t>
            </a:r>
            <a:endParaRPr lang="ru-RU" sz="3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4581128"/>
            <a:ext cx="5123755" cy="1086237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Евгений Суворов, </a:t>
            </a:r>
          </a:p>
          <a:p>
            <a:pPr algn="r"/>
            <a:r>
              <a:rPr lang="ru-RU" dirty="0" err="1" smtClean="0"/>
              <a:t>к.ю.н</a:t>
            </a:r>
            <a:r>
              <a:rPr lang="ru-RU" dirty="0" smtClean="0"/>
              <a:t>., </a:t>
            </a:r>
            <a:r>
              <a:rPr lang="ru-RU" dirty="0" err="1" smtClean="0"/>
              <a:t>м.ч.п</a:t>
            </a:r>
            <a:r>
              <a:rPr lang="ru-RU" dirty="0" smtClean="0"/>
              <a:t>., адвокат, </a:t>
            </a:r>
          </a:p>
          <a:p>
            <a:pPr algn="r"/>
            <a:r>
              <a:rPr lang="ru-RU" dirty="0"/>
              <a:t>с</a:t>
            </a:r>
            <a:r>
              <a:rPr lang="ru-RU" dirty="0" smtClean="0"/>
              <a:t>тарший преподаватель МГЮУ им. О.Е. </a:t>
            </a:r>
            <a:r>
              <a:rPr lang="ru-RU" dirty="0" err="1" smtClean="0"/>
              <a:t>Кутафина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К субсидиарной ответственности</a:t>
            </a:r>
            <a:r>
              <a:rPr lang="ru-RU" sz="3200" baseline="0" dirty="0" smtClean="0"/>
              <a:t> может быть привлечено сразу несколько лиц (солидарно) (п. 8 ст.</a:t>
            </a:r>
            <a:r>
              <a:rPr lang="ru-RU" sz="3200" dirty="0" smtClean="0"/>
              <a:t> 61.11, п. 1 ст. 61.12)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Члены коллегиальных органов</a:t>
            </a:r>
          </a:p>
          <a:p>
            <a:r>
              <a:rPr lang="ru-RU" dirty="0" smtClean="0"/>
              <a:t>Руководитель и бывший руководитель</a:t>
            </a:r>
          </a:p>
          <a:p>
            <a:r>
              <a:rPr lang="ru-RU" dirty="0" smtClean="0"/>
              <a:t>Номинальный директор и бенефициар</a:t>
            </a:r>
          </a:p>
          <a:p>
            <a:r>
              <a:rPr lang="ru-RU" dirty="0" smtClean="0"/>
              <a:t>Руководитель и члены коллегиальных органов</a:t>
            </a:r>
          </a:p>
          <a:p>
            <a:r>
              <a:rPr lang="ru-RU" dirty="0" smtClean="0"/>
              <a:t>Руководитель и участник</a:t>
            </a:r>
          </a:p>
          <a:p>
            <a:r>
              <a:rPr lang="ru-RU" dirty="0" smtClean="0"/>
              <a:t>Члены совета директоров, члены правления</a:t>
            </a:r>
          </a:p>
          <a:p>
            <a:r>
              <a:rPr lang="ru-RU" dirty="0" smtClean="0"/>
              <a:t>Привлекаются, если их действия (в том числе их) стали причиной банкротства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30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В заявлении о банкротстве должно быть конкретизировано, почему ответчик считается контролирующим должника лицом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противном случае заявление оставляется без движения (п. 2 ст. 61.16)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306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Закон</a:t>
            </a:r>
            <a:r>
              <a:rPr lang="ru-RU" sz="3200" baseline="0" dirty="0" smtClean="0"/>
              <a:t> содержит презумпции доведения до банкротства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Причинение существенного вреда в результате совершения привлекаемым лицом / в его пользу / с его одобрения сделок в ущерб интересам кредиторов или преимущественного удовлетворения (</a:t>
            </a:r>
            <a:r>
              <a:rPr lang="ru-RU" dirty="0" err="1" smtClean="0"/>
              <a:t>пп</a:t>
            </a:r>
            <a:r>
              <a:rPr lang="ru-RU" dirty="0" smtClean="0"/>
              <a:t>. 1 п. 2 ст. 61.11)</a:t>
            </a:r>
          </a:p>
          <a:p>
            <a:r>
              <a:rPr lang="ru-RU" dirty="0" smtClean="0"/>
              <a:t>Отсутствие / неполнота документов бухгалтерского учета / искажение информации → существенное затруднение проведения процедур (формирование и реализация КМ) (руководитель) (</a:t>
            </a:r>
            <a:r>
              <a:rPr lang="ru-RU" dirty="0" err="1" smtClean="0"/>
              <a:t>пп</a:t>
            </a:r>
            <a:r>
              <a:rPr lang="ru-RU" dirty="0" smtClean="0"/>
              <a:t>. 2 п. 2 ст. 61.11)</a:t>
            </a:r>
          </a:p>
          <a:p>
            <a:r>
              <a:rPr lang="ru-RU" dirty="0" smtClean="0"/>
              <a:t>Если требования по налогам и из других правонарушений, за которые привлекли к административной / уголовной / налоговой ответственности составляют более 50% РТК (руководитель) (</a:t>
            </a:r>
            <a:r>
              <a:rPr lang="ru-RU" dirty="0" err="1" smtClean="0"/>
              <a:t>пп</a:t>
            </a:r>
            <a:r>
              <a:rPr lang="ru-RU" dirty="0" smtClean="0"/>
              <a:t>. 3 п. 2 ст. 61.11)</a:t>
            </a:r>
          </a:p>
          <a:p>
            <a:r>
              <a:rPr lang="ru-RU" dirty="0" smtClean="0"/>
              <a:t>Не сохранены подлежащие хранению документы (</a:t>
            </a:r>
            <a:r>
              <a:rPr lang="ru-RU" dirty="0" err="1" smtClean="0"/>
              <a:t>пп</a:t>
            </a:r>
            <a:r>
              <a:rPr lang="ru-RU" dirty="0" smtClean="0"/>
              <a:t>. 4 п. 2 ст. 61.11)</a:t>
            </a:r>
          </a:p>
          <a:p>
            <a:r>
              <a:rPr lang="ru-RU" dirty="0" smtClean="0"/>
              <a:t>Невнесение или недостоверные сведения в ЕГРЮЛ, ЕФРСДЮЛ (</a:t>
            </a:r>
            <a:r>
              <a:rPr lang="ru-RU" dirty="0" err="1" smtClean="0"/>
              <a:t>пп</a:t>
            </a:r>
            <a:r>
              <a:rPr lang="ru-RU" dirty="0" smtClean="0"/>
              <a:t>. 5 п. 2 ст. 61.11)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732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Совершение сделки</a:t>
            </a:r>
            <a:r>
              <a:rPr lang="ru-RU" sz="3200" baseline="0" dirty="0" smtClean="0"/>
              <a:t> в ущерб интересам кредиторов предполагает доведение до банкротства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П. 2 ст. 61.2 </a:t>
            </a:r>
            <a:r>
              <a:rPr lang="ru-RU" dirty="0" err="1" smtClean="0"/>
              <a:t>ЗоБ</a:t>
            </a:r>
            <a:r>
              <a:rPr lang="ru-RU" dirty="0" smtClean="0"/>
              <a:t> – сделка, совершенная в целях причинения вреда кредиторам</a:t>
            </a:r>
          </a:p>
          <a:p>
            <a:r>
              <a:rPr lang="ru-RU" dirty="0" smtClean="0"/>
              <a:t>вред</a:t>
            </a:r>
            <a:r>
              <a:rPr lang="ru-RU" dirty="0"/>
              <a:t>, причиненный имущественным правам кредиторов, - уменьшение стоимости или размера имущества должника и (или) увеличение размера имущественных требований к должнику, а также иные последствия совершенных должником сделок или юридически значимых действий либо бездействия, приводящие к полной или частичной утрате возможности кредиторов получить удовлетворение своих требований по обязательствам должника за счет его </a:t>
            </a:r>
            <a:r>
              <a:rPr lang="ru-RU" dirty="0" smtClean="0"/>
              <a:t>имущества</a:t>
            </a:r>
          </a:p>
          <a:p>
            <a:r>
              <a:rPr lang="ru-RU" dirty="0" smtClean="0"/>
              <a:t>Независимо от того, была ли сделка признана недействительной</a:t>
            </a:r>
            <a:r>
              <a:rPr lang="ru-RU" dirty="0"/>
              <a:t> </a:t>
            </a:r>
            <a:r>
              <a:rPr lang="ru-RU" dirty="0" smtClean="0"/>
              <a:t>∗ (п. 3 ст. 61.11)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538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Преимущественное</a:t>
            </a:r>
            <a:r>
              <a:rPr lang="ru-RU" sz="3200" baseline="0" dirty="0" smtClean="0"/>
              <a:t> удовлетворение одного из кредиторов предполагает доведение до банкротства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Сделка, совершенная должником в отношении отдельного кредитора или иного лица, может быть признана арбитражным судом недействительной, если такая сделка влечет или может повлечь за собой оказание предпочтения одному из кредиторов перед другими кредиторами в отношении удовлетворения требований, в частности при наличии одного из следующих условий:</a:t>
            </a:r>
          </a:p>
          <a:p>
            <a:pPr lvl="1"/>
            <a:r>
              <a:rPr lang="ru-RU" dirty="0" smtClean="0"/>
              <a:t>обеспечение существующего </a:t>
            </a:r>
            <a:r>
              <a:rPr lang="ru-RU" dirty="0"/>
              <a:t>обязательства </a:t>
            </a:r>
            <a:r>
              <a:rPr lang="ru-RU" dirty="0" smtClean="0"/>
              <a:t>должника;</a:t>
            </a:r>
            <a:endParaRPr lang="ru-RU" dirty="0"/>
          </a:p>
          <a:p>
            <a:pPr lvl="1"/>
            <a:r>
              <a:rPr lang="ru-RU" dirty="0"/>
              <a:t>и</a:t>
            </a:r>
            <a:r>
              <a:rPr lang="ru-RU" dirty="0" smtClean="0"/>
              <a:t>зменение очередности;</a:t>
            </a:r>
            <a:endParaRPr lang="ru-RU" dirty="0"/>
          </a:p>
          <a:p>
            <a:pPr lvl="1"/>
            <a:r>
              <a:rPr lang="ru-RU" dirty="0"/>
              <a:t>у</a:t>
            </a:r>
            <a:r>
              <a:rPr lang="ru-RU" dirty="0" smtClean="0"/>
              <a:t>довлетворение несозревших при наличии созревших;</a:t>
            </a:r>
            <a:endParaRPr lang="ru-RU" dirty="0"/>
          </a:p>
          <a:p>
            <a:pPr lvl="1"/>
            <a:r>
              <a:rPr lang="ru-RU" dirty="0"/>
              <a:t>о</a:t>
            </a:r>
            <a:r>
              <a:rPr lang="ru-RU" dirty="0" smtClean="0"/>
              <a:t>казание большего предпочтения, чем при расчетах по Закону о банкротстве.</a:t>
            </a:r>
          </a:p>
          <a:p>
            <a:r>
              <a:rPr lang="ru-RU" i="0" dirty="0"/>
              <a:t>Независимо от того, была ли сделка признана недействительной </a:t>
            </a:r>
            <a:r>
              <a:rPr lang="ru-RU" i="0" dirty="0" smtClean="0"/>
              <a:t>∗ (п. 3 ст. 61.11)</a:t>
            </a:r>
            <a:endParaRPr lang="ru-RU" i="0" dirty="0"/>
          </a:p>
          <a:p>
            <a:pPr lvl="1"/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353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Совершение сделки с неравноценным встречным предоставление предполагает доведение до банкротства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если цена этой сделки и (или) иные условия существенно в худшую для должника сторону отличаются от цены и (или) иных условий, при которых в сравнимых обстоятельствах совершаются аналогичные сделки (подозрительная сделка). </a:t>
            </a:r>
            <a:endParaRPr lang="ru-RU" dirty="0" smtClean="0"/>
          </a:p>
          <a:p>
            <a:r>
              <a:rPr lang="ru-RU" dirty="0" smtClean="0"/>
              <a:t>Неравноценным </a:t>
            </a:r>
            <a:r>
              <a:rPr lang="ru-RU" dirty="0"/>
              <a:t>встречным исполнением обязательств будет признаваться, в частности, любая передача имущества или иное исполнение обязательств, если рыночная стоимость переданного должником имущества или осуществленного им иного исполнения обязательств существенно превышает стоимость полученного встречного исполнения обязательств, определенную с учетом условий и обстоятельств такого встречного исполнения </a:t>
            </a:r>
            <a:r>
              <a:rPr lang="ru-RU" dirty="0" smtClean="0"/>
              <a:t>обязательств</a:t>
            </a:r>
          </a:p>
          <a:p>
            <a:r>
              <a:rPr lang="ru-RU" dirty="0"/>
              <a:t>Независимо от того, была ли сделка признана недействительной ∗ (п. 3 ст. 61.11</a:t>
            </a:r>
            <a:r>
              <a:rPr lang="ru-RU" dirty="0" smtClean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1195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Отсутствие</a:t>
            </a:r>
            <a:r>
              <a:rPr lang="ru-RU" sz="3200" baseline="0" dirty="0" smtClean="0"/>
              <a:t> (искажение) документов бухгалтерского учета предполагает доведение до банкротства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Ответственность за организацию ведения бухгалтерского учета</a:t>
            </a:r>
          </a:p>
          <a:p>
            <a:r>
              <a:rPr lang="ru-RU" dirty="0" smtClean="0"/>
              <a:t>Затруднение к формированию или реализации конкурсной массы</a:t>
            </a:r>
          </a:p>
          <a:p>
            <a:r>
              <a:rPr lang="ru-RU" dirty="0" smtClean="0"/>
              <a:t>Отсутствие и искажение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2106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Ответчик может опровергнуть</a:t>
            </a:r>
            <a:r>
              <a:rPr lang="ru-RU" sz="3200" baseline="0" dirty="0" smtClean="0"/>
              <a:t> предположение о том, что он довел компанию до банкротства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Отсутствие причинно-следственной связи</a:t>
            </a:r>
            <a:endParaRPr lang="en-US" dirty="0" smtClean="0"/>
          </a:p>
          <a:p>
            <a:r>
              <a:rPr lang="ru-RU" dirty="0" smtClean="0"/>
              <a:t>КЛ подлежит ответственности, если должник стал отвечать признакам неплатежеспособности не вследствие действий и (или) бездействия КЛ, однако после этого КЛ совершило действия и (или) бездействие, существенно ухудшившие положения должника (</a:t>
            </a:r>
            <a:r>
              <a:rPr lang="ru-RU" dirty="0" err="1" smtClean="0"/>
              <a:t>пп</a:t>
            </a:r>
            <a:r>
              <a:rPr lang="ru-RU" dirty="0" smtClean="0"/>
              <a:t>. 2 п. 12 ст. 61.11)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147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Ответчик может просить освободить или уменьшить, если он не оказывал влияния, но показал, кто оказывал (номинальные руководители) (п. 9 ст. 61.11)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Осуществление функций органов управления номинально</a:t>
            </a:r>
          </a:p>
          <a:p>
            <a:r>
              <a:rPr lang="ru-RU" dirty="0" smtClean="0"/>
              <a:t>Если установлено фактически контролирующее лицо и /или</a:t>
            </a:r>
          </a:p>
          <a:p>
            <a:r>
              <a:rPr lang="ru-RU" dirty="0" smtClean="0"/>
              <a:t>Если обнаружено скрывавшееся последним имущество должника и / или контролирующего лица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04885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Ответчик может доказывать отсутствие вины</a:t>
            </a:r>
            <a:r>
              <a:rPr lang="ru-RU" sz="3200" baseline="0" dirty="0" smtClean="0"/>
              <a:t> в банкротстве компании (п. 10 ст. 61.11)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Отсутствие умысла на банкротство</a:t>
            </a:r>
          </a:p>
          <a:p>
            <a:r>
              <a:rPr lang="ru-RU" dirty="0" smtClean="0"/>
              <a:t>Деловые мотивы в интересах должника</a:t>
            </a:r>
          </a:p>
          <a:p>
            <a:r>
              <a:rPr lang="ru-RU" dirty="0" smtClean="0"/>
              <a:t>Предпринимательский риск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686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</a:t>
            </a:r>
            <a:r>
              <a:rPr lang="ru-RU" sz="3200" baseline="0" dirty="0" smtClean="0"/>
              <a:t> долгам банкрота по общему правилу отвечает только сам должник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Принцип ограниченной ответственности</a:t>
            </a:r>
          </a:p>
          <a:p>
            <a:r>
              <a:rPr lang="ru-RU" dirty="0" smtClean="0"/>
              <a:t>Неудовлетворенные долги погашаются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2086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Ответчик может просить снизить размер субсидиарной</a:t>
            </a:r>
            <a:r>
              <a:rPr lang="ru-RU" sz="3200" baseline="0" dirty="0" smtClean="0"/>
              <a:t> ответственности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причиненные убытки меньше размера неудовлетворенных требований (п. 11 ст. 61.11)</a:t>
            </a:r>
          </a:p>
          <a:p>
            <a:r>
              <a:rPr lang="ru-RU" dirty="0" smtClean="0"/>
              <a:t>По факту – переквалификация во взыскание убытков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5561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Круг лиц, имеющих право на предъявление требования в деле о банкротстве, зависит от основания требования (ст. 61.14)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Управляющий – по всем основаниям</a:t>
            </a:r>
          </a:p>
          <a:p>
            <a:r>
              <a:rPr lang="ru-RU" dirty="0" smtClean="0"/>
              <a:t>Кредитор – по ст. 61.11, а также по ст. 61.12, если задолженность перед ним образовалась после истечения срока на подачу заявления о банкротстве + ему не было известно об этом на момент образования задолженности</a:t>
            </a:r>
          </a:p>
          <a:p>
            <a:r>
              <a:rPr lang="ru-RU" dirty="0" smtClean="0"/>
              <a:t>Уполномоченный орган – по ст. 61.11, </a:t>
            </a:r>
            <a:r>
              <a:rPr lang="ru-RU" dirty="0"/>
              <a:t>а задолженность перед ним образовалась после истечения срока на подачу заявления о </a:t>
            </a:r>
            <a:r>
              <a:rPr lang="ru-RU" dirty="0" smtClean="0"/>
              <a:t>банкротстве</a:t>
            </a:r>
          </a:p>
          <a:p>
            <a:r>
              <a:rPr lang="ru-RU" dirty="0"/>
              <a:t>Представитель работников - по ст. 61.11, а также по ст. 61.12, если задолженность перед ним образовалась после истечения срока на подачу заявления о банкротстве + ему не было известно об этом на момент образования </a:t>
            </a:r>
            <a:r>
              <a:rPr lang="ru-RU" dirty="0" smtClean="0"/>
              <a:t>задолженности (?)</a:t>
            </a:r>
          </a:p>
          <a:p>
            <a:r>
              <a:rPr lang="ru-RU" dirty="0" smtClean="0"/>
              <a:t>Работник (бывший работник) - </a:t>
            </a:r>
            <a:r>
              <a:rPr lang="ru-RU" dirty="0"/>
              <a:t>по ст. 61.11, а также по ст. 61.12, если задолженность перед ним образовалась после истечения срока на подачу заявления о банкротстве + ему не было известно об этом на момент образования </a:t>
            </a:r>
            <a:r>
              <a:rPr lang="ru-RU" dirty="0" smtClean="0"/>
              <a:t>задолженности (?)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572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200" dirty="0" smtClean="0"/>
              <a:t>Право на предъявление требования по основанию доведения до банкротства, после завершения КП или прекращения производства по мотиву недостаточности средств, принадлежит ограниченному кругу (п. 3 ст. 61.14)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Кредиторы по текущим обязательствам</a:t>
            </a:r>
          </a:p>
          <a:p>
            <a:r>
              <a:rPr lang="ru-RU" dirty="0" smtClean="0"/>
              <a:t>Кредиторы, чьи требования были включены в РТК</a:t>
            </a:r>
          </a:p>
          <a:p>
            <a:r>
              <a:rPr lang="ru-RU" dirty="0" smtClean="0"/>
              <a:t>Кредиторы, чьи требования были признаны обоснованными, но подлежащими погашению после требований в РТК</a:t>
            </a:r>
          </a:p>
          <a:p>
            <a:r>
              <a:rPr lang="ru-RU" dirty="0" smtClean="0"/>
              <a:t>Заявитель по делу – при прекращении производства до введения процедуры</a:t>
            </a:r>
          </a:p>
          <a:p>
            <a:r>
              <a:rPr lang="ru-RU" dirty="0" smtClean="0"/>
              <a:t>Уполномоченный орган – в случае возвращения заявления о признании должника банкротом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86501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200" dirty="0"/>
              <a:t>Право на предъявление требования по основанию </a:t>
            </a:r>
            <a:r>
              <a:rPr lang="ru-RU" sz="2200" dirty="0" smtClean="0"/>
              <a:t>несвоевременного заявления, </a:t>
            </a:r>
            <a:r>
              <a:rPr lang="ru-RU" sz="2200" dirty="0"/>
              <a:t>после завершения КП или прекращения производства по мотиву недостаточности средств, принадлежит ограниченному кругу (п. </a:t>
            </a:r>
            <a:r>
              <a:rPr lang="ru-RU" sz="2200" dirty="0" smtClean="0"/>
              <a:t>4 </a:t>
            </a:r>
            <a:r>
              <a:rPr lang="ru-RU" sz="2200" dirty="0"/>
              <a:t>ст. 61.14)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Конкурсный кредитор, </a:t>
            </a:r>
            <a:r>
              <a:rPr lang="ru-RU" dirty="0"/>
              <a:t>если задолженность перед ним образовалась после истечения срока на подачу заявления о банкротстве + ему не было известно об этом на момент образования задолженности</a:t>
            </a:r>
            <a:endParaRPr lang="ru-RU" dirty="0" smtClean="0"/>
          </a:p>
          <a:p>
            <a:r>
              <a:rPr lang="ru-RU" dirty="0" smtClean="0"/>
              <a:t>Работник (бывший работник), </a:t>
            </a:r>
            <a:r>
              <a:rPr lang="ru-RU" dirty="0"/>
              <a:t>если задолженность перед ним образовалась после истечения срока на подачу заявления о банкротстве + ему не было известно об этом на момент образования </a:t>
            </a:r>
            <a:r>
              <a:rPr lang="ru-RU" dirty="0" smtClean="0"/>
              <a:t>задолженности (?)</a:t>
            </a:r>
            <a:endParaRPr lang="ru-RU" dirty="0"/>
          </a:p>
          <a:p>
            <a:r>
              <a:rPr lang="ru-RU" dirty="0" smtClean="0"/>
              <a:t>Уполномоченный орган, </a:t>
            </a:r>
            <a:r>
              <a:rPr lang="ru-RU" dirty="0"/>
              <a:t>если задолженность перед ним образовалась после истечения срока на подачу заявления о </a:t>
            </a:r>
            <a:r>
              <a:rPr lang="ru-RU" dirty="0" smtClean="0"/>
              <a:t>банкротстве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95051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Истечение срока</a:t>
            </a:r>
            <a:r>
              <a:rPr lang="ru-RU" sz="2800" baseline="0" dirty="0" smtClean="0"/>
              <a:t> на подачу заявления о привлечении к субсидиарной ответственности влечет отказ в привлечении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3 года с момента того, как узнал (до редакции 488-ФЗ, 266-ФЗ – 1 год) – п. 5 ст. 61.14</a:t>
            </a:r>
            <a:endParaRPr lang="ru-RU" dirty="0"/>
          </a:p>
          <a:p>
            <a:r>
              <a:rPr lang="ru-RU" dirty="0" smtClean="0"/>
              <a:t>Но не более 3 лет с момента признания банкротом</a:t>
            </a:r>
          </a:p>
          <a:p>
            <a:r>
              <a:rPr lang="ru-RU" dirty="0" smtClean="0"/>
              <a:t>Не более 10 лет со дня, когда имели место действия – основания для ответственности (п. 5 ст. 61.14)</a:t>
            </a:r>
          </a:p>
          <a:p>
            <a:r>
              <a:rPr lang="ru-RU" dirty="0"/>
              <a:t>Восстановление пропущенного по уважительной причине </a:t>
            </a:r>
            <a:r>
              <a:rPr lang="ru-RU" dirty="0" smtClean="0"/>
              <a:t>срока, если не истекло 2 года с окончания общих сроков (п. 5 ст. 61.14)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010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По общему правилу</a:t>
            </a:r>
            <a:r>
              <a:rPr lang="ru-RU" sz="2800" baseline="0" dirty="0" smtClean="0"/>
              <a:t> вопрос о привлечении к субсидиарной ответственности рассматривается только в деле о банкротстве (п. 1 ст. 61.16)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Для рассмотрения вне дела (в том числе после завершения КП) должны быть основания – ст. 61.19</a:t>
            </a:r>
          </a:p>
          <a:p>
            <a:r>
              <a:rPr lang="ru-RU" dirty="0" smtClean="0"/>
              <a:t>488-ФЗ, 266-ФЗ</a:t>
            </a:r>
            <a:endParaRPr lang="en-US" dirty="0" smtClean="0"/>
          </a:p>
          <a:p>
            <a:r>
              <a:rPr lang="ru-RU" dirty="0" smtClean="0"/>
              <a:t>Заявление в деле о банкротстве и в том случае, если в отношении ответчика возбуждено дело о банкротстве (п. 6 ст. 61.16):</a:t>
            </a:r>
          </a:p>
          <a:p>
            <a:pPr lvl="1"/>
            <a:r>
              <a:rPr lang="ru-RU" dirty="0" smtClean="0"/>
              <a:t>Лица, участвующие в деле о банкротстве ответчика могут участвовать в деле о банкротстве (3 лица на стороне ответчика);</a:t>
            </a:r>
          </a:p>
          <a:p>
            <a:pPr lvl="1"/>
            <a:r>
              <a:rPr lang="ru-RU" dirty="0" smtClean="0"/>
              <a:t>АУ предъявляет требование в РТК ответчика (в процессе еще рассмотрения);</a:t>
            </a:r>
          </a:p>
          <a:p>
            <a:pPr lvl="1"/>
            <a:r>
              <a:rPr lang="ru-RU" dirty="0" smtClean="0"/>
              <a:t>Приостанавливается рассмотрение до истечение срока на апелляционное обжалование определения по итогам рассмотрения;</a:t>
            </a:r>
          </a:p>
          <a:p>
            <a:pPr lvl="1"/>
            <a:r>
              <a:rPr lang="ru-RU" dirty="0" smtClean="0"/>
              <a:t>Средства не могут быть распределены до рассмотрения требования из субсидиарной ответственности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0350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Заявление</a:t>
            </a:r>
            <a:r>
              <a:rPr lang="ru-RU" sz="2800" baseline="0" dirty="0" smtClean="0"/>
              <a:t> о привлечении к субсидиарной ответственности может быть подано в любой процедуре банкротства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Нововведения 266-ФЗ (п. 1, 2 ст. 61.14 </a:t>
            </a:r>
            <a:r>
              <a:rPr lang="ru-RU" dirty="0" err="1" smtClean="0"/>
              <a:t>ЗоБ</a:t>
            </a:r>
            <a:r>
              <a:rPr lang="ru-RU" dirty="0" smtClean="0"/>
              <a:t>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304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 заявлению о субсидиарной ответственности проводится предварительное судебное заседание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 3 ст. 61.16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74030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По заявлению о субсидиарной ответственности могут быть приняты обеспечительные меры (п. 5 ст. </a:t>
            </a:r>
            <a:r>
              <a:rPr lang="ru-RU" sz="3200" smtClean="0"/>
              <a:t>61.16)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Суд при необходимости решает данный вопрос в заседании с вызовом заявителя и (или) ответчика</a:t>
            </a:r>
          </a:p>
          <a:p>
            <a:r>
              <a:rPr lang="ru-RU" dirty="0" smtClean="0"/>
              <a:t>Меры могут заключаться в наложении ареста</a:t>
            </a:r>
          </a:p>
          <a:p>
            <a:r>
              <a:rPr lang="ru-RU" dirty="0" smtClean="0"/>
              <a:t>Меры могут относиться не только к ответчику, но и к иным лицам, в которых ответчик имеет более 50% от капитала, от голосов, имеет право назначать руководителя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869446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Дело о банкротстве не может быть завершено до рассмотрения заявления о</a:t>
            </a:r>
            <a:r>
              <a:rPr lang="ru-RU" sz="2800" baseline="0" dirty="0" smtClean="0"/>
              <a:t> привлечении к субсидиарной ответственности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Дело не может быть завершено / прекращено</a:t>
            </a:r>
          </a:p>
          <a:p>
            <a:r>
              <a:rPr lang="ru-RU" dirty="0" smtClean="0"/>
              <a:t>Приостановление производства по делу о банкротстве</a:t>
            </a:r>
          </a:p>
          <a:p>
            <a:r>
              <a:rPr lang="ru-RU" dirty="0" smtClean="0"/>
              <a:t>Особенности исполнения (488-ФЗ)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31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Субсидиарная</a:t>
            </a:r>
            <a:r>
              <a:rPr lang="ru-RU" sz="2800" baseline="0" dirty="0" smtClean="0"/>
              <a:t> ответственность – исключение из самостоятельной ответственности юридических лиц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 недостаточности имущества должника долги погашаются за счет другого лица</a:t>
            </a:r>
          </a:p>
          <a:p>
            <a:r>
              <a:rPr lang="ru-RU" dirty="0" smtClean="0"/>
              <a:t>Все долги</a:t>
            </a:r>
          </a:p>
          <a:p>
            <a:r>
              <a:rPr lang="ru-RU" dirty="0" smtClean="0"/>
              <a:t>Часть долгов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68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700" dirty="0" smtClean="0"/>
              <a:t>В случае невозможности определения размера с/о на момент выявления оснований суд выносит определение по основаниям и приостанавливает по размеру (п. 7 ст. 61.16)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Отсутствие точного размера ответственности не препятствует подаче заявления о привлечении к субсидиарной </a:t>
            </a:r>
            <a:r>
              <a:rPr lang="ru-RU" dirty="0" smtClean="0"/>
              <a:t>ответственности</a:t>
            </a:r>
          </a:p>
          <a:p>
            <a:r>
              <a:rPr lang="ru-RU" dirty="0" smtClean="0"/>
              <a:t>Установление оснований</a:t>
            </a:r>
          </a:p>
          <a:p>
            <a:r>
              <a:rPr lang="ru-RU" dirty="0" smtClean="0"/>
              <a:t>Приостановление по размеру</a:t>
            </a:r>
          </a:p>
          <a:p>
            <a:r>
              <a:rPr lang="ru-RU" dirty="0"/>
              <a:t>Приостанавливается до окончания расчетов с кредиторами / до окончания рассмотрения требований, заявленных до окончания расчетов с </a:t>
            </a:r>
            <a:r>
              <a:rPr lang="ru-RU" dirty="0" smtClean="0"/>
              <a:t>кредиторами</a:t>
            </a:r>
          </a:p>
          <a:p>
            <a:r>
              <a:rPr lang="ru-RU" dirty="0" smtClean="0"/>
              <a:t>Обеспечительные меры сохраняются (п. 7 ст. 61.16)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11122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Возобновление происходит по ходатайству АУ, подаваемому одновременно с отчетом после завершения расчетов (п. 9 ст. 61.16)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</a:t>
            </a:r>
            <a:r>
              <a:rPr lang="ru-RU" dirty="0"/>
              <a:t>все кредиторы выбрали </a:t>
            </a:r>
            <a:r>
              <a:rPr lang="ru-RU" dirty="0" smtClean="0"/>
              <a:t>способ  в виде уступки </a:t>
            </a:r>
            <a:r>
              <a:rPr lang="ru-RU" dirty="0"/>
              <a:t>части требования </a:t>
            </a:r>
            <a:r>
              <a:rPr lang="ru-RU" dirty="0" smtClean="0"/>
              <a:t>ему </a:t>
            </a:r>
            <a:r>
              <a:rPr lang="ru-RU" dirty="0"/>
              <a:t>(п. 10. 61.16</a:t>
            </a:r>
            <a:r>
              <a:rPr lang="ru-RU" dirty="0" smtClean="0"/>
              <a:t>), выносится определение о завершении процедуры банкротства и в этом определении указывается сумма ответственности в отношении каждого кредитора и очередность удовлетворения</a:t>
            </a:r>
          </a:p>
          <a:p>
            <a:r>
              <a:rPr lang="ru-RU" dirty="0" smtClean="0"/>
              <a:t>Если не все – просто определение о привлечении к с/о с указанием суммы, процедура не завершается (п. 11 ст. 61.16)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76028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dirty="0" smtClean="0"/>
              <a:t>В случае </a:t>
            </a:r>
            <a:r>
              <a:rPr lang="ru-RU" sz="2700" dirty="0" err="1" smtClean="0"/>
              <a:t>нерассмотрения</a:t>
            </a:r>
            <a:r>
              <a:rPr lang="ru-RU" sz="2700" dirty="0" smtClean="0"/>
              <a:t> заявления до завершения расчетов суд приостанавливает производство по ДБ (п. 13 ст. 61.16)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Вознаграждение АУ не выплачивается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8767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Исполнение требования о привлечении к субсидиарной ответственности может происходить в пользу должника, так и в пользу кредиторов, если все кредиторы выбрали такой способ (ст. 61.17)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Уведомление (сообщение)</a:t>
            </a:r>
          </a:p>
          <a:p>
            <a:r>
              <a:rPr lang="ru-RU" dirty="0" smtClean="0"/>
              <a:t>Выбор каждого кредитора:</a:t>
            </a:r>
          </a:p>
          <a:p>
            <a:pPr lvl="1"/>
            <a:r>
              <a:rPr lang="ru-RU" dirty="0" smtClean="0"/>
              <a:t>Продажа требования (по умолчанию)</a:t>
            </a:r>
          </a:p>
          <a:p>
            <a:pPr lvl="1"/>
            <a:r>
              <a:rPr lang="ru-RU" dirty="0" smtClean="0"/>
              <a:t>Взыскание в деле о банкротстве</a:t>
            </a:r>
          </a:p>
          <a:p>
            <a:pPr lvl="1"/>
            <a:r>
              <a:rPr lang="ru-RU" dirty="0" smtClean="0"/>
              <a:t>Уступка кредитору части требования</a:t>
            </a:r>
          </a:p>
          <a:p>
            <a:r>
              <a:rPr lang="ru-RU" dirty="0" smtClean="0"/>
              <a:t>Если все за уступку – уступка</a:t>
            </a:r>
          </a:p>
          <a:p>
            <a:r>
              <a:rPr lang="ru-RU" dirty="0" smtClean="0"/>
              <a:t>Если за взыскание больше, чем за продажу – взыскание</a:t>
            </a:r>
          </a:p>
          <a:p>
            <a:r>
              <a:rPr lang="ru-RU" dirty="0" smtClean="0"/>
              <a:t>Если за продажу больше – собранием утверждается порядок продажи</a:t>
            </a:r>
          </a:p>
          <a:p>
            <a:r>
              <a:rPr lang="ru-RU" dirty="0" smtClean="0"/>
              <a:t>Кредитор, выбравший уступку – получает часть требования. Но его требование к должнику, </a:t>
            </a:r>
            <a:r>
              <a:rPr lang="ru-RU" dirty="0" err="1" smtClean="0"/>
              <a:t>обеспечителям</a:t>
            </a:r>
            <a:r>
              <a:rPr lang="ru-RU" dirty="0" smtClean="0"/>
              <a:t> не уменьшается (видимо, до исполнения)</a:t>
            </a:r>
          </a:p>
          <a:p>
            <a:r>
              <a:rPr lang="ru-RU" dirty="0" smtClean="0"/>
              <a:t>Особенности для дел о банкротстве финансовых / кредитных организаций и застройщиков: всегда взыскание в ДБ</a:t>
            </a:r>
          </a:p>
        </p:txBody>
      </p:sp>
    </p:spTree>
    <p:extLst>
      <p:ext uri="{BB962C8B-B14F-4D97-AF65-F5344CB8AC3E}">
        <p14:creationId xmlns:p14="http://schemas.microsoft.com/office/powerpoint/2010/main" val="172411344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По уступленной части требования кредитор инициирует возбуждение сводного исполнительного производства (61.18)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Взыскатели – все кредиторы, предъявившие листы</a:t>
            </a:r>
          </a:p>
          <a:p>
            <a:r>
              <a:rPr lang="ru-RU" dirty="0" smtClean="0"/>
              <a:t>Требования взыскателей погашаются в очередности ст. 134 </a:t>
            </a:r>
            <a:r>
              <a:rPr lang="ru-RU" dirty="0" err="1" smtClean="0"/>
              <a:t>ЗоБ</a:t>
            </a:r>
            <a:endParaRPr lang="ru-RU" dirty="0" smtClean="0"/>
          </a:p>
          <a:p>
            <a:r>
              <a:rPr lang="ru-RU" dirty="0" smtClean="0"/>
              <a:t>Если есть ДБ привлеченного лица – сумма распределяется среди всех включенных в РТК привлеченного лица кредиторов в очередности ст. 134 </a:t>
            </a:r>
            <a:r>
              <a:rPr lang="ru-RU" dirty="0" err="1" smtClean="0"/>
              <a:t>ЗоБ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765708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Взысканная сумма включается в конкурсную массу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Проблема индивидуальных требований (по ст. 61.12) решена через открытие специального счета, средства с которого направляются по распоряжению АУ / на основании определения АС по ДБ только на удовлетворение таких требований (п. 4 ст. 61.18)</a:t>
            </a:r>
          </a:p>
          <a:p>
            <a:r>
              <a:rPr lang="ru-RU" dirty="0" smtClean="0"/>
              <a:t>Учет текущих кредиторов</a:t>
            </a:r>
          </a:p>
          <a:p>
            <a:r>
              <a:rPr lang="ru-RU" dirty="0" smtClean="0"/>
              <a:t>Взыскания вне ДБ + взыскания после ЗР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281151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Требование к</a:t>
            </a:r>
            <a:r>
              <a:rPr lang="ru-RU" sz="2800" baseline="0" dirty="0" smtClean="0"/>
              <a:t> привлеченному к ответственности лицу может быть продано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Продажа на торгах</a:t>
            </a:r>
          </a:p>
          <a:p>
            <a:r>
              <a:rPr lang="ru-RU" dirty="0" smtClean="0"/>
              <a:t>Может быть передано в качестве отступного</a:t>
            </a:r>
          </a:p>
          <a:p>
            <a:r>
              <a:rPr lang="ru-RU" dirty="0"/>
              <a:t>Р</a:t>
            </a:r>
            <a:r>
              <a:rPr lang="ru-RU" dirty="0" smtClean="0"/>
              <a:t>аздача исполнительных листов как специальное последствие взыскания после завершения расчетов (завершения КП)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7381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Привлеченное к ответственности лицо имеет обратное требование к должнику (ст. 61.15)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Подлежит удовлетворению после полного удовлетворения включенных в РТК требований, а также полного удовлетворения </a:t>
            </a:r>
            <a:r>
              <a:rPr lang="ru-RU" dirty="0" err="1" smtClean="0"/>
              <a:t>зареестровых</a:t>
            </a:r>
            <a:r>
              <a:rPr lang="ru-RU" dirty="0" smtClean="0"/>
              <a:t> требований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519129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700" dirty="0" smtClean="0"/>
              <a:t>Заявление о привлечении к субсидиарной ответственности за доведение до банкротства может быть подано и после завершения КП</a:t>
            </a:r>
            <a:endParaRPr lang="ru-RU" sz="27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течение 3 лет, если заявитель не знал об основаниях + требование по тем же основаниям и к тем же лицам не было рассмотрено в ДБ</a:t>
            </a:r>
            <a:r>
              <a:rPr lang="en-US" dirty="0" smtClean="0"/>
              <a:t> (</a:t>
            </a:r>
            <a:r>
              <a:rPr lang="ru-RU" dirty="0" smtClean="0"/>
              <a:t>п. 6 ст. 61.14)</a:t>
            </a:r>
          </a:p>
          <a:p>
            <a:r>
              <a:rPr lang="ru-RU" dirty="0" smtClean="0"/>
              <a:t>Не позднее 10 лет со дня действий – оснований для ответственности (п. 6 ст. 61.14)</a:t>
            </a:r>
          </a:p>
          <a:p>
            <a:r>
              <a:rPr lang="ru-RU" dirty="0" smtClean="0"/>
              <a:t>Возможность восстановления пропущенного по уважительной причине срока, если не истекло 2 года с общих сроков (п. 6 ст. 61.14)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846235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Заявление по </a:t>
            </a:r>
            <a:r>
              <a:rPr lang="ru-RU" sz="2400" dirty="0" err="1" smtClean="0"/>
              <a:t>ст</a:t>
            </a:r>
            <a:r>
              <a:rPr lang="ru-RU" sz="2400" dirty="0" smtClean="0"/>
              <a:t> 61.11 (доведение до банкротства, подаваемое после ЗКП / прекращения по мотиву недостаточности, рассматривается по правилам главы 28.2 АПК (п. 4 ст. 61.19)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Нужно указать круг кредиторов</a:t>
            </a:r>
          </a:p>
          <a:p>
            <a:r>
              <a:rPr lang="ru-RU" dirty="0" smtClean="0"/>
              <a:t>Уведомление в </a:t>
            </a:r>
            <a:r>
              <a:rPr lang="ru-RU" dirty="0" err="1" smtClean="0"/>
              <a:t>т.ч</a:t>
            </a:r>
            <a:r>
              <a:rPr lang="ru-RU" dirty="0" smtClean="0"/>
              <a:t>. Через ЕФРСБ</a:t>
            </a:r>
          </a:p>
          <a:p>
            <a:r>
              <a:rPr lang="ru-RU" dirty="0" smtClean="0"/>
              <a:t>В решении указывается сумма в отношении каждого кредитора и очередность погашения (ст. 134)</a:t>
            </a:r>
          </a:p>
          <a:p>
            <a:r>
              <a:rPr lang="ru-RU" dirty="0" smtClean="0"/>
              <a:t>Выдаются исполнительные листы, где сумма и очередность</a:t>
            </a:r>
            <a:endParaRPr lang="ru-RU" dirty="0"/>
          </a:p>
          <a:p>
            <a:r>
              <a:rPr lang="ru-RU" dirty="0" smtClean="0"/>
              <a:t>Должника </a:t>
            </a:r>
            <a:r>
              <a:rPr lang="ru-RU" dirty="0"/>
              <a:t>привлекать не надо, если исключен из ЕГРЮЛ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204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Доведение</a:t>
            </a:r>
            <a:r>
              <a:rPr lang="ru-RU" sz="3200" baseline="0" dirty="0" smtClean="0"/>
              <a:t> до банкротства – первое основание для субсидиарной ответственности (ст. 61.11 </a:t>
            </a:r>
            <a:r>
              <a:rPr lang="ru-RU" sz="3200" baseline="0" dirty="0" err="1" smtClean="0"/>
              <a:t>ЗоБ</a:t>
            </a:r>
            <a:r>
              <a:rPr lang="ru-RU" sz="3200" baseline="0" dirty="0" smtClean="0"/>
              <a:t>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Причинно-следственная связь между действиями и банкротством</a:t>
            </a:r>
          </a:p>
          <a:p>
            <a:r>
              <a:rPr lang="ru-RU" dirty="0" smtClean="0"/>
              <a:t>Следует отделять от обычного предпринимательского риска</a:t>
            </a:r>
          </a:p>
          <a:p>
            <a:r>
              <a:rPr lang="ru-RU" dirty="0" smtClean="0"/>
              <a:t>Использование влияния на действия должника в противоречии с интересами должника – отклонение от предпринимательской деятельности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8791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600" dirty="0" smtClean="0"/>
              <a:t>После завершения КП / прекращения производства по недостаточности может быть предъявлен иск по мотиву несвоевременности (ст. 61.19)</a:t>
            </a:r>
            <a:endParaRPr lang="ru-RU" sz="2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отдельном порядке</a:t>
            </a:r>
          </a:p>
          <a:p>
            <a:r>
              <a:rPr lang="ru-RU" dirty="0" smtClean="0"/>
              <a:t>Не групповой спор</a:t>
            </a:r>
          </a:p>
          <a:p>
            <a:r>
              <a:rPr lang="ru-RU" dirty="0" smtClean="0"/>
              <a:t>Должника привлекать не надо, если исключен из ЕГРЮЛ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78216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Взыскание убытков с руководителей</a:t>
            </a:r>
            <a:r>
              <a:rPr lang="ru-RU" sz="3200" baseline="0" dirty="0" smtClean="0"/>
              <a:t> должника не является видом субсидиарной ответственности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Рассматривается по корпоративным правилам</a:t>
            </a:r>
          </a:p>
          <a:p>
            <a:r>
              <a:rPr lang="ru-RU" dirty="0" smtClean="0"/>
              <a:t>Рассматривается в деле о банкротстве</a:t>
            </a:r>
          </a:p>
          <a:p>
            <a:r>
              <a:rPr lang="ru-RU" dirty="0" smtClean="0"/>
              <a:t>Могут требовать кредиторы, АУ, уполномоченный орган и т.п.</a:t>
            </a:r>
          </a:p>
          <a:p>
            <a:r>
              <a:rPr lang="ru-RU" dirty="0" smtClean="0"/>
              <a:t>Свои сроки исковой давности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792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200" dirty="0" smtClean="0"/>
              <a:t>В случае возврата заявления / прекращения пр-ва по мотиву недостаточности средств, кредитор м. подать иск об ответственности членов ОУ (факт. бенефициаров) за причинение убытков должнику (ст. 61.20)</a:t>
            </a:r>
            <a:endParaRPr lang="ru-RU" sz="2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В сумме не выше своего требования</a:t>
            </a:r>
          </a:p>
          <a:p>
            <a:r>
              <a:rPr lang="ru-RU" dirty="0" smtClean="0"/>
              <a:t>Индивидуальный иск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3698896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Руководитель (участник) должника может быть привлечен к ответственности за нарушение </a:t>
            </a:r>
            <a:r>
              <a:rPr lang="ru-RU" sz="2800" dirty="0" err="1" smtClean="0"/>
              <a:t>ЗоБ</a:t>
            </a:r>
            <a:r>
              <a:rPr lang="ru-RU" sz="2800" dirty="0" smtClean="0"/>
              <a:t> (ст. 61.13)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Возмещение убытков, а не субсидиарная ответственность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226632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Фиктивное банкротство или </a:t>
            </a:r>
            <a:r>
              <a:rPr lang="ru-RU" sz="2800" dirty="0" err="1" smtClean="0"/>
              <a:t>неоспаривание</a:t>
            </a:r>
            <a:r>
              <a:rPr lang="ru-RU" sz="2800" dirty="0" smtClean="0"/>
              <a:t> необоснованных требований может влечь ответственность в виде возмещения убытков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 2 ст. 61.13 </a:t>
            </a:r>
            <a:r>
              <a:rPr lang="ru-RU" dirty="0" err="1" smtClean="0"/>
              <a:t>ЗоБ</a:t>
            </a:r>
            <a:endParaRPr lang="ru-RU" dirty="0" smtClean="0"/>
          </a:p>
          <a:p>
            <a:r>
              <a:rPr lang="ru-RU" dirty="0" smtClean="0"/>
              <a:t>Руководитель или контролирующие лица</a:t>
            </a:r>
          </a:p>
          <a:p>
            <a:r>
              <a:rPr lang="ru-RU" dirty="0" smtClean="0"/>
              <a:t>Перед кредитором</a:t>
            </a:r>
          </a:p>
          <a:p>
            <a:r>
              <a:rPr lang="ru-RU" dirty="0" smtClean="0"/>
              <a:t>ПСС между убытками и возбуждением ДБ или необоснованным признанием требований кредиторов</a:t>
            </a:r>
          </a:p>
          <a:p>
            <a:r>
              <a:rPr lang="ru-RU" dirty="0" smtClean="0"/>
              <a:t>В том числе, когда должник не оспорил необоснованные требования кредиторов до или после ВДБ, вне производства по ДБ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44784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Особенности субсидиарной ответственности при банкротстве кредитных организаций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189.12 (последствия возникновения признаков несостоятельности)</a:t>
            </a:r>
            <a:endParaRPr lang="ru-RU" dirty="0"/>
          </a:p>
          <a:p>
            <a:r>
              <a:rPr lang="ru-RU" dirty="0" smtClean="0"/>
              <a:t>189.23 (ответственность лиц, контролирующих кредитную организацию)</a:t>
            </a:r>
          </a:p>
        </p:txBody>
      </p:sp>
    </p:spTree>
    <p:extLst>
      <p:ext uri="{BB962C8B-B14F-4D97-AF65-F5344CB8AC3E}">
        <p14:creationId xmlns:p14="http://schemas.microsoft.com/office/powerpoint/2010/main" val="20247236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Примеры громких дел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Дело Макси-групп</a:t>
            </a:r>
          </a:p>
          <a:p>
            <a:r>
              <a:rPr lang="ru-RU" dirty="0"/>
              <a:t>Дело Пугачева</a:t>
            </a:r>
          </a:p>
        </p:txBody>
      </p:sp>
    </p:spTree>
    <p:extLst>
      <p:ext uri="{BB962C8B-B14F-4D97-AF65-F5344CB8AC3E}">
        <p14:creationId xmlns:p14="http://schemas.microsoft.com/office/powerpoint/2010/main" val="11067404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Несвоевременное заявление</a:t>
            </a:r>
            <a:r>
              <a:rPr lang="ru-RU" sz="3200" baseline="0" dirty="0" smtClean="0"/>
              <a:t> о банкротстве – второе основание для субсидиарной ответственности (ст. 61.12)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Закон о банкротстве обязывает:</a:t>
            </a:r>
          </a:p>
          <a:p>
            <a:pPr lvl="1"/>
            <a:r>
              <a:rPr lang="ru-RU" dirty="0" smtClean="0"/>
              <a:t> руководителя подать заявление о банкротстве – 1 месяц (п. 1 ст. 9 </a:t>
            </a:r>
            <a:r>
              <a:rPr lang="ru-RU" dirty="0" err="1" smtClean="0"/>
              <a:t>ЗоБ</a:t>
            </a:r>
            <a:r>
              <a:rPr lang="ru-RU" dirty="0" smtClean="0"/>
              <a:t>)</a:t>
            </a:r>
          </a:p>
          <a:p>
            <a:pPr lvl="1"/>
            <a:r>
              <a:rPr lang="ru-RU" dirty="0" smtClean="0"/>
              <a:t>Собственника / участников (иных членов ОУ), уполномоченных на ликвидацию, созвать собрание для обращения с заявлением о банкротстве – 10 календарных дней (п. 3.1 ст. 9 </a:t>
            </a:r>
            <a:r>
              <a:rPr lang="ru-RU" dirty="0" err="1" smtClean="0"/>
              <a:t>ЗоБ</a:t>
            </a:r>
            <a:r>
              <a:rPr lang="ru-RU" dirty="0" smtClean="0"/>
              <a:t>)</a:t>
            </a:r>
          </a:p>
          <a:p>
            <a:r>
              <a:rPr lang="ru-RU" dirty="0" smtClean="0"/>
              <a:t>Указываются обстоятельства</a:t>
            </a:r>
          </a:p>
          <a:p>
            <a:r>
              <a:rPr lang="ru-RU" dirty="0" smtClean="0"/>
              <a:t>Неподача – влечет субсидиарную ответственность</a:t>
            </a:r>
          </a:p>
          <a:p>
            <a:r>
              <a:rPr lang="ru-RU" dirty="0" smtClean="0"/>
              <a:t>Основания – бездействие руководителя (органов управления) ввело в заблуждение кредиторов</a:t>
            </a:r>
          </a:p>
          <a:p>
            <a:r>
              <a:rPr lang="ru-RU" dirty="0" smtClean="0"/>
              <a:t>Солидарная ответственность (п. 1 ст. 61.12)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56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300" dirty="0" smtClean="0"/>
              <a:t>Ответчик может доказать, что нет ПСС между невозможностью удовлетворения требований кредитора и нарушением обязанности по подаче (созыву собрания)</a:t>
            </a:r>
            <a:endParaRPr lang="ru-RU" sz="23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 2 ст. 61.12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21092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Размер ответственности зависит</a:t>
            </a:r>
            <a:r>
              <a:rPr lang="ru-RU" sz="3200" baseline="0" dirty="0" smtClean="0"/>
              <a:t> от основания привлечения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508" y="2286000"/>
            <a:ext cx="7200900" cy="35814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Привлеченное лицо может отвечать по всем долгам (п. 11 ст. 61.11)</a:t>
            </a:r>
          </a:p>
          <a:p>
            <a:r>
              <a:rPr lang="ru-RU" dirty="0" smtClean="0"/>
              <a:t>Привлеченное лицо может отвечать по долгам, возникшим после определенного момента (п. 2 ст. 61.12)</a:t>
            </a:r>
          </a:p>
          <a:p>
            <a:r>
              <a:rPr lang="ru-RU" dirty="0" smtClean="0"/>
              <a:t>В первом случае привлеченное лицо должно погасить текущие обязательства, а также все требования кредиторов, в </a:t>
            </a:r>
            <a:r>
              <a:rPr lang="ru-RU" dirty="0" err="1" smtClean="0"/>
              <a:t>т.ч</a:t>
            </a:r>
            <a:r>
              <a:rPr lang="ru-RU" dirty="0" smtClean="0"/>
              <a:t>. опоздавшие</a:t>
            </a:r>
          </a:p>
          <a:p>
            <a:r>
              <a:rPr lang="ru-RU" dirty="0" smtClean="0"/>
              <a:t>Во втором – только те обязательства, которые возникли после пропуска привлеченным лицом срока на подачу заявления</a:t>
            </a:r>
          </a:p>
          <a:p>
            <a:r>
              <a:rPr lang="ru-RU" dirty="0" smtClean="0"/>
              <a:t>В размер ответственности по второму основанию не входят обязательства, кредитор по которым знал о нарушении обязанности по подаче, за исключением обязательных платежей и обязательных для контрагента должника договоров (п. 3 ст. 61.12)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0634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Контролирующее</a:t>
            </a:r>
            <a:r>
              <a:rPr lang="ru-RU" sz="3200" baseline="0" dirty="0" smtClean="0"/>
              <a:t> должника лицо – оценочное понятие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Право давать указания или определять действия</a:t>
            </a:r>
          </a:p>
          <a:p>
            <a:r>
              <a:rPr lang="ru-RU" dirty="0" smtClean="0"/>
              <a:t>Родство, свойство, должностное положение и не только</a:t>
            </a:r>
          </a:p>
          <a:p>
            <a:r>
              <a:rPr lang="ru-RU" dirty="0" smtClean="0"/>
              <a:t>За три года до возбуждения дела о банкротстве</a:t>
            </a:r>
          </a:p>
          <a:p>
            <a:r>
              <a:rPr lang="ru-RU" dirty="0" smtClean="0"/>
              <a:t>Члены ликвидационной комиссии</a:t>
            </a:r>
          </a:p>
          <a:p>
            <a:r>
              <a:rPr lang="ru-RU" dirty="0" smtClean="0"/>
              <a:t>Руководитель (совершающий сделки)</a:t>
            </a:r>
          </a:p>
          <a:p>
            <a:r>
              <a:rPr lang="ru-RU" dirty="0" smtClean="0"/>
              <a:t>Акционер / участник с долей более 50%</a:t>
            </a:r>
          </a:p>
          <a:p>
            <a:r>
              <a:rPr lang="ru-RU" dirty="0" smtClean="0"/>
              <a:t>Фактические бенефициары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861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Фактическое управление компанией также может</a:t>
            </a:r>
            <a:r>
              <a:rPr lang="ru-RU" sz="3200" baseline="0" dirty="0" smtClean="0"/>
              <a:t> привести к субсидиарной ответственности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Дело Макси-групп, дело Пугачева</a:t>
            </a:r>
          </a:p>
          <a:p>
            <a:r>
              <a:rPr lang="ru-RU" dirty="0" smtClean="0"/>
              <a:t>Важна именно возможность определять действия самого должника, в </a:t>
            </a:r>
            <a:r>
              <a:rPr lang="ru-RU" dirty="0" err="1" smtClean="0"/>
              <a:t>т.ч</a:t>
            </a:r>
            <a:r>
              <a:rPr lang="ru-RU" dirty="0" smtClean="0"/>
              <a:t>. по совершению сделок или определению их условий (п. 1 ст. 61.10 </a:t>
            </a:r>
            <a:r>
              <a:rPr lang="ru-RU" dirty="0" err="1" smtClean="0"/>
              <a:t>ЗоБ</a:t>
            </a:r>
            <a:r>
              <a:rPr lang="ru-RU" dirty="0" smtClean="0"/>
              <a:t>)</a:t>
            </a:r>
          </a:p>
          <a:p>
            <a:r>
              <a:rPr lang="ru-RU" dirty="0" smtClean="0"/>
              <a:t>Использование возможности в противоречии с интересами должника (что опровергает обычную предпринимательскую деятельность)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4839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резка">
  <a:themeElements>
    <a:clrScheme name="Обрезка">
      <a:dk1>
        <a:sysClr val="windowText" lastClr="000000"/>
      </a:dk1>
      <a:lt1>
        <a:sysClr val="window" lastClr="FFFFFF"/>
      </a:lt1>
      <a:dk2>
        <a:srgbClr val="1A2E40"/>
      </a:dk2>
      <a:lt2>
        <a:srgbClr val="EBE7DD"/>
      </a:lt2>
      <a:accent1>
        <a:srgbClr val="69A1AB"/>
      </a:accent1>
      <a:accent2>
        <a:srgbClr val="F2C418"/>
      </a:accent2>
      <a:accent3>
        <a:srgbClr val="87492C"/>
      </a:accent3>
      <a:accent4>
        <a:srgbClr val="4A845E"/>
      </a:accent4>
      <a:accent5>
        <a:srgbClr val="DC9528"/>
      </a:accent5>
      <a:accent6>
        <a:srgbClr val="9A5D78"/>
      </a:accent6>
      <a:hlink>
        <a:srgbClr val="77A1AB"/>
      </a:hlink>
      <a:folHlink>
        <a:srgbClr val="9A5D78"/>
      </a:folHlink>
    </a:clrScheme>
    <a:fontScheme name="Обрезка">
      <a:majorFont>
        <a:latin typeface="Franklin Gothic Book" panose="020B0503020102020204"/>
        <a:ea typeface=""/>
        <a:cs typeface=""/>
      </a:majorFont>
      <a:minorFont>
        <a:latin typeface="Franklin Gothic Book" panose="020B0503020102020204"/>
        <a:ea typeface=""/>
        <a:cs typeface=""/>
      </a:minorFont>
    </a:fontScheme>
    <a:fmtScheme name="Обрезк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17F9D331-421E-442F-B033-AF5B21A4485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4305</TotalTime>
  <Words>3625</Words>
  <Application>Microsoft Macintosh PowerPoint</Application>
  <PresentationFormat>Экран (4:3)</PresentationFormat>
  <Paragraphs>316</Paragraphs>
  <Slides>46</Slides>
  <Notes>17</Notes>
  <HiddenSlides>2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46</vt:i4>
      </vt:variant>
    </vt:vector>
  </HeadingPairs>
  <TitlesOfParts>
    <vt:vector size="49" baseType="lpstr">
      <vt:lpstr>Calibri</vt:lpstr>
      <vt:lpstr>Franklin Gothic Book</vt:lpstr>
      <vt:lpstr>Обрезка</vt:lpstr>
      <vt:lpstr>Субсидиарная ответственность по обязательствам должника</vt:lpstr>
      <vt:lpstr>По долгам банкрота по общему правилу отвечает только сам должник</vt:lpstr>
      <vt:lpstr>Субсидиарная ответственность – исключение из самостоятельной ответственности юридических лиц</vt:lpstr>
      <vt:lpstr>Доведение до банкротства – первое основание для субсидиарной ответственности (ст. 61.11 ЗоБ)</vt:lpstr>
      <vt:lpstr>Несвоевременное заявление о банкротстве – второе основание для субсидиарной ответственности (ст. 61.12)</vt:lpstr>
      <vt:lpstr>Ответчик может доказать, что нет ПСС между невозможностью удовлетворения требований кредитора и нарушением обязанности по подаче (созыву собрания)</vt:lpstr>
      <vt:lpstr>Размер ответственности зависит от основания привлечения</vt:lpstr>
      <vt:lpstr>Контролирующее должника лицо – оценочное понятие</vt:lpstr>
      <vt:lpstr>Фактическое управление компанией также может привести к субсидиарной ответственности</vt:lpstr>
      <vt:lpstr>К субсидиарной ответственности может быть привлечено сразу несколько лиц (солидарно) (п. 8 ст. 61.11, п. 1 ст. 61.12)</vt:lpstr>
      <vt:lpstr>В заявлении о банкротстве должно быть конкретизировано, почему ответчик считается контролирующим должника лицом</vt:lpstr>
      <vt:lpstr>Закон содержит презумпции доведения до банкротства</vt:lpstr>
      <vt:lpstr>Совершение сделки в ущерб интересам кредиторов предполагает доведение до банкротства</vt:lpstr>
      <vt:lpstr>Преимущественное удовлетворение одного из кредиторов предполагает доведение до банкротства</vt:lpstr>
      <vt:lpstr>Совершение сделки с неравноценным встречным предоставление предполагает доведение до банкротства</vt:lpstr>
      <vt:lpstr>Отсутствие (искажение) документов бухгалтерского учета предполагает доведение до банкротства</vt:lpstr>
      <vt:lpstr>Ответчик может опровергнуть предположение о том, что он довел компанию до банкротства</vt:lpstr>
      <vt:lpstr>Ответчик может просить освободить или уменьшить, если он не оказывал влияния, но показал, кто оказывал (номинальные руководители) (п. 9 ст. 61.11)</vt:lpstr>
      <vt:lpstr>Ответчик может доказывать отсутствие вины в банкротстве компании (п. 10 ст. 61.11)</vt:lpstr>
      <vt:lpstr>Ответчик может просить снизить размер субсидиарной ответственности</vt:lpstr>
      <vt:lpstr>Круг лиц, имеющих право на предъявление требования в деле о банкротстве, зависит от основания требования (ст. 61.14)</vt:lpstr>
      <vt:lpstr>Право на предъявление требования по основанию доведения до банкротства, после завершения КП или прекращения производства по мотиву недостаточности средств, принадлежит ограниченному кругу (п. 3 ст. 61.14)</vt:lpstr>
      <vt:lpstr>Право на предъявление требования по основанию несвоевременного заявления, после завершения КП или прекращения производства по мотиву недостаточности средств, принадлежит ограниченному кругу (п. 4 ст. 61.14)</vt:lpstr>
      <vt:lpstr>Истечение срока на подачу заявления о привлечении к субсидиарной ответственности влечет отказ в привлечении</vt:lpstr>
      <vt:lpstr>По общему правилу вопрос о привлечении к субсидиарной ответственности рассматривается только в деле о банкротстве (п. 1 ст. 61.16)</vt:lpstr>
      <vt:lpstr>Заявление о привлечении к субсидиарной ответственности может быть подано в любой процедуре банкротства</vt:lpstr>
      <vt:lpstr>По заявлению о субсидиарной ответственности проводится предварительное судебное заседание </vt:lpstr>
      <vt:lpstr>По заявлению о субсидиарной ответственности могут быть приняты обеспечительные меры (п. 5 ст. 61.16)</vt:lpstr>
      <vt:lpstr>Дело о банкротстве не может быть завершено до рассмотрения заявления о привлечении к субсидиарной ответственности</vt:lpstr>
      <vt:lpstr>В случае невозможности определения размера с/о на момент выявления оснований суд выносит определение по основаниям и приостанавливает по размеру (п. 7 ст. 61.16)</vt:lpstr>
      <vt:lpstr>Возобновление происходит по ходатайству АУ, подаваемому одновременно с отчетом после завершения расчетов (п. 9 ст. 61.16)</vt:lpstr>
      <vt:lpstr>В случае нерассмотрения заявления до завершения расчетов суд приостанавливает производство по ДБ (п. 13 ст. 61.16)</vt:lpstr>
      <vt:lpstr>Исполнение требования о привлечении к субсидиарной ответственности может происходить в пользу должника, так и в пользу кредиторов, если все кредиторы выбрали такой способ (ст. 61.17)</vt:lpstr>
      <vt:lpstr>По уступленной части требования кредитор инициирует возбуждение сводного исполнительного производства (61.18)</vt:lpstr>
      <vt:lpstr>Взысканная сумма включается в конкурсную массу</vt:lpstr>
      <vt:lpstr>Требование к привлеченному к ответственности лицу может быть продано</vt:lpstr>
      <vt:lpstr>Привлеченное к ответственности лицо имеет обратное требование к должнику (ст. 61.15)</vt:lpstr>
      <vt:lpstr>Заявление о привлечении к субсидиарной ответственности за доведение до банкротства может быть подано и после завершения КП</vt:lpstr>
      <vt:lpstr>Заявление по ст 61.11 (доведение до банкротства, подаваемое после ЗКП / прекращения по мотиву недостаточности, рассматривается по правилам главы 28.2 АПК (п. 4 ст. 61.19)</vt:lpstr>
      <vt:lpstr>После завершения КП / прекращения производства по недостаточности может быть предъявлен иск по мотиву несвоевременности (ст. 61.19)</vt:lpstr>
      <vt:lpstr>Взыскание убытков с руководителей должника не является видом субсидиарной ответственности</vt:lpstr>
      <vt:lpstr>В случае возврата заявления / прекращения пр-ва по мотиву недостаточности средств, кредитор м. подать иск об ответственности членов ОУ (факт. бенефициаров) за причинение убытков должнику (ст. 61.20)</vt:lpstr>
      <vt:lpstr>Руководитель (участник) должника может быть привлечен к ответственности за нарушение ЗоБ (ст. 61.13)</vt:lpstr>
      <vt:lpstr>Фиктивное банкротство или неоспаривание необоснованных требований может влечь ответственность в виде возмещения убытков</vt:lpstr>
      <vt:lpstr>Особенности субсидиарной ответственности при банкротстве кредитных организаций</vt:lpstr>
      <vt:lpstr>Примеры громких дел</vt:lpstr>
    </vt:vector>
  </TitlesOfParts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Оспаривание сделок в банкротстве</dc:title>
  <dc:creator>Пользователь Windows</dc:creator>
  <cp:lastModifiedBy>Evgeny Suvorov</cp:lastModifiedBy>
  <cp:revision>91</cp:revision>
  <cp:lastPrinted>2016-10-02T08:12:36Z</cp:lastPrinted>
  <dcterms:created xsi:type="dcterms:W3CDTF">2016-02-04T14:18:13Z</dcterms:created>
  <dcterms:modified xsi:type="dcterms:W3CDTF">2017-10-27T04:45:57Z</dcterms:modified>
</cp:coreProperties>
</file>