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5"/>
  </p:notesMasterIdLst>
  <p:sldIdLst>
    <p:sldId id="256" r:id="rId2"/>
    <p:sldId id="261" r:id="rId3"/>
    <p:sldId id="259" r:id="rId4"/>
    <p:sldId id="260" r:id="rId5"/>
    <p:sldId id="257" r:id="rId6"/>
    <p:sldId id="333" r:id="rId7"/>
    <p:sldId id="316" r:id="rId8"/>
    <p:sldId id="324" r:id="rId9"/>
    <p:sldId id="328" r:id="rId10"/>
    <p:sldId id="327" r:id="rId11"/>
    <p:sldId id="277" r:id="rId12"/>
    <p:sldId id="309" r:id="rId13"/>
    <p:sldId id="317" r:id="rId14"/>
    <p:sldId id="263" r:id="rId15"/>
    <p:sldId id="270" r:id="rId16"/>
    <p:sldId id="276" r:id="rId17"/>
    <p:sldId id="318" r:id="rId18"/>
    <p:sldId id="264" r:id="rId19"/>
    <p:sldId id="265" r:id="rId20"/>
    <p:sldId id="273" r:id="rId21"/>
    <p:sldId id="274" r:id="rId22"/>
    <p:sldId id="325" r:id="rId23"/>
    <p:sldId id="278" r:id="rId24"/>
    <p:sldId id="319" r:id="rId25"/>
    <p:sldId id="279" r:id="rId26"/>
    <p:sldId id="280" r:id="rId27"/>
    <p:sldId id="281" r:id="rId28"/>
    <p:sldId id="282" r:id="rId29"/>
    <p:sldId id="287" r:id="rId30"/>
    <p:sldId id="283" r:id="rId31"/>
    <p:sldId id="284" r:id="rId32"/>
    <p:sldId id="285" r:id="rId33"/>
    <p:sldId id="334" r:id="rId34"/>
    <p:sldId id="286" r:id="rId35"/>
    <p:sldId id="288" r:id="rId36"/>
    <p:sldId id="289" r:id="rId37"/>
    <p:sldId id="290" r:id="rId38"/>
    <p:sldId id="291" r:id="rId39"/>
    <p:sldId id="292" r:id="rId40"/>
    <p:sldId id="294" r:id="rId41"/>
    <p:sldId id="295" r:id="rId42"/>
    <p:sldId id="297" r:id="rId43"/>
    <p:sldId id="326" r:id="rId44"/>
    <p:sldId id="331" r:id="rId45"/>
    <p:sldId id="296" r:id="rId46"/>
    <p:sldId id="298" r:id="rId47"/>
    <p:sldId id="299" r:id="rId48"/>
    <p:sldId id="300" r:id="rId49"/>
    <p:sldId id="301" r:id="rId50"/>
    <p:sldId id="302" r:id="rId51"/>
    <p:sldId id="303" r:id="rId52"/>
    <p:sldId id="306" r:id="rId53"/>
    <p:sldId id="293" r:id="rId54"/>
    <p:sldId id="305" r:id="rId55"/>
    <p:sldId id="304" r:id="rId56"/>
    <p:sldId id="307" r:id="rId57"/>
    <p:sldId id="308" r:id="rId58"/>
    <p:sldId id="315" r:id="rId59"/>
    <p:sldId id="314" r:id="rId60"/>
    <p:sldId id="310" r:id="rId61"/>
    <p:sldId id="311" r:id="rId62"/>
    <p:sldId id="312" r:id="rId63"/>
    <p:sldId id="332" r:id="rId64"/>
    <p:sldId id="320" r:id="rId65"/>
    <p:sldId id="321" r:id="rId66"/>
    <p:sldId id="313" r:id="rId67"/>
    <p:sldId id="329" r:id="rId68"/>
    <p:sldId id="330" r:id="rId69"/>
    <p:sldId id="322" r:id="rId70"/>
    <p:sldId id="323" r:id="rId71"/>
    <p:sldId id="272" r:id="rId72"/>
    <p:sldId id="258" r:id="rId73"/>
    <p:sldId id="266" r:id="rId7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8" d="100"/>
          <a:sy n="98" d="100"/>
        </p:scale>
        <p:origin x="82" y="77"/>
      </p:cViewPr>
      <p:guideLst>
        <p:guide orient="horz" pos="2160"/>
        <p:guide pos="1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notesMaster" Target="notesMasters/notesMaster1.xml"/><Relationship Id="rId76" Type="http://schemas.openxmlformats.org/officeDocument/2006/relationships/presProps" Target="presProps.xml"/><Relationship Id="rId77" Type="http://schemas.openxmlformats.org/officeDocument/2006/relationships/viewProps" Target="viewProps.xml"/><Relationship Id="rId78" Type="http://schemas.openxmlformats.org/officeDocument/2006/relationships/theme" Target="theme/theme1.xml"/><Relationship Id="rId79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B3B27-D690-4D1A-964C-3152F843C45A}" type="datetimeFigureOut">
              <a:rPr lang="ru-RU" smtClean="0"/>
              <a:t>09.03.16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9BFE2-4514-4593-A882-80349A2760E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71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92EFB-9D90-4E62-8EE8-C3D3EBA9BC97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579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BFE2-4514-4593-A882-80349A2760EB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9545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BFE2-4514-4593-A882-80349A2760EB}" type="slidenum">
              <a:rPr lang="ru-RU" smtClean="0"/>
              <a:t>50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3250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92EFB-9D90-4E62-8EE8-C3D3EBA9BC97}" type="slidenum">
              <a:rPr lang="ru-RU" smtClean="0"/>
              <a:t>72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8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26E5-BBD1-4D80-B22E-E3C7D2E1BC8C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213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7FF85-B75B-4F77-A99A-6AAC724E5DBB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80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C527-7533-4BED-8565-C249FC4E4B8F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904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0CB67-5379-4F95-AEF9-719E31FEC172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03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A442-5C7D-40C6-A07E-24ACE6843CB8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676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6121-AA72-4B6F-B92F-EFEA08034F96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85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90A8-332C-47FC-825B-4B11E6337964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93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274E-B39F-4103-B53F-C6B70B8A8C86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88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B720-8A2C-4E85-8F9D-79E16373628E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48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D631-BAF0-4ADB-9D17-44387B412E86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54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BF76-7DAE-40C2-9A08-E8C35269CB40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349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A17FA-47E1-4B37-8C1A-54D2029610A4}" type="datetime1">
              <a:rPr lang="ru-RU" smtClean="0"/>
              <a:t>09.03.16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A0D5B-5051-4464-BB30-AEA7E665977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8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sozd2.duma.gov.ru/main.nsf/(ViewDoc)?OpenAgent&amp;work/dz.nsf/ByID&amp;8723F758494279D443257F160031AC15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dep.ru/userimages/sudebnaya_statistika/2014/Otchet_o_rabote_arbitragnih_sudov_subektov_RF_po_delam_o_bankrotstve.xls" TargetMode="External"/><Relationship Id="rId3" Type="http://schemas.openxmlformats.org/officeDocument/2006/relationships/hyperlink" Target="http://www.vedomosti.ru/finance/articles/2015/04/21/v-rossii-nachalis-massovie-sotsialnie-defolti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20essexst.com/case/kekhman)" TargetMode="External"/><Relationship Id="rId4" Type="http://schemas.openxmlformats.org/officeDocument/2006/relationships/hyperlink" Target="http://kad.arbitr.ru/PdfDocument/eaf44644-d31e-4a2e-a1c0-90600e2d831a/A56-71378-2015_20151223_Opredelenie.pdf" TargetMode="External"/><Relationship Id="rId5" Type="http://schemas.openxmlformats.org/officeDocument/2006/relationships/hyperlink" Target="http://alenapopova.ru/deyatelnost/vzaimopomosh/polnyj-tekst-resheniya-pushkinskogo-suda-po-pereschetu-valyutnoj-ipoteki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kad.arbitr.ru/PdfDocument/43d81da3-bc21-4374-a84f-f07ce9a30c10/A45-20897-2015_20151109_Reshenie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kad.arbitr.ru/PdfDocument/2d17374a-4cd7-4a01-990e-8d1ea448f865/A28-14239-2015_20160204_Opredelenie.pdf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consultantplus://offline/ref=07050D303E6C5C38D2A8F0C9C9D2A196BC14EC23B7681A743C89E340CFC1C7AADC7767347BECZ1dDM" TargetMode="Externa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iteresources.worldbank.org/INTGILD/Resources/WBInsolvencyOfNaturalPersonsReport_01_11_13.pdf" TargetMode="Externa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oleg.r.zaitsev" TargetMode="External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loserdie.ru/" TargetMode="External"/><Relationship Id="rId4" Type="http://schemas.openxmlformats.org/officeDocument/2006/relationships/hyperlink" Target="http://bf-galchonok.ru/" TargetMode="External"/><Relationship Id="rId5" Type="http://schemas.openxmlformats.org/officeDocument/2006/relationships/hyperlink" Target="http://www.facebook.com/groups/504397786280428/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hospicefund.r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c/vsrfrutv)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6" y="4736123"/>
            <a:ext cx="1824634" cy="210285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94379"/>
            <a:ext cx="9144000" cy="1739644"/>
          </a:xfrm>
        </p:spPr>
        <p:txBody>
          <a:bodyPr>
            <a:noAutofit/>
          </a:bodyPr>
          <a:lstStyle/>
          <a:p>
            <a:r>
              <a:rPr lang="ru-RU" sz="5700" b="1" u="sng" dirty="0" smtClean="0"/>
              <a:t>Закон о банкротстве граждан </a:t>
            </a:r>
            <a:r>
              <a:rPr lang="ru-RU" sz="3200" b="1" u="sng" dirty="0" smtClean="0"/>
              <a:t>(с учетом 154-ФЗ, 391-ФЗ и Пленума ВС)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971596"/>
            <a:ext cx="9144000" cy="3900475"/>
          </a:xfrm>
        </p:spPr>
        <p:txBody>
          <a:bodyPr>
            <a:normAutofit fontScale="25000" lnSpcReduction="20000"/>
          </a:bodyPr>
          <a:lstStyle/>
          <a:p>
            <a:endParaRPr lang="ru-RU" sz="3600" dirty="0" smtClean="0"/>
          </a:p>
          <a:p>
            <a:r>
              <a:rPr lang="ru-RU" sz="9800" dirty="0" smtClean="0"/>
              <a:t>Лектор: Олег Романович Зайцев</a:t>
            </a:r>
          </a:p>
          <a:p>
            <a:endParaRPr lang="ru-RU" dirty="0" smtClean="0"/>
          </a:p>
          <a:p>
            <a:r>
              <a:rPr lang="ru-RU" sz="7600" dirty="0" smtClean="0"/>
              <a:t>консультант Исследовательского центра частного права им. С.С. Алексеева </a:t>
            </a:r>
            <a:br>
              <a:rPr lang="ru-RU" sz="7600" dirty="0" smtClean="0"/>
            </a:br>
            <a:r>
              <a:rPr lang="ru-RU" sz="7600" dirty="0" smtClean="0"/>
              <a:t>при Президенте РФ, доцент Российской школы частного права,</a:t>
            </a:r>
            <a:r>
              <a:rPr lang="ru-RU" sz="7600" dirty="0"/>
              <a:t> </a:t>
            </a:r>
            <a:br>
              <a:rPr lang="ru-RU" sz="7600" dirty="0"/>
            </a:br>
            <a:r>
              <a:rPr lang="ru-RU" sz="7600" dirty="0" smtClean="0"/>
              <a:t>участник подготовки закона о банкротстве граждан, член рабочей группы при Верховном Суде РФ по подготовке постановления Пленума по банкротству граждан, магистр частного права, кандидат юридических наук</a:t>
            </a:r>
          </a:p>
          <a:p>
            <a:endParaRPr lang="ru-RU" sz="6800" dirty="0" smtClean="0"/>
          </a:p>
          <a:p>
            <a:r>
              <a:rPr lang="ru-RU" sz="5600" dirty="0" smtClean="0"/>
              <a:t>Все </a:t>
            </a:r>
            <a:r>
              <a:rPr lang="ru-RU" sz="5600" dirty="0"/>
              <a:t>мнения, высказываемые автором в этой презентации или при её использовании на лекции, семинаре, конференции и т.п., являются личным мнением </a:t>
            </a:r>
            <a:r>
              <a:rPr lang="ru-RU" sz="5600" dirty="0" smtClean="0"/>
              <a:t>автора. </a:t>
            </a:r>
          </a:p>
          <a:p>
            <a:r>
              <a:rPr lang="ru-RU" sz="5600" dirty="0" smtClean="0"/>
              <a:t>Ни </a:t>
            </a:r>
            <a:r>
              <a:rPr lang="ru-RU" sz="5600" dirty="0"/>
              <a:t>настоящая презентация, ни </a:t>
            </a:r>
            <a:r>
              <a:rPr lang="ru-RU" sz="5600" dirty="0" smtClean="0"/>
              <a:t>сделанные с её </a:t>
            </a:r>
            <a:r>
              <a:rPr lang="ru-RU" sz="5600" dirty="0"/>
              <a:t>использованием доклад, лекция и т.п. не являются юридической консультацией и предназначены только для образовательных целей. Любой пользователь презентации (слушатель лекции и т.п.) при решении конкретного вопроса должен </a:t>
            </a:r>
            <a:r>
              <a:rPr lang="ru-RU" sz="5600" dirty="0" smtClean="0"/>
              <a:t>обратиться </a:t>
            </a:r>
            <a:r>
              <a:rPr lang="ru-RU" sz="5600" dirty="0"/>
              <a:t>к тексту закона и самостоятельно принять юридическое решение либо обратиться к профессиональному юристу, если он им не является.</a:t>
            </a:r>
          </a:p>
          <a:p>
            <a:r>
              <a:rPr lang="ru-RU" dirty="0" smtClean="0"/>
              <a:t>©</a:t>
            </a:r>
            <a:r>
              <a:rPr lang="en-US" dirty="0" smtClean="0"/>
              <a:t> </a:t>
            </a:r>
            <a:r>
              <a:rPr lang="ru-RU" dirty="0" smtClean="0"/>
              <a:t>О.Р. Зайцев, 2015-2016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212" y="5142554"/>
            <a:ext cx="1459034" cy="145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4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Конец ли это?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Законопроект </a:t>
            </a:r>
            <a:r>
              <a:rPr lang="ru-RU" dirty="0"/>
              <a:t>№ 831972-6 (внесен 06.07.15 в ГД) – предлагает вынести оспаривание сделок и раздел имущества супругов в СОЮ. Это очень плохое решение. Правительство РФ дало отрицательный отзыв (</a:t>
            </a:r>
            <a:r>
              <a:rPr lang="en-US" dirty="0">
                <a:hlinkClick r:id="rId2"/>
              </a:rPr>
              <a:t>http://asozd2.duma.gov.ru/main.nsf/(ViewDoc)?OpenAgent&amp;work/dz.nsf/ByID&amp;8723F758494279D443257F160031AC15</a:t>
            </a:r>
            <a:r>
              <a:rPr lang="ru-RU" dirty="0"/>
              <a:t>) </a:t>
            </a:r>
          </a:p>
          <a:p>
            <a:r>
              <a:rPr lang="ru-RU" dirty="0"/>
              <a:t>ВС РФ внёс законопроект о разрешении АС использовать ВКС с СОЮ 902889-6, 27.01.16 принят ГД в 1 чтении. Это хорошо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967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900" y="897600"/>
            <a:ext cx="2726715" cy="185604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Переходные положения 154-ФЗ (ст. 14)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500" dirty="0" smtClean="0"/>
              <a:t>Применяется к старым долгам (ч. 10)</a:t>
            </a:r>
          </a:p>
          <a:p>
            <a:r>
              <a:rPr lang="ru-RU" sz="2500" dirty="0" smtClean="0"/>
              <a:t>Применяется к </a:t>
            </a:r>
            <a:r>
              <a:rPr lang="ru-RU" sz="2500" dirty="0"/>
              <a:t>старым </a:t>
            </a:r>
            <a:r>
              <a:rPr lang="ru-RU" sz="2500" dirty="0" smtClean="0"/>
              <a:t>делам:</a:t>
            </a:r>
          </a:p>
          <a:p>
            <a:pPr lvl="1"/>
            <a:r>
              <a:rPr lang="ru-RU" sz="2100" dirty="0" smtClean="0"/>
              <a:t>если на 01.10.15 не введена процедура, то с 01.10.15 новый закон (п. 1 – 3 ч. 6)</a:t>
            </a:r>
          </a:p>
          <a:p>
            <a:pPr lvl="1"/>
            <a:r>
              <a:rPr lang="ru-RU" sz="2100" dirty="0"/>
              <a:t>е</a:t>
            </a:r>
            <a:r>
              <a:rPr lang="ru-RU" sz="2100" dirty="0" smtClean="0"/>
              <a:t>сли на 01.10.15 введено и не завершено наблюдение, то после 01.10.15 на основании решения СК суд вводит РД или РИ (ч. 8)</a:t>
            </a:r>
          </a:p>
          <a:p>
            <a:pPr lvl="1"/>
            <a:r>
              <a:rPr lang="ru-RU" sz="2100" dirty="0"/>
              <a:t>е</a:t>
            </a:r>
            <a:r>
              <a:rPr lang="ru-RU" sz="2100" dirty="0" smtClean="0"/>
              <a:t>сли на 01.10.15 введен конкурс, но не закрыт реестр, то в течение 15 р.д. с 01.10.15 суд выносит определение о переходе к новому закону и введении РИ (п. 4 ч. 6)</a:t>
            </a:r>
          </a:p>
          <a:p>
            <a:pPr lvl="1"/>
            <a:r>
              <a:rPr lang="ru-RU" sz="2100" dirty="0"/>
              <a:t>е</a:t>
            </a:r>
            <a:r>
              <a:rPr lang="ru-RU" sz="2100" dirty="0" smtClean="0"/>
              <a:t>сли на 01.10.15 закрыт реестр, то и после 01.10.15 все по старому (ч. 9)</a:t>
            </a:r>
          </a:p>
          <a:p>
            <a:pPr lvl="1"/>
            <a:r>
              <a:rPr lang="ru-RU" sz="2100" dirty="0"/>
              <a:t>а</a:t>
            </a:r>
            <a:r>
              <a:rPr lang="ru-RU" sz="2100" dirty="0" smtClean="0"/>
              <a:t> если после 1окт15 расторгается МС, утвержденное до этого?   </a:t>
            </a:r>
            <a:endParaRPr lang="ru-RU" sz="2100" dirty="0"/>
          </a:p>
          <a:p>
            <a:r>
              <a:rPr lang="ru-RU" sz="2500" dirty="0" smtClean="0"/>
              <a:t>Прошедший старую процедуру может подать новое заявление о банкротстве по новой процедуре и она освободит его от старых долгов, не погашенных как непредпринимательские в связи с их не заявлением (ч. 11 и 12)</a:t>
            </a:r>
          </a:p>
          <a:p>
            <a:r>
              <a:rPr lang="ru-RU" sz="2500" dirty="0" smtClean="0"/>
              <a:t>Совершенные </a:t>
            </a:r>
            <a:r>
              <a:rPr lang="ru-RU" sz="2500" dirty="0"/>
              <a:t>до </a:t>
            </a:r>
            <a:r>
              <a:rPr lang="ru-RU" sz="2500" dirty="0" smtClean="0"/>
              <a:t>01.10.15</a:t>
            </a:r>
            <a:r>
              <a:rPr lang="ru-RU" sz="2500" dirty="0"/>
              <a:t> </a:t>
            </a:r>
            <a:r>
              <a:rPr lang="ru-RU" sz="2500" dirty="0" smtClean="0"/>
              <a:t>нельзя оспаривать по 61.2 и 61.3, но можно по ст. 10 ГК (ч. 13)</a:t>
            </a:r>
          </a:p>
          <a:p>
            <a:r>
              <a:rPr lang="ru-RU" sz="2500" dirty="0" smtClean="0"/>
              <a:t>Можно ли в новой процедуре получить </a:t>
            </a:r>
            <a:r>
              <a:rPr lang="ru-RU" sz="2500" dirty="0" err="1" smtClean="0"/>
              <a:t>неосвобождение</a:t>
            </a:r>
            <a:r>
              <a:rPr lang="ru-RU" sz="2500" dirty="0" smtClean="0"/>
              <a:t> от долгов за нарушения, совершенные до 1окт15?</a:t>
            </a:r>
            <a:endParaRPr lang="ru-RU" sz="25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Трансграничные аспекты банкротства гражданина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968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ru-RU" sz="2600" dirty="0"/>
              <a:t>Можно ли обанкротить в РФ российского гражданина, сбежавшего от кредиторов за рубеж</a:t>
            </a:r>
            <a:r>
              <a:rPr lang="ru-RU" sz="2600" dirty="0" smtClean="0"/>
              <a:t>? (</a:t>
            </a:r>
            <a:r>
              <a:rPr lang="ru-RU" sz="2600" dirty="0" err="1" smtClean="0"/>
              <a:t>абз</a:t>
            </a:r>
            <a:r>
              <a:rPr lang="ru-RU" sz="2600" dirty="0" smtClean="0"/>
              <a:t>. 3 п. 5 Пленума БГ вроде разрешает)</a:t>
            </a:r>
            <a:endParaRPr lang="ru-RU" sz="2600" dirty="0"/>
          </a:p>
          <a:p>
            <a:r>
              <a:rPr lang="ru-RU" sz="2600" dirty="0"/>
              <a:t>Можно ли обанкротить в РФ иностранного гражданина, имеющего долги и активы в РФ</a:t>
            </a:r>
            <a:r>
              <a:rPr lang="ru-RU" sz="2600" dirty="0" smtClean="0"/>
              <a:t>?</a:t>
            </a:r>
          </a:p>
          <a:p>
            <a:pPr lvl="1"/>
            <a:r>
              <a:rPr lang="ru-RU" sz="2200" dirty="0" smtClean="0"/>
              <a:t>Примеры попыток см. в деле </a:t>
            </a:r>
            <a:r>
              <a:rPr lang="ru-RU" sz="2200" dirty="0" err="1"/>
              <a:t>Грискина</a:t>
            </a:r>
            <a:r>
              <a:rPr lang="ru-RU" sz="2200" dirty="0"/>
              <a:t> (гражданин Германии; дело № </a:t>
            </a:r>
            <a:r>
              <a:rPr lang="ru-RU" sz="2200" dirty="0" smtClean="0"/>
              <a:t>А40-186978/15-44-335Б; АСГМ </a:t>
            </a:r>
            <a:r>
              <a:rPr lang="ru-RU" sz="2200" dirty="0" smtClean="0"/>
              <a:t>отказал</a:t>
            </a:r>
            <a:r>
              <a:rPr lang="ru-RU" sz="2200" dirty="0" smtClean="0"/>
              <a:t>), </a:t>
            </a:r>
            <a:r>
              <a:rPr lang="ru-RU" sz="2200" dirty="0"/>
              <a:t>Кузнецовой (вид на жительство в РФ; дело № А81-6187/2015)</a:t>
            </a:r>
          </a:p>
          <a:p>
            <a:r>
              <a:rPr lang="ru-RU" sz="2600" dirty="0"/>
              <a:t>Что делать с иностранным имуществом? П. 1 ст. 213.26: о нем выносится отдельное определение</a:t>
            </a:r>
          </a:p>
          <a:p>
            <a:r>
              <a:rPr lang="ru-RU" sz="2600" dirty="0"/>
              <a:t>Имеют ли российские государственные суды исключительную компетенцию по делам о банкротстве российских граждан? Можно ли признать в РФ акты иностранных судов о признании банкротами российских граждан и об освобождении их от долгов? См. п. </a:t>
            </a:r>
            <a:r>
              <a:rPr lang="en-US" sz="2600" dirty="0"/>
              <a:t>6 </a:t>
            </a:r>
            <a:r>
              <a:rPr lang="ru-RU" sz="2600" dirty="0"/>
              <a:t>ст. 1 </a:t>
            </a:r>
            <a:r>
              <a:rPr lang="ru-RU" sz="2600" dirty="0" smtClean="0"/>
              <a:t>ЗоБ</a:t>
            </a:r>
          </a:p>
          <a:p>
            <a:pPr lvl="1"/>
            <a:r>
              <a:rPr lang="ru-RU" sz="2000" dirty="0"/>
              <a:t>Определение АС города Санкт-Петербурга и Ленинградской области от 23.12.15 по делу № </a:t>
            </a:r>
            <a:r>
              <a:rPr lang="ru-RU" sz="2000" dirty="0" smtClean="0"/>
              <a:t>А56-71378/2015 (дело Кехмана) </a:t>
            </a:r>
            <a:r>
              <a:rPr lang="ru-RU" sz="2000" dirty="0"/>
              <a:t>(суд ввел российскую процедуру несмотря на возражение должника о том, что он уже прошел английскую</a:t>
            </a:r>
            <a:r>
              <a:rPr lang="ru-RU" sz="2000" dirty="0" smtClean="0"/>
              <a:t>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05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Какой суд рассматривает дела о БГ?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ИП – АС (п. 1 ч. 1 ст. 33 АПК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Всех граждан (в т.ч. не ИП) – АС (п. 1 ч. 1 ст. 33 АПК)</a:t>
            </a:r>
          </a:p>
          <a:p>
            <a:r>
              <a:rPr lang="ru-RU" dirty="0" smtClean="0"/>
              <a:t>НО: законопроект № 831972-6 предлагает </a:t>
            </a:r>
            <a:r>
              <a:rPr lang="ru-RU" dirty="0"/>
              <a:t>вынести оспаривание сделок и раздел имущества супругов в СОЮ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19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м.б. процедуры при </a:t>
            </a:r>
            <a:r>
              <a:rPr lang="ru-RU" dirty="0" smtClean="0"/>
              <a:t>БГ? Раньше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4012" cy="3684588"/>
          </a:xfrm>
        </p:spPr>
        <p:txBody>
          <a:bodyPr>
            <a:normAutofit lnSpcReduction="10000"/>
          </a:bodyPr>
          <a:lstStyle/>
          <a:p>
            <a:r>
              <a:rPr lang="ru-RU" sz="3200" b="1" u="sng" dirty="0" smtClean="0"/>
              <a:t>Конкурсное производство</a:t>
            </a:r>
            <a:r>
              <a:rPr lang="ru-RU" sz="3200" dirty="0" smtClean="0"/>
              <a:t> и мировое соглашение</a:t>
            </a:r>
            <a:r>
              <a:rPr lang="ru-RU" sz="3200" b="1" dirty="0" smtClean="0"/>
              <a:t> </a:t>
            </a:r>
            <a:r>
              <a:rPr lang="ru-RU" sz="3200" dirty="0" smtClean="0"/>
              <a:t>(п. 2 ст. 27 ЗоБ)</a:t>
            </a:r>
          </a:p>
          <a:p>
            <a:r>
              <a:rPr lang="ru-RU" sz="3200" b="1" u="sng" dirty="0"/>
              <a:t>Наблюдение</a:t>
            </a:r>
            <a:r>
              <a:rPr lang="ru-RU" sz="3200" dirty="0"/>
              <a:t> (п. 1 ст. 207 ЗоБ)</a:t>
            </a:r>
            <a:endParaRPr lang="ru-RU" sz="3200" dirty="0" smtClean="0"/>
          </a:p>
          <a:p>
            <a:r>
              <a:rPr lang="ru-RU" sz="3200" dirty="0" smtClean="0"/>
              <a:t>Финоздоровление и внешнее управление (п. 8 Пленума БИП) – если в </a:t>
            </a:r>
            <a:r>
              <a:rPr lang="ru-RU" sz="3200" dirty="0"/>
              <a:t>состав имущества должника входит значительный имущественный комплекс (предприятие) либо иное имущество, нуждающееся в постоянном управлении и способное приносить </a:t>
            </a:r>
            <a:r>
              <a:rPr lang="ru-RU" sz="3200" dirty="0" smtClean="0"/>
              <a:t>доход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9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м.б. процедуры при БГ</a:t>
            </a:r>
            <a:r>
              <a:rPr lang="ru-RU" dirty="0" smtClean="0"/>
              <a:t>? Теперь (п. 2 ст. 27 и ст. 213.2 ЗоБ)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600" b="1" u="sng" dirty="0"/>
              <a:t>Реструктуризация долгов </a:t>
            </a:r>
            <a:r>
              <a:rPr lang="ru-RU" sz="2600" dirty="0"/>
              <a:t>- в целях восстановления его платежеспособности и погашения задолженности перед кредиторами в соответствии с планом реструктуризации долгов (</a:t>
            </a:r>
            <a:r>
              <a:rPr lang="ru-RU" sz="2600" i="1" u="sng" dirty="0"/>
              <a:t>микс наблюдения и финансового оздоровления</a:t>
            </a:r>
            <a:r>
              <a:rPr lang="ru-RU" sz="2600" dirty="0"/>
              <a:t>). </a:t>
            </a:r>
            <a:endParaRPr lang="ru-RU" sz="2600" dirty="0" smtClean="0"/>
          </a:p>
          <a:p>
            <a:r>
              <a:rPr lang="ru-RU" sz="2600" b="1" u="sng" dirty="0" smtClean="0"/>
              <a:t>Реализация имущества </a:t>
            </a:r>
            <a:r>
              <a:rPr lang="ru-RU" sz="2600" dirty="0" smtClean="0"/>
              <a:t>гражданина в целях соразмерного удовлетворения требований кредиторов (</a:t>
            </a:r>
            <a:r>
              <a:rPr lang="ru-RU" sz="2600" i="1" u="sng" dirty="0" smtClean="0"/>
              <a:t>≈конкурсное производство</a:t>
            </a:r>
            <a:r>
              <a:rPr lang="ru-RU" sz="2600" dirty="0" smtClean="0"/>
              <a:t>). Нормы о КП применяются к нему субсидиарно (п. 1 ст. 213.1 ЗоБ)</a:t>
            </a:r>
          </a:p>
          <a:p>
            <a:r>
              <a:rPr lang="ru-RU" sz="2600" dirty="0" smtClean="0"/>
              <a:t>Мировое </a:t>
            </a:r>
            <a:r>
              <a:rPr lang="ru-RU" sz="2600" dirty="0"/>
              <a:t>соглашение</a:t>
            </a:r>
            <a:r>
              <a:rPr lang="ru-RU" sz="2600" dirty="0" smtClean="0"/>
              <a:t> </a:t>
            </a:r>
          </a:p>
          <a:p>
            <a:r>
              <a:rPr lang="ru-RU" sz="2600" dirty="0" smtClean="0"/>
              <a:t>Можно ли внешнее управление? Можно ли при РД предусмотреть безотзывную доверенность от банкрота? А если кома, пропал, тюрьма и т.п.?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90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Можно ли сразу признать Г. банкротом? (раньше)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П. 38 Пленума БиП: банкротство ликвидируемых должников к ИП не применяется, ибо они не ЮЛ.</a:t>
            </a:r>
          </a:p>
          <a:p>
            <a:r>
              <a:rPr lang="ru-RU" dirty="0" smtClean="0"/>
              <a:t>П. 1 ст. 227 ЗоБ: гражданин м.б. отсутствующим</a:t>
            </a:r>
          </a:p>
          <a:p>
            <a:r>
              <a:rPr lang="ru-RU" dirty="0" smtClean="0"/>
              <a:t>П. 39 Пленума БиП</a:t>
            </a:r>
            <a:r>
              <a:rPr lang="ru-RU" dirty="0"/>
              <a:t>:</a:t>
            </a:r>
            <a:r>
              <a:rPr lang="ru-RU" dirty="0" smtClean="0"/>
              <a:t> ст. 227 (пропал) об отсутствующих должниках к ИП применяется, а 230 (нет средств на расходы или не осуществляет деятельность) нет</a:t>
            </a:r>
            <a:r>
              <a:rPr lang="ru-RU" dirty="0"/>
              <a:t>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Можно ли сразу признать Г. банкротом? </a:t>
            </a:r>
            <a:r>
              <a:rPr lang="ru-RU" dirty="0" smtClean="0"/>
              <a:t>(теперь)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Да, если гражданин не соответствует требованиям для утверждения плана РД – по ходатайству самого гражданина (п. 8 ст. 213.6 ЗоБ)</a:t>
            </a:r>
          </a:p>
          <a:p>
            <a:r>
              <a:rPr lang="ru-RU" dirty="0" smtClean="0"/>
              <a:t>Применение правил о банкротстве отсутствующих к гражданам прямо признано в п. 1 ст. 213.1 и ст. 227 ЗоБ, а в ст. 230 так ничего и не сказано…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25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Обязателен ли АУ?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 наблюдении да (п. 1 ст. 207 ЗоБ)</a:t>
            </a:r>
          </a:p>
          <a:p>
            <a:r>
              <a:rPr lang="ru-RU" dirty="0" smtClean="0"/>
              <a:t>В КП нет (ст. 209 ЗоБ), м.б. пристав – но на практике обычно был КУ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u="sng" dirty="0" smtClean="0"/>
              <a:t>Всегда да: </a:t>
            </a:r>
            <a:r>
              <a:rPr lang="ru-RU" dirty="0" smtClean="0"/>
              <a:t>и при реструктуризации долгов, и при реализации имущества утверждается </a:t>
            </a:r>
            <a:r>
              <a:rPr lang="ru-RU" b="1" dirty="0" smtClean="0"/>
              <a:t>финансовый управляющий </a:t>
            </a:r>
            <a:r>
              <a:rPr lang="ru-RU" dirty="0" smtClean="0"/>
              <a:t>(п. 4 ст. 213.6 и п. 1 ст. 213.9 ЗоБ)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6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Какое вознаграждение у АУ? Раньше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830319" cy="4498975"/>
          </a:xfrm>
        </p:spPr>
        <p:txBody>
          <a:bodyPr>
            <a:normAutofit/>
          </a:bodyPr>
          <a:lstStyle/>
          <a:p>
            <a:r>
              <a:rPr lang="ru-RU" dirty="0" smtClean="0"/>
              <a:t>В наблюдении – 30 тыс. руб. в месяц (п. 3 ст. 13 ЗоБ). Если много работы, суд может увеличить размер, в т.ч. в виде % от выручки в КП (п. 35 Пленума БИП)</a:t>
            </a:r>
          </a:p>
          <a:p>
            <a:r>
              <a:rPr lang="ru-RU" dirty="0" smtClean="0"/>
              <a:t>В КП – 30 тыс. руб. в месяц и % от удовлетворенных требований кредиторов (от 3 до 7) (п. 3 и 13 ст. 20.6 ЗоБ)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90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26075"/>
          </a:xfrm>
        </p:spPr>
        <p:txBody>
          <a:bodyPr/>
          <a:lstStyle/>
          <a:p>
            <a:pPr algn="r"/>
            <a:r>
              <a:rPr lang="ru-RU" dirty="0" smtClean="0"/>
              <a:t>«Капитализм </a:t>
            </a:r>
            <a:r>
              <a:rPr lang="ru-RU" dirty="0"/>
              <a:t>без банкротства – все равно что христианство без </a:t>
            </a:r>
            <a:r>
              <a:rPr lang="ru-RU" dirty="0" smtClean="0"/>
              <a:t>преисподней».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Фрэнк </a:t>
            </a:r>
            <a:r>
              <a:rPr lang="ru-RU" dirty="0"/>
              <a:t>Борман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z="2800" smtClean="0"/>
              <a:t>2</a:t>
            </a:fld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155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Какое вознаграждение у АУ? </a:t>
            </a:r>
            <a:r>
              <a:rPr lang="ru-RU" dirty="0" smtClean="0"/>
              <a:t>Теперь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 каждую процедуру – 10 тыс. руб. единовременно (п. 3 ст. 20.6 ЗоБ). Кредиторы или суд могут увеличить </a:t>
            </a:r>
          </a:p>
          <a:p>
            <a:r>
              <a:rPr lang="ru-RU" dirty="0"/>
              <a:t>При реструктуризации долгов – 2 % от удовлетворенных требований (в случае исполнения) (п. 17 ст. 20.6 ЗоБ). А если исполнен не полностью?</a:t>
            </a:r>
          </a:p>
          <a:p>
            <a:r>
              <a:rPr lang="ru-RU" dirty="0"/>
              <a:t>При реализации имущества – 2 % от выручки от реализации имущества и выплачивается после завершения расчетов с кредиторами (п. 17 ст. 20.6 ЗоБ). Где деньги до этого? На спецсчете (п. 13.2 Пленума по вознаграждению)? Можно ли увеличить размер </a:t>
            </a:r>
            <a:r>
              <a:rPr lang="ru-RU" dirty="0" smtClean="0"/>
              <a:t>%?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63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еще минимизируются теперь расходы при БГ?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739" y="1690688"/>
            <a:ext cx="10515600" cy="4351338"/>
          </a:xfrm>
        </p:spPr>
        <p:txBody>
          <a:bodyPr>
            <a:noAutofit/>
          </a:bodyPr>
          <a:lstStyle/>
          <a:p>
            <a:r>
              <a:rPr lang="ru-RU" sz="2600" dirty="0" smtClean="0"/>
              <a:t>Любое привлеченное лицо – только через суд и только если кто-то согласится платить (п. 6 ст. 213.9 ЗоБ)</a:t>
            </a:r>
          </a:p>
          <a:p>
            <a:pPr lvl="1"/>
            <a:r>
              <a:rPr lang="ru-RU" sz="2200" dirty="0"/>
              <a:t>п</a:t>
            </a:r>
            <a:r>
              <a:rPr lang="ru-RU" sz="2200" dirty="0" smtClean="0"/>
              <a:t>осле 391-ФЗ согласие может дать только должник (но не кредитор или ФУ)</a:t>
            </a:r>
          </a:p>
          <a:p>
            <a:r>
              <a:rPr lang="ru-RU" sz="2600" dirty="0" smtClean="0"/>
              <a:t>ФУ тоже может</a:t>
            </a:r>
            <a:r>
              <a:rPr lang="ru-RU" sz="2600" dirty="0"/>
              <a:t> </a:t>
            </a:r>
            <a:r>
              <a:rPr lang="ru-RU" sz="2600" dirty="0" smtClean="0"/>
              <a:t>дать согласие (п. 21 Пленума БГ)</a:t>
            </a:r>
          </a:p>
          <a:p>
            <a:pPr lvl="1"/>
            <a:r>
              <a:rPr lang="ru-RU" sz="2200" dirty="0" smtClean="0"/>
              <a:t>после 391-ФЗ не может (п. 6 ст. 213.9) </a:t>
            </a:r>
          </a:p>
          <a:p>
            <a:r>
              <a:rPr lang="ru-RU" sz="2600" dirty="0" smtClean="0"/>
              <a:t>Но если согласие дали кредитор или ФУ, то им не возмещается (п. 21 Пленума БГ)</a:t>
            </a:r>
          </a:p>
          <a:p>
            <a:pPr lvl="1"/>
            <a:r>
              <a:rPr lang="ru-RU" sz="2200" dirty="0"/>
              <a:t>п</a:t>
            </a:r>
            <a:r>
              <a:rPr lang="ru-RU" sz="2200" dirty="0" smtClean="0"/>
              <a:t>осле 391-ФЗ непонятно, но скорее нет </a:t>
            </a:r>
            <a:r>
              <a:rPr lang="ru-RU" sz="2200" dirty="0" smtClean="0">
                <a:sym typeface="Wingdings" panose="05000000000000000000" pitchFamily="2" charset="2"/>
              </a:rPr>
              <a:t></a:t>
            </a:r>
            <a:endParaRPr lang="ru-RU" sz="2200" dirty="0" smtClean="0"/>
          </a:p>
          <a:p>
            <a:r>
              <a:rPr lang="ru-RU" sz="2600" dirty="0" smtClean="0"/>
              <a:t>Не нужно согласовывать с судом, если привлечение обязательно (п. 21 Пленума БГ)</a:t>
            </a:r>
          </a:p>
          <a:p>
            <a:r>
              <a:rPr lang="ru-RU" sz="2600" dirty="0" smtClean="0"/>
              <a:t> Если должник злоупотребляет, не давая согласие, то можно за его счёт и без его согласия (п. 21 Пленума БГ)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82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еще </a:t>
            </a:r>
            <a:r>
              <a:rPr lang="ru-RU" dirty="0" err="1"/>
              <a:t>минимизируются</a:t>
            </a:r>
            <a:r>
              <a:rPr lang="ru-RU" dirty="0"/>
              <a:t> теперь расходы при БГ? </a:t>
            </a:r>
            <a:r>
              <a:rPr lang="ru-RU" dirty="0" smtClean="0"/>
              <a:t>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Оценка никогда (даже для залога) не обязательна – если кредиторы хотят, могут сами заплатить (п. 2 ст. 213.26 ЗоБ)</a:t>
            </a:r>
          </a:p>
          <a:p>
            <a:r>
              <a:rPr lang="ru-RU" dirty="0"/>
              <a:t>Меньше публикаций в Коммерсанте – не нужно публиковать ничего кроме сведений о введении реструктуризации или реализации имущества (п. 1 ст. 213.7 ЗоБ)</a:t>
            </a:r>
          </a:p>
          <a:p>
            <a:r>
              <a:rPr lang="ru-RU" dirty="0"/>
              <a:t>Можно обойтись без СК – для признания банкротом оно не нужно (п. 213.24), порядок продажи имущества определяет суд, а не СК (п. 1 ст. 213.26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Но п. 40 Пленума БГ истолковал п. 4 ст. 213.1 так, что для имущества ИП применяется общий порядок с СК... (а оценка?)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57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гарантируется теперь финансирование БГ?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700" dirty="0" smtClean="0"/>
              <a:t>И должник, кредитор – заявитель обязан внести в депозит суда фикс по вознаграждению АУ за 1 процедуру (п. 4 ст. 213.4 и п. 4 ст. 213.5 ЗоБ). </a:t>
            </a:r>
          </a:p>
          <a:p>
            <a:r>
              <a:rPr lang="ru-RU" sz="2700" dirty="0" smtClean="0"/>
              <a:t>Если заявитель любой согласен на привлеченных лиц, то тоже вносит в депозит (п. 5 ст. 213.4 и п. 5 ст. 213.5 ЗоБ). А может ли суд обязать внести в депозит на обязательные расходы (ЕФРСБ, Коммерсант, торги)?</a:t>
            </a:r>
          </a:p>
          <a:p>
            <a:r>
              <a:rPr lang="ru-RU" sz="2700" dirty="0" smtClean="0"/>
              <a:t>Применяется общий подход 91 Пленума про проверку судом средств на расходы при введении процедуры</a:t>
            </a:r>
            <a:r>
              <a:rPr lang="en-US" sz="2700" dirty="0" smtClean="0"/>
              <a:t>: </a:t>
            </a:r>
            <a:r>
              <a:rPr lang="ru-RU" sz="2700" dirty="0" smtClean="0"/>
              <a:t>должник всегда доказывает (п. 12; см. также п. 19 Пленума БГ), а кредитора суд может попросить если усомнится (п. 14</a:t>
            </a:r>
            <a:r>
              <a:rPr lang="en-US" sz="2700" dirty="0" smtClean="0"/>
              <a:t>; c</a:t>
            </a:r>
            <a:r>
              <a:rPr lang="ru-RU" sz="2700" dirty="0" smtClean="0"/>
              <a:t>м. также п. 15 Пленума 97)?</a:t>
            </a:r>
            <a:endParaRPr lang="ru-RU" sz="2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1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Финансирование расходов кредитором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Заявитель может уже при возбуждении дать согласие (п. 5 ст. 213.5 ЗоБ), но тогда его расходы не возмещаются из КМ</a:t>
            </a:r>
          </a:p>
          <a:p>
            <a:r>
              <a:rPr lang="ru-RU" dirty="0" smtClean="0"/>
              <a:t>Кредитор может уже в ходе дела дать согласие (п. 6 ст. 213.9 ЗоБ). Не будет права на возмещение из КМ (п. 21 Пленума БГ)</a:t>
            </a:r>
          </a:p>
          <a:p>
            <a:pPr lvl="1"/>
            <a:r>
              <a:rPr lang="ru-RU" dirty="0" smtClean="0"/>
              <a:t>После 391-ФЗ если платит кредитор, не нужно согласовывать с судом. Но, видимо, ему не возмещается…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22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гражданин инициирует свое банкротство?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973225" cy="3684588"/>
          </a:xfrm>
        </p:spPr>
        <p:txBody>
          <a:bodyPr/>
          <a:lstStyle/>
          <a:p>
            <a:r>
              <a:rPr lang="ru-RU" dirty="0"/>
              <a:t>Только если у него есть предпринимательские долги (дело Кортева)</a:t>
            </a:r>
          </a:p>
          <a:p>
            <a:r>
              <a:rPr lang="ru-RU" dirty="0"/>
              <a:t>Обязан обратиться, если есть признаки банкротства независимо от суммы в течение месяца </a:t>
            </a:r>
            <a:r>
              <a:rPr lang="en-US" dirty="0"/>
              <a:t>(</a:t>
            </a:r>
            <a:r>
              <a:rPr lang="ru-RU" dirty="0"/>
              <a:t>ст. 9 ЗоБ)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13013" y="2505075"/>
            <a:ext cx="6542375" cy="368458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По любым долгам (в т</a:t>
            </a:r>
            <a:r>
              <a:rPr lang="en-US" dirty="0"/>
              <a:t>.</a:t>
            </a:r>
            <a:r>
              <a:rPr lang="ru-RU" dirty="0"/>
              <a:t>ч. не предпринимательским)</a:t>
            </a:r>
          </a:p>
          <a:p>
            <a:r>
              <a:rPr lang="ru-RU" dirty="0"/>
              <a:t>Обязан обратиться, если выплата 1 кредитору не позволит расплатиться с другими и размер долгов не менее 500 тыс. руб. (п. 1 ст. 213.14). </a:t>
            </a:r>
            <a:r>
              <a:rPr lang="ru-RU" dirty="0" smtClean="0"/>
              <a:t>Срок – 30 раб. дней. За нарушение </a:t>
            </a:r>
            <a:r>
              <a:rPr lang="ru-RU" dirty="0" err="1" smtClean="0"/>
              <a:t>неосвобождение</a:t>
            </a:r>
            <a:r>
              <a:rPr lang="ru-RU" dirty="0" smtClean="0"/>
              <a:t>?</a:t>
            </a:r>
            <a:endParaRPr lang="ru-RU" dirty="0"/>
          </a:p>
          <a:p>
            <a:r>
              <a:rPr lang="ru-RU" dirty="0"/>
              <a:t>Если есть признаки банкротства, может обратиться независимо от суммы (п. 2 ст. 213.14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Публикация в ЕФРСБ не была нужна никому (п. 7 Пленума БГ)…</a:t>
            </a:r>
          </a:p>
          <a:p>
            <a:pPr lvl="1"/>
            <a:r>
              <a:rPr lang="ru-RU" dirty="0"/>
              <a:t>н</a:t>
            </a:r>
            <a:r>
              <a:rPr lang="ru-RU" dirty="0" smtClean="0"/>
              <a:t>о после 391-ФЗ нужна ИП (п. 1 ст. 213.4)</a:t>
            </a:r>
          </a:p>
          <a:p>
            <a:pPr lvl="2"/>
            <a:r>
              <a:rPr lang="ru-RU" dirty="0"/>
              <a:t>п</a:t>
            </a:r>
            <a:r>
              <a:rPr lang="ru-RU" dirty="0" smtClean="0"/>
              <a:t>ри этом должник не направляет копию своего заявления кредиторам (??? В п. 4 ст. 37 и публикация, и персональное уведомление)</a:t>
            </a:r>
          </a:p>
          <a:p>
            <a:pPr lvl="2"/>
            <a:r>
              <a:rPr lang="ru-RU" dirty="0"/>
              <a:t>п</a:t>
            </a:r>
            <a:r>
              <a:rPr lang="ru-RU" dirty="0" smtClean="0"/>
              <a:t>рименяется к заявлениям, поступившим в АС с 1 февраля 2016 г. (ч. 16 ст. 23 391-ФЗ)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79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кредитор инициирует банкротство гражданина?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3036642" cy="36845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Только если его требование связано с предпр. деят. (п. 2 ст. 215)</a:t>
            </a:r>
          </a:p>
          <a:p>
            <a:r>
              <a:rPr lang="ru-RU" dirty="0"/>
              <a:t>Требование не менее 10 тыс. руб. (п. 2 ст. 33, п. 1 ст. 202)</a:t>
            </a:r>
          </a:p>
          <a:p>
            <a:r>
              <a:rPr lang="ru-RU" dirty="0"/>
              <a:t>Просрочка не менее 3 мес. (п. 2 ст. 33)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289800" y="994173"/>
            <a:ext cx="5183188" cy="823912"/>
          </a:xfrm>
        </p:spPr>
        <p:txBody>
          <a:bodyPr/>
          <a:lstStyle/>
          <a:p>
            <a:r>
              <a:rPr lang="ru-RU" dirty="0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64379" y="1827962"/>
            <a:ext cx="6542375" cy="3684588"/>
          </a:xfrm>
        </p:spPr>
        <p:txBody>
          <a:bodyPr>
            <a:noAutofit/>
          </a:bodyPr>
          <a:lstStyle/>
          <a:p>
            <a:r>
              <a:rPr lang="ru-RU" sz="2700" dirty="0"/>
              <a:t>С любым требованием, в т.ч. не предпр.</a:t>
            </a:r>
          </a:p>
          <a:p>
            <a:r>
              <a:rPr lang="ru-RU" sz="2700" dirty="0"/>
              <a:t>Конкурсный кредитор </a:t>
            </a:r>
            <a:r>
              <a:rPr lang="ru-RU" sz="2700" dirty="0" smtClean="0"/>
              <a:t>(в т.ч. кредитор </a:t>
            </a:r>
            <a:r>
              <a:rPr lang="ru-RU" sz="2700" dirty="0"/>
              <a:t>по алиментам (ст. 213.5)</a:t>
            </a:r>
          </a:p>
          <a:p>
            <a:r>
              <a:rPr lang="ru-RU" sz="2700" dirty="0"/>
              <a:t>Требование не менее 500 тыс. руб. (п. 2 ст. 213.3)</a:t>
            </a:r>
          </a:p>
          <a:p>
            <a:r>
              <a:rPr lang="ru-RU" sz="2700" dirty="0"/>
              <a:t>Просрочка не менее 3 мес. (п. 2 ст. 213.3</a:t>
            </a:r>
            <a:r>
              <a:rPr lang="ru-RU" sz="2700" dirty="0" smtClean="0"/>
              <a:t>)</a:t>
            </a:r>
          </a:p>
          <a:p>
            <a:r>
              <a:rPr lang="ru-RU" sz="2700" dirty="0" smtClean="0"/>
              <a:t>Публикация в ЕФРСБ не была нужна (п. 7 Пленума БГ) …</a:t>
            </a:r>
          </a:p>
          <a:p>
            <a:pPr lvl="1"/>
            <a:r>
              <a:rPr lang="ru-RU" sz="2300" dirty="0"/>
              <a:t>н</a:t>
            </a:r>
            <a:r>
              <a:rPr lang="ru-RU" sz="2300" dirty="0" smtClean="0"/>
              <a:t>о после 391-ФЗ нужна, если кредитор без решения суда и должник ИП (п. 2 ст. 213.25)</a:t>
            </a:r>
          </a:p>
          <a:p>
            <a:pPr lvl="2"/>
            <a:r>
              <a:rPr lang="ru-RU" sz="1800" dirty="0"/>
              <a:t>применяется к заявлениям, поступившим в АС с 1 февраля 2016 г. (ч. 16 ст. 23 391-ФЗ</a:t>
            </a:r>
            <a:r>
              <a:rPr lang="ru-RU" sz="1800" dirty="0" smtClean="0"/>
              <a:t>)</a:t>
            </a:r>
            <a:endParaRPr lang="ru-RU" sz="1900" dirty="0" smtClean="0"/>
          </a:p>
          <a:p>
            <a:pPr lvl="2"/>
            <a:endParaRPr lang="ru-RU" sz="1900" dirty="0" smtClean="0"/>
          </a:p>
          <a:p>
            <a:endParaRPr lang="ru-RU" sz="27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35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Нужно ли конкурсному кредитору решение суда для инициирования банкротства гражданина? Раньше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250438" cy="3684588"/>
          </a:xfrm>
        </p:spPr>
        <p:txBody>
          <a:bodyPr/>
          <a:lstStyle/>
          <a:p>
            <a:r>
              <a:rPr lang="ru-RU" dirty="0"/>
              <a:t>Да, кроме банка (с 29.01.2015) (п. 2 и 2.1 ст. 7 в ред. 482-ФЗ)</a:t>
            </a:r>
          </a:p>
          <a:p>
            <a:r>
              <a:rPr lang="ru-RU" dirty="0"/>
              <a:t>Да всегда (до 29.01.2015) (п. 2 ст. 7)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635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Нужно ли конкурсному кредитору решение суда для инициирования банкротства гражданина? Теперь (п. 2 ст. 213.5)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r>
              <a:rPr lang="ru-RU" sz="2700" dirty="0"/>
              <a:t>Да, кроме требований, основанных на:</a:t>
            </a:r>
          </a:p>
          <a:p>
            <a:pPr>
              <a:buFontTx/>
              <a:buChar char="-"/>
            </a:pPr>
            <a:r>
              <a:rPr lang="ru-RU" sz="2700" dirty="0"/>
              <a:t>кредитных договорах с кредитными организациями; </a:t>
            </a:r>
            <a:r>
              <a:rPr lang="ru-RU" sz="2700" i="1" dirty="0"/>
              <a:t>Может ли коллектор?</a:t>
            </a:r>
          </a:p>
          <a:p>
            <a:pPr>
              <a:buFontTx/>
              <a:buChar char="-"/>
            </a:pPr>
            <a:r>
              <a:rPr lang="ru-RU" sz="2700" dirty="0"/>
              <a:t>документах кредитора по долгам, которые гражданином признаются, но не исполняются; </a:t>
            </a:r>
            <a:r>
              <a:rPr lang="ru-RU" sz="2700" i="1" dirty="0"/>
              <a:t>Акты сверки и признание долга.</a:t>
            </a:r>
          </a:p>
          <a:p>
            <a:pPr>
              <a:buFontTx/>
              <a:buChar char="-"/>
            </a:pPr>
            <a:r>
              <a:rPr lang="ru-RU" sz="2700" dirty="0"/>
              <a:t>нотариально удостоверенных сделках; </a:t>
            </a:r>
            <a:r>
              <a:rPr lang="ru-RU" sz="2700" i="1" dirty="0"/>
              <a:t>Расписки?</a:t>
            </a:r>
          </a:p>
          <a:p>
            <a:pPr>
              <a:buFontTx/>
              <a:buChar char="-"/>
            </a:pPr>
            <a:r>
              <a:rPr lang="ru-RU" sz="2700" dirty="0"/>
              <a:t>о взыскании алиментов на детей, если отцовство не оспаривается;</a:t>
            </a:r>
          </a:p>
          <a:p>
            <a:pPr>
              <a:buFontTx/>
              <a:buChar char="-"/>
            </a:pPr>
            <a:r>
              <a:rPr lang="ru-RU" sz="2700" dirty="0"/>
              <a:t>нотариальном протесте векселя;</a:t>
            </a:r>
          </a:p>
          <a:p>
            <a:pPr>
              <a:buFontTx/>
              <a:buChar char="-"/>
            </a:pPr>
            <a:r>
              <a:rPr lang="ru-RU" sz="2700" dirty="0"/>
              <a:t>исполнительной надписи нотариуса.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02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быть если в отсутствие решения суда есть спор о праве?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Суд оставляет без рассмотрения – такой спор нужно рассматривать в общеисковом порядке (п. 2 ст. 213.6)</a:t>
            </a:r>
          </a:p>
          <a:p>
            <a:r>
              <a:rPr lang="ru-RU" dirty="0"/>
              <a:t>Не любое возражение ответчика это спор о </a:t>
            </a:r>
            <a:r>
              <a:rPr lang="ru-RU" dirty="0" smtClean="0"/>
              <a:t>праве (нельзя злоупотреблять и искусственно затягивать процедуру – п. 14 Пленума БГ)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448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было до этого?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9175"/>
            <a:ext cx="10515600" cy="4351338"/>
          </a:xfrm>
        </p:spPr>
        <p:txBody>
          <a:bodyPr>
            <a:noAutofit/>
          </a:bodyPr>
          <a:lstStyle/>
          <a:p>
            <a:r>
              <a:rPr lang="ru-RU" sz="2200" dirty="0" smtClean="0"/>
              <a:t>Ст. 25 ГК – только банкротство ИП. В 2014 г. </a:t>
            </a:r>
            <a:r>
              <a:rPr lang="ru-RU" sz="2200" b="1" u="sng" dirty="0" smtClean="0"/>
              <a:t>1757 ИП </a:t>
            </a:r>
            <a:r>
              <a:rPr lang="ru-RU" sz="2200" dirty="0" smtClean="0"/>
              <a:t>признаны банкротом (</a:t>
            </a:r>
            <a:r>
              <a:rPr lang="en-US" sz="2200" dirty="0">
                <a:hlinkClick r:id="rId2"/>
              </a:rPr>
              <a:t>http://</a:t>
            </a:r>
            <a:r>
              <a:rPr lang="en-US" sz="2200" dirty="0" smtClean="0">
                <a:hlinkClick r:id="rId2"/>
              </a:rPr>
              <a:t>www.cdep.ru/userimages/sudebnaya_statistika/2014/Otchet_o_rabote_arbitragnih_sudov_subektov_RF_po_delam_o_bankrotstve.xls</a:t>
            </a:r>
            <a:r>
              <a:rPr lang="ru-RU" sz="2200" dirty="0" smtClean="0"/>
              <a:t>) </a:t>
            </a:r>
          </a:p>
          <a:p>
            <a:r>
              <a:rPr lang="ru-RU" sz="2200" dirty="0" smtClean="0"/>
              <a:t>П. 2 ст. 231 ЗоБ – правила о банкротстве ФЛ не ИП вступают в силу только после изменения других законов (прежде всего ГК)</a:t>
            </a:r>
          </a:p>
          <a:p>
            <a:r>
              <a:rPr lang="ru-RU" sz="2200" dirty="0" smtClean="0"/>
              <a:t>Если не был ИП на момент подачи заявления – возврат заявления (п. 6 Пленума БИП)</a:t>
            </a:r>
          </a:p>
          <a:p>
            <a:r>
              <a:rPr lang="ru-RU" sz="2200" dirty="0" smtClean="0"/>
              <a:t>Если это выяснится после возбуждения дела – прекращение производства (там же)</a:t>
            </a:r>
          </a:p>
          <a:p>
            <a:r>
              <a:rPr lang="ru-RU" sz="2200" dirty="0" smtClean="0"/>
              <a:t>Если статус ИП прекратится после подачи заявления – можно смотреть (там же)</a:t>
            </a:r>
          </a:p>
          <a:p>
            <a:r>
              <a:rPr lang="ru-RU" sz="2200" dirty="0" smtClean="0"/>
              <a:t>При </a:t>
            </a:r>
            <a:r>
              <a:rPr lang="ru-RU" sz="2200" dirty="0"/>
              <a:t>этом</a:t>
            </a:r>
            <a:r>
              <a:rPr lang="en-US" sz="2200" dirty="0"/>
              <a:t> </a:t>
            </a:r>
            <a:r>
              <a:rPr lang="ru-RU" sz="2200" dirty="0"/>
              <a:t>по состоянию на 20.04.2015 более 5 млн. человек не платят по кредитам – их долги перед банками достигают 1,3 трлн</a:t>
            </a:r>
            <a:r>
              <a:rPr lang="en-US" sz="2200" dirty="0"/>
              <a:t>. </a:t>
            </a:r>
            <a:r>
              <a:rPr lang="ru-RU" sz="2200" dirty="0"/>
              <a:t>руб. (</a:t>
            </a:r>
            <a:r>
              <a:rPr lang="en-US" sz="2200" dirty="0">
                <a:hlinkClick r:id="rId3"/>
              </a:rPr>
              <a:t>http://www.vedomosti.ru/finance/articles/2015/04/21/v-rossii-nachalis-massovie-sotsialnie-defolti</a:t>
            </a:r>
            <a:r>
              <a:rPr lang="ru-RU" sz="2200" dirty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8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Кто предлагает кандидатуру АУ?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61219" y="1075119"/>
            <a:ext cx="5157787" cy="823912"/>
          </a:xfrm>
        </p:spPr>
        <p:txBody>
          <a:bodyPr/>
          <a:lstStyle/>
          <a:p>
            <a:r>
              <a:rPr lang="ru-RU" dirty="0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1917330"/>
            <a:ext cx="3886243" cy="4272333"/>
          </a:xfrm>
        </p:spPr>
        <p:txBody>
          <a:bodyPr/>
          <a:lstStyle/>
          <a:p>
            <a:r>
              <a:rPr lang="ru-RU" dirty="0"/>
              <a:t>Кредитор – заявитель или предложенная им СРО (п. 2 ст. 39) </a:t>
            </a:r>
          </a:p>
          <a:p>
            <a:r>
              <a:rPr lang="ru-RU" dirty="0"/>
              <a:t>Если заявитель должник, то СРО, выбранная судом – с 29.01.2015 (482-ФЗ); до этого – должник или предложенная им СРО (п. 2 ст. 37)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19006" y="1093418"/>
            <a:ext cx="5183188" cy="823912"/>
          </a:xfrm>
        </p:spPr>
        <p:txBody>
          <a:bodyPr/>
          <a:lstStyle/>
          <a:p>
            <a:r>
              <a:rPr lang="ru-RU" dirty="0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6445" y="1935629"/>
            <a:ext cx="6208943" cy="4254034"/>
          </a:xfrm>
        </p:spPr>
        <p:txBody>
          <a:bodyPr>
            <a:noAutofit/>
          </a:bodyPr>
          <a:lstStyle/>
          <a:p>
            <a:r>
              <a:rPr lang="ru-RU" sz="2500" dirty="0"/>
              <a:t>СРО, предложенная заявителем (неважно, должник или кредитор) (п. 4 ст. 213.4 и п. 3 ст. 213.5</a:t>
            </a:r>
            <a:r>
              <a:rPr lang="ru-RU" sz="2500" dirty="0" smtClean="0"/>
              <a:t>)</a:t>
            </a:r>
          </a:p>
          <a:p>
            <a:r>
              <a:rPr lang="ru-RU" sz="2500" dirty="0" smtClean="0"/>
              <a:t>Если в заявлении только ФУ без СРО, то б/д (п. 16 Пленума БГ)</a:t>
            </a:r>
          </a:p>
          <a:p>
            <a:r>
              <a:rPr lang="ru-RU" sz="2500" dirty="0" smtClean="0"/>
              <a:t>Если в заявлении и ФУ, и СРО, то суд просит у СРО кандидатуру (п. 16 Пленума БГ). Может ли СРО дать ФУ из заявления? </a:t>
            </a:r>
            <a:endParaRPr lang="ru-RU" sz="2500" dirty="0"/>
          </a:p>
          <a:p>
            <a:r>
              <a:rPr lang="ru-RU" sz="2500" i="1" dirty="0"/>
              <a:t>А если в ходе процедуры поменяется ФУ, то может ли СК предложить конкретного АУ, а не СРО?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2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dirty="0"/>
              <a:t>Проводится ли содержательный тест неплатежеспособности гражданина при введении процедуры банкротства?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Нет, суд проверял только формальные признаки (10 тысяч, судебное решение, 3 месяца для кредитора) (п. 3 ст. 48)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Да, помимо формальных признаков, любой заявитель (как кредитор, так и гражданин) должен доказать неплатежеспособность должника (п. 2 ст. 213.6)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952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200" dirty="0"/>
              <a:t>Когда презюмируется неплатежеспособность должника (п. 3 ст. 213.6 ЗоБ)?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гражданин прекратил расчеты с кредиторами, то есть перестал исполнять обязательства, срок исполнения которых наступил;</a:t>
            </a:r>
          </a:p>
          <a:p>
            <a:r>
              <a:rPr lang="ru-RU" dirty="0"/>
              <a:t>более 10% размера долгов, срок исполнения которых наступил, не исполнены им в течение более 1 месяца;</a:t>
            </a:r>
          </a:p>
          <a:p>
            <a:r>
              <a:rPr lang="ru-RU" dirty="0"/>
              <a:t>размер задолженности гражданина превышает стоимость его имущества;</a:t>
            </a:r>
          </a:p>
          <a:p>
            <a:r>
              <a:rPr lang="ru-RU" dirty="0"/>
              <a:t>есть постановление об окончании исполнительного производства в связи отсутствием имущества.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748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быть с имитацией банкротства?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Должник перестал платить не потому что не может, а потому что не хочет (есть зарплата и её хватает)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199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566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ru-RU" sz="2700" b="1" u="sng" dirty="0"/>
              <a:t>Если</a:t>
            </a:r>
            <a:r>
              <a:rPr lang="ru-RU" sz="2700" dirty="0"/>
              <a:t> имеются достаточные основания полагать, что </a:t>
            </a:r>
            <a:r>
              <a:rPr lang="ru-RU" sz="2700" b="1" u="sng" dirty="0"/>
              <a:t>с учетом планируемых поступлений</a:t>
            </a:r>
            <a:r>
              <a:rPr lang="ru-RU" sz="2700" dirty="0"/>
              <a:t> денежных средств, в том числе доходов от деятельности гражданина и погашения задолженности перед ним, </a:t>
            </a:r>
            <a:r>
              <a:rPr lang="ru-RU" sz="2700" b="1" u="sng" dirty="0"/>
              <a:t>гражданин в течение непродолжительного времени сможет исполнить в полном объеме </a:t>
            </a:r>
            <a:r>
              <a:rPr lang="ru-RU" sz="2700" dirty="0"/>
              <a:t>денежные</a:t>
            </a:r>
            <a:r>
              <a:rPr lang="ru-RU" sz="2700" b="1" u="sng" dirty="0"/>
              <a:t> обязательства</a:t>
            </a:r>
            <a:r>
              <a:rPr lang="ru-RU" sz="2700" dirty="0"/>
              <a:t> и (или) обязанность по уплате обязательных платежей, срок исполнения которых наступил, </a:t>
            </a:r>
            <a:r>
              <a:rPr lang="ru-RU" sz="2700" b="1" u="sng" dirty="0"/>
              <a:t>гражданин не может быть признан неплатежеспособным</a:t>
            </a:r>
            <a:r>
              <a:rPr lang="ru-RU" sz="2700" dirty="0"/>
              <a:t> </a:t>
            </a:r>
            <a:r>
              <a:rPr lang="en-US" sz="2700" dirty="0"/>
              <a:t>(</a:t>
            </a:r>
            <a:r>
              <a:rPr lang="ru-RU" sz="2700" dirty="0"/>
              <a:t>п. 3 ст. 213.6)</a:t>
            </a:r>
          </a:p>
          <a:p>
            <a:r>
              <a:rPr lang="ru-RU" sz="2700" dirty="0"/>
              <a:t>Примеры: наследство; годовой бонус; сезонные доходы (от продажи урожая, летнего заезда туристов, новогодние елки у артистов</a:t>
            </a:r>
            <a:r>
              <a:rPr lang="ru-RU" sz="2700" dirty="0" smtClean="0"/>
              <a:t>)</a:t>
            </a:r>
          </a:p>
          <a:p>
            <a:r>
              <a:rPr lang="ru-RU" sz="2700" dirty="0" smtClean="0"/>
              <a:t>Не применяется, если должник врет или выводит активы (п. 17 Пленума БГ)</a:t>
            </a:r>
            <a:endParaRPr lang="ru-RU" sz="2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039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Каков срок и порядок заявления требований в 1 процедуре?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В наблюдении – 30 дней с даты публикации; по 71</a:t>
            </a:r>
          </a:p>
          <a:p>
            <a:r>
              <a:rPr lang="ru-RU" dirty="0"/>
              <a:t>Срок нельзя восстановить (п. 2 ИП #93 от 26.07.2005)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ТЕПЕРЬ</a:t>
            </a:r>
            <a:r>
              <a:rPr lang="en-US" dirty="0"/>
              <a:t>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В РД – 2 месяца с даты публикации; по </a:t>
            </a:r>
            <a:r>
              <a:rPr lang="en-US" dirty="0"/>
              <a:t>71 </a:t>
            </a:r>
            <a:r>
              <a:rPr lang="ru-RU" dirty="0"/>
              <a:t>(п. 2 ст. </a:t>
            </a:r>
            <a:r>
              <a:rPr lang="en-US" dirty="0"/>
              <a:t>213.8)</a:t>
            </a:r>
          </a:p>
          <a:p>
            <a:r>
              <a:rPr lang="ru-RU" dirty="0"/>
              <a:t>Срок можно восстановить (п</a:t>
            </a:r>
            <a:r>
              <a:rPr lang="en-US" dirty="0"/>
              <a:t>. 2 </a:t>
            </a:r>
            <a:r>
              <a:rPr lang="ru-RU" dirty="0"/>
              <a:t>ст. 213.8)</a:t>
            </a:r>
          </a:p>
          <a:p>
            <a:r>
              <a:rPr lang="ru-RU" dirty="0" smtClean="0"/>
              <a:t>И </a:t>
            </a:r>
            <a:r>
              <a:rPr lang="ru-RU" dirty="0"/>
              <a:t>в РИ можно </a:t>
            </a:r>
            <a:r>
              <a:rPr lang="ru-RU" dirty="0" smtClean="0"/>
              <a:t>восстановить (п. 4 ст. 213.24)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10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Упрощена процедура собрания кредиторов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Можно заочное голосование (п. 7 ст. 213.8)</a:t>
            </a:r>
          </a:p>
          <a:p>
            <a:r>
              <a:rPr lang="ru-RU" dirty="0"/>
              <a:t>Можно в электронной форме (п. 8 и 9 ст. 213.8), но тогда с ЭЦП</a:t>
            </a:r>
          </a:p>
          <a:p>
            <a:r>
              <a:rPr lang="ru-RU" i="1" dirty="0"/>
              <a:t>Можно ли так проводить СК при банкротстве юрлиц?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40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 без СК можно вообще обойтись!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2596461" cy="3684588"/>
          </a:xfrm>
        </p:spPr>
        <p:txBody>
          <a:bodyPr/>
          <a:lstStyle/>
          <a:p>
            <a:r>
              <a:rPr lang="ru-RU" dirty="0"/>
              <a:t>Наблюдение можно без СК провести и ввести без него конкурс (п. 5 ст. 207 ЗоБ, п. 21 БиП)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46698" y="2505075"/>
            <a:ext cx="7208690" cy="3684588"/>
          </a:xfrm>
        </p:spPr>
        <p:txBody>
          <a:bodyPr>
            <a:normAutofit/>
          </a:bodyPr>
          <a:lstStyle/>
          <a:p>
            <a:r>
              <a:rPr lang="ru-RU" dirty="0"/>
              <a:t>РД можно без СК провести и РИ ввести без СК, если никто предложит ПР (п. 1 ст. 213.24 ЗоБ)</a:t>
            </a:r>
            <a:r>
              <a:rPr lang="en-US" dirty="0"/>
              <a:t>. </a:t>
            </a:r>
            <a:r>
              <a:rPr lang="ru-RU" dirty="0" smtClean="0"/>
              <a:t>Тогда ФУ в РИ останется тот же, что и в РД (п. 2 ст. 213.24)</a:t>
            </a:r>
            <a:endParaRPr lang="ru-RU" dirty="0"/>
          </a:p>
          <a:p>
            <a:r>
              <a:rPr lang="ru-RU" dirty="0"/>
              <a:t>РИ можно провести без СК</a:t>
            </a:r>
            <a:r>
              <a:rPr lang="en-US" dirty="0"/>
              <a:t>, </a:t>
            </a:r>
            <a:r>
              <a:rPr lang="ru-RU" dirty="0"/>
              <a:t>поскольку порядок продажи имущества утверждает суд, а не СК (п. 1 ст. 213.26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Но для ИП п. 40 Пленума БГ...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27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Последствия введения 1 процедуры банкротства в отношении гражданина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2784469" cy="3684588"/>
          </a:xfrm>
        </p:spPr>
        <p:txBody>
          <a:bodyPr/>
          <a:lstStyle/>
          <a:p>
            <a:r>
              <a:rPr lang="ru-RU" dirty="0"/>
              <a:t>С введением наблюдения все имущество гражданина автоматически арестовано (п. 1 ст. 207, п. 11 Пленума БиП)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624257" y="2505075"/>
            <a:ext cx="7731131" cy="368458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 введением РД имущество не арестовывается, но ряд сделок можно совершать только с согласия ФУ (в т.ч. с недвижкой, по передаче в залог или свыше </a:t>
            </a:r>
            <a:r>
              <a:rPr lang="ru-RU" b="1" dirty="0"/>
              <a:t>50 тыс. руб</a:t>
            </a:r>
            <a:r>
              <a:rPr lang="ru-RU" dirty="0"/>
              <a:t>.</a:t>
            </a:r>
            <a:r>
              <a:rPr lang="en-US" dirty="0"/>
              <a:t>)</a:t>
            </a:r>
            <a:r>
              <a:rPr lang="ru-RU" dirty="0"/>
              <a:t> (п. 5 ст. 213.11</a:t>
            </a:r>
            <a:r>
              <a:rPr lang="ru-RU" dirty="0" smtClean="0"/>
              <a:t>). Оспорить сделки может ФУ (абз. 2 п. 7 ст. 213.9)</a:t>
            </a:r>
          </a:p>
          <a:p>
            <a:r>
              <a:rPr lang="ru-RU" dirty="0" smtClean="0"/>
              <a:t>Сохраняются </a:t>
            </a:r>
            <a:r>
              <a:rPr lang="ru-RU" dirty="0"/>
              <a:t>ранее наложенные аресты (до утверждения плана или введения РИ)</a:t>
            </a:r>
          </a:p>
          <a:p>
            <a:r>
              <a:rPr lang="ru-RU" dirty="0"/>
              <a:t>Но банкротный суд может запретить распоряжаться имуществом (п. 3 ст. 213.11)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9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с исками, предъявленными до введения 1 процедуры?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По искам до наблюдения кредитор выбирает: судиться до конкурса или приостанавливать и идти в наблюдение (ст. 63 ЗоБ, п. 28 35 Пленума)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Все иски до РД после её ведения оставляются без рассмотрения (п. 2 ст. 213.11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На иски, поданные до 1 октября 2015, не распространяется (п. 49 Пленума БГ)? Что же им делать – как войти в банкротство?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0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416" y="15508"/>
            <a:ext cx="10515600" cy="1325563"/>
          </a:xfrm>
        </p:spPr>
        <p:txBody>
          <a:bodyPr/>
          <a:lstStyle/>
          <a:p>
            <a:r>
              <a:rPr lang="ru-RU" dirty="0" smtClean="0"/>
              <a:t>В результате: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416" y="1005009"/>
            <a:ext cx="10515600" cy="4351338"/>
          </a:xfrm>
        </p:spPr>
        <p:txBody>
          <a:bodyPr>
            <a:noAutofit/>
          </a:bodyPr>
          <a:lstStyle/>
          <a:p>
            <a:r>
              <a:rPr lang="ru-RU" sz="2100" dirty="0" smtClean="0"/>
              <a:t>Граждане РФ стали обращаться в иностранные суды с заявлением о своем банкротстве – пример дело Кехмана 2012 г. в Англии (см. </a:t>
            </a:r>
            <a:r>
              <a:rPr lang="en-US" sz="2100" dirty="0">
                <a:hlinkClick r:id="rId3"/>
              </a:rPr>
              <a:t>http://</a:t>
            </a:r>
            <a:r>
              <a:rPr lang="en-US" sz="2100" dirty="0" smtClean="0">
                <a:hlinkClick r:id="rId3"/>
              </a:rPr>
              <a:t>www.20essexst.com/case/kekhman</a:t>
            </a:r>
            <a:r>
              <a:rPr lang="ru-RU" sz="2100" dirty="0" smtClean="0">
                <a:hlinkClick r:id="rId3"/>
              </a:rPr>
              <a:t>)</a:t>
            </a:r>
            <a:r>
              <a:rPr lang="ru-RU" sz="2100" dirty="0" smtClean="0"/>
              <a:t>. Теперь Сбербанк пытается обанкротить его в России... (пока успешно </a:t>
            </a:r>
            <a:r>
              <a:rPr lang="ru-RU" sz="2100" dirty="0"/>
              <a:t>-  </a:t>
            </a:r>
            <a:r>
              <a:rPr lang="ru-RU" sz="2100" dirty="0" smtClean="0"/>
              <a:t>дело № А56-71378/2015, определением от 23.12.15 введена РД </a:t>
            </a:r>
            <a:r>
              <a:rPr lang="en-US" sz="2100" dirty="0" smtClean="0">
                <a:hlinkClick r:id="rId4"/>
              </a:rPr>
              <a:t>http</a:t>
            </a:r>
            <a:r>
              <a:rPr lang="en-US" sz="2100" dirty="0">
                <a:hlinkClick r:id="rId4"/>
              </a:rPr>
              <a:t>://</a:t>
            </a:r>
            <a:r>
              <a:rPr lang="en-US" sz="2100" dirty="0" smtClean="0">
                <a:hlinkClick r:id="rId4"/>
              </a:rPr>
              <a:t>kad.arbitr.ru/PdfDocument/eaf44644-d31e-4a2e-a1c0-90600e2d831a/A56-71378-2015_20151223_Opredelenie.pdf</a:t>
            </a:r>
            <a:r>
              <a:rPr lang="ru-RU" sz="2100" dirty="0" smtClean="0"/>
              <a:t>)</a:t>
            </a:r>
          </a:p>
          <a:p>
            <a:r>
              <a:rPr lang="ru-RU" sz="2100" dirty="0" smtClean="0"/>
              <a:t>Хотя были примеры практики Президиума ВАС РФ об отношении к физлицам – владельцам бизнеса как предпринимателям (</a:t>
            </a:r>
            <a:r>
              <a:rPr lang="ru-RU" sz="2100" dirty="0"/>
              <a:t>от 20.04.2010 №</a:t>
            </a:r>
            <a:r>
              <a:rPr lang="en-US" sz="2100" dirty="0" smtClean="0"/>
              <a:t> 17095/09</a:t>
            </a:r>
            <a:r>
              <a:rPr lang="ru-RU" sz="2100" dirty="0" smtClean="0"/>
              <a:t> (дело </a:t>
            </a:r>
            <a:r>
              <a:rPr lang="ru-RU" sz="2100" dirty="0" err="1" smtClean="0"/>
              <a:t>Чигиринского</a:t>
            </a:r>
            <a:r>
              <a:rPr lang="ru-RU" sz="2100" dirty="0" smtClean="0"/>
              <a:t>) – АС может наложить арест по спору в МКАС с физлицом; </a:t>
            </a:r>
            <a:r>
              <a:rPr lang="ru-RU" sz="2100" dirty="0"/>
              <a:t>от 13.11.2012 №</a:t>
            </a:r>
            <a:r>
              <a:rPr lang="en-US" sz="2100" dirty="0" smtClean="0"/>
              <a:t> 9007/12</a:t>
            </a:r>
            <a:r>
              <a:rPr lang="ru-RU" sz="2100" dirty="0" smtClean="0"/>
              <a:t> (дело САБМиллер РУС) – АС может смотреть иск из поручительства ФЛ). Но новый ВС РФ не пошел по этому пути – долг ФЛ по поручительству за свое юрлицо не предпринимательский (дело Кортева; опр. </a:t>
            </a:r>
            <a:r>
              <a:rPr lang="ru-RU" sz="2100" dirty="0"/>
              <a:t>от 04.03.2015 № </a:t>
            </a:r>
            <a:r>
              <a:rPr lang="ru-RU" sz="2100" dirty="0" smtClean="0"/>
              <a:t>036-ЭС14-4369)</a:t>
            </a:r>
            <a:endParaRPr lang="en-US" sz="2100" dirty="0" smtClean="0"/>
          </a:p>
          <a:p>
            <a:r>
              <a:rPr lang="ru-RU" sz="2100" dirty="0" smtClean="0"/>
              <a:t>СОЮ стали пересчитывать валютные ипотеки в рубли по курсу на дату выдачи кредита... (решение Пушкинского городского суда Московской области от 04.02.15 по делу № 2-878/2015 Ч. пр. ВТБ-24 (</a:t>
            </a:r>
            <a:r>
              <a:rPr lang="en-US" sz="2100" dirty="0">
                <a:hlinkClick r:id="rId5"/>
              </a:rPr>
              <a:t>http://</a:t>
            </a:r>
            <a:r>
              <a:rPr lang="en-US" sz="2100" dirty="0" smtClean="0">
                <a:hlinkClick r:id="rId5"/>
              </a:rPr>
              <a:t>alenapopova.ru/deyatelnost/vzaimopomosh/polnyj-tekst-resheniya-pushkinskogo-suda-po-pereschetu-valyutnoj-ipoteki.html</a:t>
            </a:r>
            <a:r>
              <a:rPr lang="ru-RU" sz="2100" dirty="0"/>
              <a:t>)</a:t>
            </a:r>
            <a:r>
              <a:rPr lang="ru-RU" sz="2100" dirty="0" smtClean="0"/>
              <a:t> ; отменено </a:t>
            </a:r>
            <a:r>
              <a:rPr lang="ru-RU" sz="2100" dirty="0" err="1" smtClean="0"/>
              <a:t>Мособлсудом</a:t>
            </a:r>
            <a:r>
              <a:rPr lang="ru-RU" sz="2100" dirty="0" smtClean="0"/>
              <a:t>)</a:t>
            </a:r>
            <a:endParaRPr lang="ru-RU" sz="2100" dirty="0"/>
          </a:p>
          <a:p>
            <a:endParaRPr lang="en-US" sz="2300" dirty="0"/>
          </a:p>
          <a:p>
            <a:endParaRPr lang="en-US" sz="2300" dirty="0"/>
          </a:p>
          <a:p>
            <a:endParaRPr lang="ru-RU" sz="23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56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300" dirty="0"/>
              <a:t>Как вводится реабилитационная процедура и утверждается её план? Раньше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1236236" cy="4498975"/>
          </a:xfrm>
        </p:spPr>
        <p:txBody>
          <a:bodyPr/>
          <a:lstStyle/>
          <a:p>
            <a:r>
              <a:rPr lang="ru-RU" dirty="0"/>
              <a:t>Если по итогам наблюдения гражданин не рассчитался с кредиторами или не заключил мировое соглашением, то суд признает его банкротом (п. 5 ст. 207)</a:t>
            </a:r>
          </a:p>
          <a:p>
            <a:r>
              <a:rPr lang="ru-RU" dirty="0"/>
              <a:t>ФО вводится только с согласия СК, либо если СК просит КП или ВУ, то если дать банковскую гарантию на весь реестр +20% и погасить весь долг за год (п. 1 и 3 ст. 75)</a:t>
            </a:r>
          </a:p>
          <a:p>
            <a:r>
              <a:rPr lang="ru-RU" dirty="0"/>
              <a:t>ВУ вводится только с согласия СК либо при отсутствии решения СК – если есть шанс на реабилитацию (п. 2 ст</a:t>
            </a:r>
            <a:r>
              <a:rPr lang="en-US" dirty="0"/>
              <a:t>. 75)</a:t>
            </a:r>
            <a:r>
              <a:rPr lang="ru-RU" dirty="0"/>
              <a:t>, но и тогда план ВУ должен быть утвержден СК, иначе всё равно КП</a:t>
            </a:r>
          </a:p>
          <a:p>
            <a:r>
              <a:rPr lang="ru-RU" dirty="0"/>
              <a:t>Итого реально – реабилитация только с согласия СК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44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100" dirty="0"/>
              <a:t>Теперь план РД суд может утвердить и без согласия кредиторов (п. 4 ст. 213.17). Условия: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700" dirty="0"/>
              <a:t>реализация плана позволяет полностью удовлетворить залоговых кредиторов </a:t>
            </a:r>
            <a:r>
              <a:rPr lang="ru-RU" sz="2700" dirty="0" smtClean="0"/>
              <a:t>(</a:t>
            </a:r>
            <a:r>
              <a:rPr lang="ru-RU" sz="2700" i="1" dirty="0" smtClean="0"/>
              <a:t>видимо, </a:t>
            </a:r>
            <a:r>
              <a:rPr lang="ru-RU" sz="2700" i="1" dirty="0"/>
              <a:t>все-таки в пределах стоимости ПЗ</a:t>
            </a:r>
            <a:r>
              <a:rPr lang="ru-RU" sz="2700" i="1" dirty="0" smtClean="0"/>
              <a:t>? 100 или 80%?)</a:t>
            </a:r>
            <a:endParaRPr lang="ru-RU" sz="2700" dirty="0"/>
          </a:p>
          <a:p>
            <a:r>
              <a:rPr lang="ru-RU" sz="2700" dirty="0"/>
              <a:t>незалоговые требования будут погашены в размере существенно большем, чем кредиторы могли бы получить в результате немедленной реализации имущества гражданина и распределения его среднемесячного дохода за шесть месяцев, этот размер составляет не менее половины размера таких требований (</a:t>
            </a:r>
            <a:r>
              <a:rPr lang="ru-RU" sz="2700" i="1" dirty="0"/>
              <a:t>контролируется ли судом экономическая обоснованность плана? </a:t>
            </a:r>
            <a:r>
              <a:rPr lang="ru-RU" sz="2700" i="1" dirty="0" smtClean="0"/>
              <a:t>Да – п. 31 Пленума по БГ). </a:t>
            </a:r>
            <a:r>
              <a:rPr lang="ru-RU" sz="2700" i="1" dirty="0"/>
              <a:t>А проценты за 2 года?</a:t>
            </a:r>
          </a:p>
          <a:p>
            <a:r>
              <a:rPr lang="ru-RU" sz="2700" dirty="0"/>
              <a:t>Срок такого плана 2 года вместо обычных трех (п. 2 ст. 213.14)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850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638" y="582580"/>
            <a:ext cx="10515600" cy="5433687"/>
          </a:xfrm>
        </p:spPr>
        <p:txBody>
          <a:bodyPr/>
          <a:lstStyle/>
          <a:p>
            <a:r>
              <a:rPr lang="ru-RU" dirty="0"/>
              <a:t>Такое утверждение плана судом без согласия СК заимствовано из </a:t>
            </a:r>
            <a:r>
              <a:rPr lang="en-US" dirty="0"/>
              <a:t>section </a:t>
            </a:r>
            <a:r>
              <a:rPr lang="ru-RU" dirty="0" smtClean="0"/>
              <a:t>1129</a:t>
            </a:r>
            <a:r>
              <a:rPr lang="en-US" dirty="0" smtClean="0"/>
              <a:t>(b</a:t>
            </a:r>
            <a:r>
              <a:rPr lang="en-US" dirty="0"/>
              <a:t>) </a:t>
            </a:r>
            <a:r>
              <a:rPr lang="ru-RU" dirty="0"/>
              <a:t>американского </a:t>
            </a:r>
            <a:r>
              <a:rPr lang="en-US" dirty="0"/>
              <a:t>Bankruptcy Code </a:t>
            </a:r>
            <a:r>
              <a:rPr lang="ru-RU" dirty="0"/>
              <a:t>и называется </a:t>
            </a:r>
            <a:r>
              <a:rPr lang="en-US" dirty="0"/>
              <a:t>cramdown </a:t>
            </a:r>
            <a:r>
              <a:rPr lang="ru-RU" dirty="0"/>
              <a:t>(от </a:t>
            </a:r>
            <a:r>
              <a:rPr lang="en-US" dirty="0"/>
              <a:t>cram –</a:t>
            </a:r>
            <a:r>
              <a:rPr lang="ru-RU" dirty="0"/>
              <a:t> впихивать, втискивать)</a:t>
            </a:r>
          </a:p>
          <a:p>
            <a:r>
              <a:rPr lang="ru-RU" dirty="0"/>
              <a:t>См. об этом: </a:t>
            </a:r>
            <a:r>
              <a:rPr lang="en-US" dirty="0"/>
              <a:t>Richard Maloy, A Primer on Cramdown – How and Why It Works, 16 St. Thomas L. Rev. 1 2003-2004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5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Утверждение плана без согласия кредиторов (на примере валютной ипотеки)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914400" y="2542319"/>
            <a:ext cx="10439400" cy="3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86338" y="2388331"/>
            <a:ext cx="0" cy="312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582616" y="2386011"/>
            <a:ext cx="0" cy="312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979876" y="2386011"/>
            <a:ext cx="0" cy="312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599355" y="2386011"/>
            <a:ext cx="0" cy="312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250831" y="2401641"/>
            <a:ext cx="0" cy="312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9567193" y="2359972"/>
            <a:ext cx="0" cy="3126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14400" y="2001869"/>
            <a:ext cx="528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2007</a:t>
            </a:r>
            <a:endParaRPr lang="ru-RU" sz="1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69462" y="2754249"/>
            <a:ext cx="528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Взял валютную ипотеку </a:t>
            </a:r>
            <a:endParaRPr lang="ru-RU" sz="1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398070" y="2007738"/>
            <a:ext cx="528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2014</a:t>
            </a:r>
            <a:endParaRPr lang="ru-RU" sz="12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356762" y="2756485"/>
            <a:ext cx="757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Девальвация рубля, дефолт заемщика</a:t>
            </a:r>
            <a:endParaRPr lang="ru-RU" sz="12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946216" y="1992322"/>
            <a:ext cx="528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Ноя</a:t>
            </a:r>
          </a:p>
          <a:p>
            <a:r>
              <a:rPr lang="ru-RU" sz="1200" b="1" dirty="0" smtClean="0"/>
              <a:t>2015</a:t>
            </a:r>
            <a:endParaRPr lang="ru-RU" sz="1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2066100" y="2776566"/>
            <a:ext cx="681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Утверждение плана РД</a:t>
            </a:r>
            <a:endParaRPr lang="ru-RU" sz="1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335051" y="1949405"/>
            <a:ext cx="528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Ноя</a:t>
            </a:r>
          </a:p>
          <a:p>
            <a:r>
              <a:rPr lang="ru-RU" sz="1200" b="1" dirty="0" smtClean="0"/>
              <a:t>2017</a:t>
            </a:r>
            <a:endParaRPr lang="ru-RU" sz="1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4346496" y="2565058"/>
            <a:ext cx="16730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Окончание плана РД</a:t>
            </a:r>
            <a:endParaRPr lang="ru-RU" sz="1200" b="1" dirty="0"/>
          </a:p>
        </p:txBody>
      </p:sp>
      <p:sp>
        <p:nvSpPr>
          <p:cNvPr id="43" name="Дуга 42"/>
          <p:cNvSpPr/>
          <p:nvPr/>
        </p:nvSpPr>
        <p:spPr>
          <a:xfrm>
            <a:off x="2066099" y="2309326"/>
            <a:ext cx="2720777" cy="914400"/>
          </a:xfrm>
          <a:prstGeom prst="arc">
            <a:avLst>
              <a:gd name="adj1" fmla="val 11479089"/>
              <a:gd name="adj2" fmla="val 210084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8692475" y="2634102"/>
            <a:ext cx="77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Окончание срока ипотеки</a:t>
            </a:r>
            <a:endParaRPr lang="ru-RU" sz="12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8721969" y="2097291"/>
            <a:ext cx="528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2027</a:t>
            </a:r>
            <a:endParaRPr lang="ru-RU" sz="12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9330242" y="2109012"/>
            <a:ext cx="528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FF0000"/>
                </a:solidFill>
              </a:rPr>
              <a:t>2030</a:t>
            </a:r>
            <a:endParaRPr lang="ru-RU" sz="1200" b="1" i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367809" y="2677629"/>
            <a:ext cx="775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solidFill>
                  <a:srgbClr val="FF0000"/>
                </a:solidFill>
              </a:rPr>
              <a:t>Новый срок?</a:t>
            </a:r>
            <a:endParaRPr lang="ru-RU" sz="1200" b="1" i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76923" y="4003941"/>
            <a:ext cx="26806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Платеж ежемесячный по договору: </a:t>
            </a:r>
            <a:r>
              <a:rPr lang="en-US" dirty="0" smtClean="0"/>
              <a:t>$ 1000</a:t>
            </a:r>
            <a:r>
              <a:rPr lang="ru-RU" dirty="0" smtClean="0"/>
              <a:t>, до девальвации около 30 тыс. руб., после около 60</a:t>
            </a:r>
          </a:p>
          <a:p>
            <a:r>
              <a:rPr lang="ru-RU" dirty="0" smtClean="0"/>
              <a:t>Платеж ежемесячный по плану: 36 тыс. руб.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3700584" y="3974658"/>
            <a:ext cx="268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∑РД ≥ ∑РИ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3700583" y="4343990"/>
            <a:ext cx="75535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∑РД – сколько банк получит от реализации плана (по 36 тыс. до 2027 г.)</a:t>
            </a:r>
          </a:p>
          <a:p>
            <a:r>
              <a:rPr lang="ru-RU" dirty="0"/>
              <a:t>∑</a:t>
            </a:r>
            <a:r>
              <a:rPr lang="ru-RU" dirty="0" smtClean="0"/>
              <a:t>РИ - </a:t>
            </a:r>
            <a:r>
              <a:rPr lang="ru-RU" dirty="0"/>
              <a:t>сколько банк получит от реализации квартиры при РИ </a:t>
            </a:r>
            <a:r>
              <a:rPr lang="ru-RU" dirty="0" smtClean="0"/>
              <a:t>(с </a:t>
            </a:r>
            <a:r>
              <a:rPr lang="ru-RU" dirty="0"/>
              <a:t>учетом дисконта от ликвидационной </a:t>
            </a:r>
            <a:r>
              <a:rPr lang="ru-RU" dirty="0" smtClean="0"/>
              <a:t>продажи и </a:t>
            </a:r>
            <a:r>
              <a:rPr lang="ru-RU" dirty="0"/>
              <a:t>ухудшения спроса на квартиры </a:t>
            </a:r>
            <a:r>
              <a:rPr lang="ru-RU" dirty="0" smtClean="0"/>
              <a:t>+ % за период до 2027 г.)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52" name="Дуга 51"/>
          <p:cNvSpPr/>
          <p:nvPr/>
        </p:nvSpPr>
        <p:spPr>
          <a:xfrm>
            <a:off x="1086338" y="2118181"/>
            <a:ext cx="7893537" cy="914400"/>
          </a:xfrm>
          <a:prstGeom prst="arc">
            <a:avLst>
              <a:gd name="adj1" fmla="val 10818424"/>
              <a:gd name="adj2" fmla="val 215564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5999902" y="1902831"/>
            <a:ext cx="862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accent5"/>
                </a:solidFill>
              </a:rPr>
              <a:t>20 лет</a:t>
            </a:r>
            <a:endParaRPr lang="ru-RU" sz="1200" dirty="0">
              <a:solidFill>
                <a:schemeClr val="accent5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42042" y="2265319"/>
            <a:ext cx="862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</a:rPr>
              <a:t>2 года</a:t>
            </a:r>
            <a:endParaRPr lang="ru-RU" sz="1200" dirty="0">
              <a:solidFill>
                <a:srgbClr val="FF0000"/>
              </a:solidFill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1675702" y="2401640"/>
            <a:ext cx="0" cy="3126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Дуга 56"/>
          <p:cNvSpPr/>
          <p:nvPr/>
        </p:nvSpPr>
        <p:spPr>
          <a:xfrm rot="10800000">
            <a:off x="1519207" y="1974760"/>
            <a:ext cx="8135999" cy="914400"/>
          </a:xfrm>
          <a:prstGeom prst="arc">
            <a:avLst>
              <a:gd name="adj1" fmla="val 10900872"/>
              <a:gd name="adj2" fmla="val 215031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5765522" y="2908461"/>
            <a:ext cx="19459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</a:rPr>
              <a:t>д</a:t>
            </a:r>
            <a:r>
              <a:rPr lang="ru-RU" sz="1200" dirty="0" smtClean="0">
                <a:solidFill>
                  <a:srgbClr val="FF0000"/>
                </a:solidFill>
              </a:rPr>
              <a:t>е факто действие плана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Утверждение плана без согласия должника (абз. 3 п. 30 Пленума БГ)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Только </a:t>
            </a:r>
            <a:r>
              <a:rPr lang="ru-RU" dirty="0"/>
              <a:t>в исключительном случае, если будет доказано, что несогласие должника с планом является злоупотреблением правом (статья 10 ГК РФ). Например, если не обладающий ликвидным имуществом должник, стабильно получающий высокую заработную плату, в целях уклонения от погашения задолженности перед кредиторами за счет будущих доходов настаивает на скорейшем завершении дела о его банкротстве и освобождении от </a:t>
            </a:r>
            <a:r>
              <a:rPr lang="ru-RU" dirty="0" smtClean="0"/>
              <a:t>долгов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42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5831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Но всё же по общему правилу и теперь план РД должен быть одобрен СК большинством голосов от реестра (ст. 213.16)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42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Кто и как может предложить план? Ст. 213.12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Должник или любой кредитор не позднее 10 дней с даты истечения срока заявления требований </a:t>
            </a:r>
          </a:p>
          <a:p>
            <a:r>
              <a:rPr lang="ru-RU" dirty="0"/>
              <a:t>СК рассматривает все предложенные планы не ранее 20 дней с даты их внесения и не позднее 60 дней до даты истечения срока заявления требований </a:t>
            </a:r>
          </a:p>
          <a:p>
            <a:r>
              <a:rPr lang="ru-RU" dirty="0"/>
              <a:t>Суд вправе отложить СК до завершения рассмотрения требований (</a:t>
            </a:r>
            <a:r>
              <a:rPr lang="ru-RU" i="1" dirty="0"/>
              <a:t>критерий? Видимо, размер неустановленных требований – ср. п. 55 35 Пленума)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77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Требования к гражданину для плана (ст. 213.13)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/>
              <a:t>имеет источник дохода на дату представления </a:t>
            </a:r>
            <a:r>
              <a:rPr lang="ru-RU" sz="2400" dirty="0" smtClean="0"/>
              <a:t>плана </a:t>
            </a:r>
            <a:r>
              <a:rPr lang="ru-RU" sz="2400" i="1" dirty="0"/>
              <a:t>(постоянный? Пособие по безработице вряд ли подходит</a:t>
            </a:r>
            <a:r>
              <a:rPr lang="ru-RU" sz="2400" i="1" dirty="0" smtClean="0"/>
              <a:t>)</a:t>
            </a:r>
            <a:endParaRPr lang="ru-RU" sz="2400" dirty="0"/>
          </a:p>
          <a:p>
            <a:r>
              <a:rPr lang="ru-RU" sz="2400" dirty="0"/>
              <a:t>не имеет судимости за совершение умышленного преступления в сфере экономики и до даты возбуждения дела о банкротстве истек срок, в течение которого он считается подвергнутым административному наказанию за мелкое хищение, умышленное уничтожение или повреждение имущества либо за фиктивное или преднамеренное </a:t>
            </a:r>
            <a:r>
              <a:rPr lang="ru-RU" sz="2400" dirty="0" smtClean="0"/>
              <a:t>банкротство</a:t>
            </a:r>
            <a:endParaRPr lang="ru-RU" sz="2400" dirty="0"/>
          </a:p>
          <a:p>
            <a:r>
              <a:rPr lang="ru-RU" sz="2400" dirty="0"/>
              <a:t>не признавался банкротом в течение 5 лет, предшествующих представлению плана реструктуризации его </a:t>
            </a:r>
            <a:r>
              <a:rPr lang="ru-RU" sz="2400" dirty="0" smtClean="0"/>
              <a:t>долгов </a:t>
            </a:r>
            <a:r>
              <a:rPr lang="ru-RU" sz="2400" i="1" dirty="0"/>
              <a:t>(с какого момента 5 лет текут – с даты признания банкротом или завершения РИ)?</a:t>
            </a:r>
            <a:endParaRPr lang="ru-RU" sz="2400" dirty="0"/>
          </a:p>
          <a:p>
            <a:r>
              <a:rPr lang="ru-RU" sz="2400" dirty="0"/>
              <a:t>план в отношении него не утверждался в течение 8 лет, предшествующих представлению плана.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509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Условия (содержание) плана (ст. 213.14)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Срок не более 3 лет</a:t>
            </a:r>
          </a:p>
          <a:p>
            <a:r>
              <a:rPr lang="ru-RU" dirty="0"/>
              <a:t>По общему правилу погашение долгов деньгами (</a:t>
            </a:r>
            <a:r>
              <a:rPr lang="ru-RU" i="1" dirty="0"/>
              <a:t>возможно ли отступное?)</a:t>
            </a:r>
            <a:endParaRPr lang="ru-RU" dirty="0"/>
          </a:p>
          <a:p>
            <a:r>
              <a:rPr lang="ru-RU" dirty="0"/>
              <a:t>По общему правилу всем пропорциальные платежи</a:t>
            </a:r>
          </a:p>
          <a:p>
            <a:r>
              <a:rPr lang="ru-RU" dirty="0"/>
              <a:t>Прощение долга только с согласия каждого кредитора</a:t>
            </a:r>
          </a:p>
          <a:p>
            <a:r>
              <a:rPr lang="ru-RU" i="1" dirty="0" smtClean="0"/>
              <a:t>Не обязательно погасить </a:t>
            </a:r>
            <a:r>
              <a:rPr lang="ru-RU" i="1" dirty="0"/>
              <a:t>весь реестр </a:t>
            </a:r>
            <a:r>
              <a:rPr lang="ru-RU" i="1" dirty="0" smtClean="0"/>
              <a:t>– м.б. </a:t>
            </a:r>
            <a:r>
              <a:rPr lang="ru-RU" i="1" dirty="0"/>
              <a:t>достаточно выйти на состояние отсутствия просрочки и реалистичности продолжения деятельности (напр</a:t>
            </a:r>
            <a:r>
              <a:rPr lang="en-US" i="1" dirty="0"/>
              <a:t>., </a:t>
            </a:r>
            <a:r>
              <a:rPr lang="ru-RU" i="1" dirty="0"/>
              <a:t>ипотека</a:t>
            </a:r>
            <a:r>
              <a:rPr lang="ru-RU" i="1" dirty="0" smtClean="0"/>
              <a:t>) - п. 34 Пленума по БГ</a:t>
            </a:r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82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Условия (содержание) плана (ст. 213.14)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Залоговый кредитор удовлетворяется на 100% из выручки от продажи ПЗ, если он сам не согласился на иное</a:t>
            </a:r>
          </a:p>
          <a:p>
            <a:r>
              <a:rPr lang="ru-RU" dirty="0"/>
              <a:t>Условия для не голосовавших не м.б. хуже чем для голосовавших за (и отдельно такое же требование для залоговых кредиторов между собой)</a:t>
            </a:r>
          </a:p>
          <a:p>
            <a:r>
              <a:rPr lang="ru-RU" dirty="0"/>
              <a:t>Требования 1 и 2 очереди не включаются в план – их</a:t>
            </a:r>
            <a:r>
              <a:rPr lang="en-US" dirty="0"/>
              <a:t>, </a:t>
            </a:r>
            <a:r>
              <a:rPr lang="ru-RU" dirty="0"/>
              <a:t>а также текущие надо погасить к моменту утверждения плана судом (п. 1 ст. 213.17)</a:t>
            </a:r>
          </a:p>
          <a:p>
            <a:r>
              <a:rPr lang="ru-RU" i="1" dirty="0"/>
              <a:t>И снова – контролирует ли суд экономическую обоснованность плана? </a:t>
            </a:r>
            <a:r>
              <a:rPr lang="ru-RU" i="1" dirty="0" smtClean="0"/>
              <a:t>Да – п. 31 Пленума по БГ</a:t>
            </a:r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932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Федеральный закон № 476-ФЗ от 29.12.2014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Должен был вступить в силу с 1 июля 2015 (ст. 13 476-ФЗ).</a:t>
            </a:r>
          </a:p>
          <a:p>
            <a:r>
              <a:rPr lang="ru-RU" dirty="0" smtClean="0"/>
              <a:t>Название: «О </a:t>
            </a:r>
            <a:r>
              <a:rPr lang="ru-RU" dirty="0"/>
              <a:t>внесении изменений в Федеральный закон </a:t>
            </a:r>
            <a:r>
              <a:rPr lang="ru-RU" dirty="0" smtClean="0"/>
              <a:t>«О </a:t>
            </a:r>
            <a:r>
              <a:rPr lang="ru-RU" dirty="0"/>
              <a:t>несостоятельности (банкротстве</a:t>
            </a:r>
            <a:r>
              <a:rPr lang="ru-RU" dirty="0" smtClean="0"/>
              <a:t>)» </a:t>
            </a:r>
            <a:r>
              <a:rPr lang="ru-RU" dirty="0"/>
              <a:t>и отдельные законодательные акты </a:t>
            </a:r>
            <a:r>
              <a:rPr lang="ru-RU" dirty="0" smtClean="0"/>
              <a:t>… в </a:t>
            </a:r>
            <a:r>
              <a:rPr lang="ru-RU" dirty="0"/>
              <a:t>части регулирования </a:t>
            </a:r>
            <a:r>
              <a:rPr lang="ru-RU" b="1" u="sng" dirty="0"/>
              <a:t>реабилитационных процедур</a:t>
            </a:r>
            <a:r>
              <a:rPr lang="ru-RU" dirty="0"/>
              <a:t>, применяемых в отношении </a:t>
            </a:r>
            <a:r>
              <a:rPr lang="ru-RU" dirty="0" smtClean="0"/>
              <a:t>гражданина-должника». Главная цель – реабилитация гражданина (</a:t>
            </a:r>
            <a:r>
              <a:rPr lang="en-US" b="1" u="sng" dirty="0" smtClean="0"/>
              <a:t>fresh start </a:t>
            </a:r>
            <a:r>
              <a:rPr lang="ru-RU" dirty="0" smtClean="0"/>
              <a:t>– новый старт) (см. </a:t>
            </a:r>
            <a:r>
              <a:rPr lang="en-US" dirty="0"/>
              <a:t>M</a:t>
            </a:r>
            <a:r>
              <a:rPr lang="en-US" dirty="0" smtClean="0"/>
              <a:t>argaret </a:t>
            </a:r>
            <a:r>
              <a:rPr lang="en-US" dirty="0"/>
              <a:t>Howard, </a:t>
            </a:r>
            <a:r>
              <a:rPr lang="en-US" i="1" dirty="0"/>
              <a:t>A Theory of Discharge in Consumer Bankruptcy</a:t>
            </a:r>
            <a:r>
              <a:rPr lang="en-US" dirty="0"/>
              <a:t>, 48 OHIO ST. </a:t>
            </a:r>
            <a:r>
              <a:rPr lang="en-US" dirty="0" smtClean="0"/>
              <a:t>L.J. </a:t>
            </a:r>
            <a:r>
              <a:rPr lang="ru-RU" dirty="0" smtClean="0"/>
              <a:t>1047</a:t>
            </a:r>
            <a:r>
              <a:rPr lang="ru-RU" dirty="0"/>
              <a:t>, 1047, 1059 (1987</a:t>
            </a:r>
            <a:r>
              <a:rPr lang="ru-RU" dirty="0" smtClean="0"/>
              <a:t>)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Но…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6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 какие требования распространяется план?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500" dirty="0"/>
              <a:t>На требования, известные гражданину на дату утверждения плана (п. 1 ст. 213.14)</a:t>
            </a:r>
          </a:p>
          <a:p>
            <a:r>
              <a:rPr lang="ru-RU" sz="2500" dirty="0"/>
              <a:t>Но утверждается план большинством голосов от включенных в реестр (ст. 213.16)</a:t>
            </a:r>
          </a:p>
          <a:p>
            <a:r>
              <a:rPr lang="ru-RU" sz="2500" dirty="0"/>
              <a:t>Что с требованиями, не включенными в реестр на дату утверждения плана СК?</a:t>
            </a:r>
          </a:p>
          <a:p>
            <a:r>
              <a:rPr lang="ru-RU" sz="2500" dirty="0"/>
              <a:t>Что с требованиями, заявленными после утверждения плана СК?</a:t>
            </a:r>
          </a:p>
          <a:p>
            <a:r>
              <a:rPr lang="ru-RU" sz="2500" dirty="0"/>
              <a:t>П. 4 ст. 213.19 говорит, что не включенные в план требования предъявляются в установленном </a:t>
            </a:r>
            <a:r>
              <a:rPr lang="ru-RU" sz="2500" dirty="0" smtClean="0"/>
              <a:t>порядке и в случае их включения в реестр удовлетворяются на общих условиях плана (в ФО </a:t>
            </a:r>
            <a:r>
              <a:rPr lang="ru-RU" sz="2500" dirty="0"/>
              <a:t>предъявленные в ходе него требования удовлетворяются после всех по графику </a:t>
            </a:r>
            <a:r>
              <a:rPr lang="ru-RU" sz="2500" dirty="0" smtClean="0"/>
              <a:t>- п</a:t>
            </a:r>
            <a:r>
              <a:rPr lang="ru-RU" sz="2500" dirty="0"/>
              <a:t>. 5 ст. 81)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124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Улучшение имущественного положения гражданина после утверждения плана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Критерии такого существенного улучшения и порядок уведомления кредиторов о нем д.б. в плане (п. 1 ст. 213.14)</a:t>
            </a:r>
          </a:p>
          <a:p>
            <a:r>
              <a:rPr lang="ru-RU" dirty="0"/>
              <a:t>При наличии такого улучшения суд вправе по ходатайству СК изменить план (ст. 213.21)</a:t>
            </a:r>
          </a:p>
          <a:p>
            <a:r>
              <a:rPr lang="ru-RU" dirty="0"/>
              <a:t>А если стало хуже? Суд изменяет план на основании решения СК и без его согласия может только продлить срок до 3 лет при наличии непреодолимой силы (ст. 213.20</a:t>
            </a:r>
            <a:r>
              <a:rPr lang="ru-RU" dirty="0" smtClean="0"/>
              <a:t>)</a:t>
            </a:r>
          </a:p>
          <a:p>
            <a:r>
              <a:rPr lang="ru-RU" dirty="0" smtClean="0"/>
              <a:t>А если изменения после окончания срока плана?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5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Баланс личных прав гражданина и имущественных интересов кредиторов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Конституционные основы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- Российская Федерация - социальное государство, политика которого направлена на создание условий, обеспечивающих </a:t>
            </a:r>
            <a:r>
              <a:rPr lang="ru-RU" u="sng" dirty="0"/>
              <a:t>достойную жизнь </a:t>
            </a:r>
            <a:r>
              <a:rPr lang="ru-RU" dirty="0"/>
              <a:t>и свободное развитие человека (п. 1 ст. 7). Это основы конституционного строя.</a:t>
            </a:r>
          </a:p>
          <a:p>
            <a:pPr>
              <a:buFontTx/>
              <a:buChar char="-"/>
            </a:pPr>
            <a:r>
              <a:rPr lang="ru-RU" u="sng" dirty="0"/>
              <a:t>Достоинство личности </a:t>
            </a:r>
            <a:r>
              <a:rPr lang="ru-RU" dirty="0"/>
              <a:t>охраняется государством. Ничто не может быть основанием для его умаления. Никто не должен подвергаться ... унижающему человеческое достоинство обращению (ст. 21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П. 39 Пленума по БГ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71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Баланс личных прав гражданина и имущественных интересов кредиторов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500" dirty="0"/>
              <a:t>Не на все имущество можно обратить взыскание – нельзя на то, что по ГПК пользуется исполнительским иммунитетом (п. 3 ст. 213.25). Об исключении из массы выносится определение </a:t>
            </a:r>
          </a:p>
          <a:p>
            <a:r>
              <a:rPr lang="ru-RU" sz="2500" dirty="0"/>
              <a:t>Суд может запретить банкроту выезд за границу (п. 3 ст. 213.24)</a:t>
            </a:r>
          </a:p>
          <a:p>
            <a:r>
              <a:rPr lang="ru-RU" sz="2500" dirty="0"/>
              <a:t>Личные права гражданин реализует сам (не через ФУ) – смена места жительства, имени, женитьба и развод, иски о защите чести и достоинства. </a:t>
            </a:r>
            <a:endParaRPr lang="ru-RU" sz="2500" i="1" dirty="0"/>
          </a:p>
          <a:p>
            <a:r>
              <a:rPr lang="ru-RU" sz="2500" dirty="0"/>
              <a:t>Имеет ли ФУ доступ в квартиру гражданина, к его обычной и электронной почте, к его телефонам и т.д</a:t>
            </a:r>
            <a:r>
              <a:rPr lang="ru-RU" sz="2500" dirty="0" smtClean="0"/>
              <a:t>.? (П. 39 Пленума по БГ)</a:t>
            </a:r>
          </a:p>
          <a:p>
            <a:r>
              <a:rPr lang="ru-RU" sz="2500" dirty="0" smtClean="0"/>
              <a:t>Может </a:t>
            </a:r>
            <a:r>
              <a:rPr lang="ru-RU" sz="2500" dirty="0"/>
              <a:t>ли гражданин потратить деньги на похороны близких, на лечение себя и близких? (П. 39 Пленума по БГ</a:t>
            </a:r>
            <a:r>
              <a:rPr lang="ru-RU" sz="2500" dirty="0" smtClean="0"/>
              <a:t>)</a:t>
            </a:r>
            <a:endParaRPr lang="ru-RU" sz="25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73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Когда гражданин должен выехать из ипотечной квартиры при банкротстве?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Продажа квартиры с невыехавшими жильцами будет с дисконтом, поэтому выехать должен до начала продажи </a:t>
            </a:r>
          </a:p>
          <a:p>
            <a:r>
              <a:rPr lang="ru-RU" dirty="0"/>
              <a:t>Если должник не выезжает – может не получить освобождение от долгов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505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"Роскошное" единственное жилье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Пока только один путь – ФУ от имени банкрота на деньги кредитора покупает "скромное" жилье для должника и тогда у должника становится два жилья.</a:t>
            </a:r>
          </a:p>
          <a:p>
            <a:r>
              <a:rPr lang="ru-RU" dirty="0"/>
              <a:t>Суд выбирает, что иммунитетом пользуется "скромное" жилье и "роскошное" продается, при этом из выручки от его продажи сначала возмещаются расходы кредитора на покупку "скромного" жилья </a:t>
            </a:r>
          </a:p>
          <a:p>
            <a:r>
              <a:rPr lang="ru-RU" dirty="0"/>
              <a:t>У "роскошного" жилья м.б. очень долгий период экспозиции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72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дееспособности гражданина – банкрота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500" dirty="0"/>
              <a:t>Всем имуществом гражданина – банкрота распоряжается ФУ (п. 6 и 7 ст. 213.25) – его законный представитель</a:t>
            </a:r>
            <a:r>
              <a:rPr lang="en-US" sz="2500" dirty="0"/>
              <a:t>,</a:t>
            </a:r>
            <a:r>
              <a:rPr lang="ru-RU" sz="2500" dirty="0"/>
              <a:t> в т.ч.:</a:t>
            </a:r>
          </a:p>
          <a:p>
            <a:pPr>
              <a:buFontTx/>
              <a:buChar char="-"/>
            </a:pPr>
            <a:r>
              <a:rPr lang="ru-RU" sz="2500" dirty="0"/>
              <a:t>открывает и закрывает счета в банках, распоряжается деньгами на </a:t>
            </a:r>
            <a:r>
              <a:rPr lang="ru-RU" sz="2500" dirty="0" smtClean="0"/>
              <a:t>них;</a:t>
            </a:r>
          </a:p>
          <a:p>
            <a:pPr>
              <a:buFontTx/>
              <a:buChar char="-"/>
            </a:pPr>
            <a:r>
              <a:rPr lang="ru-RU" sz="2500" dirty="0" smtClean="0"/>
              <a:t>осуществляет </a:t>
            </a:r>
            <a:r>
              <a:rPr lang="ru-RU" sz="2500" dirty="0"/>
              <a:t>права гражданина как участника ЮЛ</a:t>
            </a:r>
            <a:r>
              <a:rPr lang="en-US" sz="2500" dirty="0"/>
              <a:t>, </a:t>
            </a:r>
            <a:r>
              <a:rPr lang="ru-RU" sz="2500" dirty="0"/>
              <a:t>в т.ч. голосует на ОСУ</a:t>
            </a:r>
          </a:p>
          <a:p>
            <a:pPr>
              <a:buFontTx/>
              <a:buChar char="-"/>
            </a:pPr>
            <a:r>
              <a:rPr lang="ru-RU" sz="2500" dirty="0"/>
              <a:t>по заключенным гражданином сделкам без ФУ конкурсная масса не отвечает (они и не текущие, и не реестровые) (п. 5 ст. 213.25)</a:t>
            </a:r>
          </a:p>
          <a:p>
            <a:pPr>
              <a:buFontTx/>
              <a:buChar char="-"/>
            </a:pPr>
            <a:r>
              <a:rPr lang="ru-RU" sz="2500" dirty="0"/>
              <a:t>ведет имущественные споры гражданина в судах (но там гражданин может и сам лично тоже в них участвовать)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51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дееспособности гражданина – банкрота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Может ли ФУ принять наследство от имени</a:t>
            </a:r>
            <a:r>
              <a:rPr lang="en-US" i="1" dirty="0"/>
              <a:t> </a:t>
            </a:r>
            <a:r>
              <a:rPr lang="ru-RU" i="1" dirty="0"/>
              <a:t>гражданина? Можно ли оспорить по банкротным основаниям отказ от наследства, сделанный до банкротства?</a:t>
            </a:r>
          </a:p>
          <a:p>
            <a:r>
              <a:rPr lang="ru-RU" i="1" dirty="0"/>
              <a:t>Может ли ФУ воспользоваться материнским капиталом от имени гражданина</a:t>
            </a:r>
            <a:r>
              <a:rPr lang="ru-RU" i="1" dirty="0" smtClean="0"/>
              <a:t>? Может ли гражданин согласиться на пользованием им?</a:t>
            </a:r>
            <a:endParaRPr lang="ru-RU" i="1" dirty="0"/>
          </a:p>
          <a:p>
            <a:r>
              <a:rPr lang="ru-RU" i="1" dirty="0"/>
              <a:t>Может ли ФУ от имени гражданина воспользоваться налоговыми вычетами, социальными льготами и т.п.?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388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продается имущество гражданина?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Порядок продажи предлагает ФУ и утверждает суд, не нужно СК (п. 1 ст. </a:t>
            </a:r>
            <a:r>
              <a:rPr lang="ru-RU" dirty="0" smtClean="0"/>
              <a:t>213.26)</a:t>
            </a:r>
          </a:p>
          <a:p>
            <a:r>
              <a:rPr lang="ru-RU" dirty="0" smtClean="0"/>
              <a:t>Недвижимость </a:t>
            </a:r>
            <a:r>
              <a:rPr lang="ru-RU" dirty="0"/>
              <a:t>и все свыше 100 тыс. руб. – на торгах как для ЮЛ (п. 3 ст. 213.26). Остальное СК или суд могут разрешить продавать без торгов</a:t>
            </a:r>
          </a:p>
          <a:p>
            <a:r>
              <a:rPr lang="ru-RU" dirty="0"/>
              <a:t>Имущество ИП и не ИП, имеющих предпр. обяз., предназначенное для предпр. деят., продается в порядке как для юрлиц (п. 4 ст. 213.1). </a:t>
            </a:r>
            <a:r>
              <a:rPr lang="ru-RU" dirty="0" smtClean="0"/>
              <a:t>Порядок утверждает СК (п. 40 Пленума по БГ). </a:t>
            </a:r>
            <a:r>
              <a:rPr lang="ru-RU" dirty="0"/>
              <a:t>А с оценкой что?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83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Если должник женат…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8653"/>
            <a:ext cx="10515600" cy="4351338"/>
          </a:xfrm>
        </p:spPr>
        <p:txBody>
          <a:bodyPr>
            <a:noAutofit/>
          </a:bodyPr>
          <a:lstStyle/>
          <a:p>
            <a:r>
              <a:rPr lang="ru-RU" sz="2200" dirty="0"/>
              <a:t>Банкротства общего имущества семьи в ЗоБ не появилось (в ФРГ есть, например</a:t>
            </a:r>
            <a:r>
              <a:rPr lang="ru-RU" sz="2200" dirty="0" smtClean="0"/>
              <a:t>), есть только прообраз</a:t>
            </a:r>
            <a:endParaRPr lang="ru-RU" sz="2200" dirty="0"/>
          </a:p>
          <a:p>
            <a:r>
              <a:rPr lang="ru-RU" sz="2200" dirty="0"/>
              <a:t>Можно ли объединить дела о банкротстве мужа и жены, если большинство активов и долгов общие? Это позволит проще и дешевле рассмотреть </a:t>
            </a:r>
            <a:r>
              <a:rPr lang="ru-RU" sz="2200" dirty="0" smtClean="0"/>
              <a:t>дело. Можно: решение АС Новосибирской области от 09.11.15 по делу А45-20897/2015 (дело Кузьминых) </a:t>
            </a:r>
            <a:r>
              <a:rPr lang="de-DE" sz="2200" dirty="0">
                <a:hlinkClick r:id="rId2"/>
              </a:rPr>
              <a:t>http://</a:t>
            </a:r>
            <a:r>
              <a:rPr lang="de-DE" sz="2200" dirty="0" smtClean="0">
                <a:hlinkClick r:id="rId2"/>
              </a:rPr>
              <a:t>kad.arbitr.ru/PdfDocument/43d81da3-bc21-4374-a84f-f07ce9a30c10/A45-20897-2015_20151109_Reshenie.pdf</a:t>
            </a:r>
            <a:r>
              <a:rPr lang="ru-RU" sz="2200" dirty="0" smtClean="0"/>
              <a:t> </a:t>
            </a:r>
            <a:endParaRPr lang="ru-RU" sz="2200" dirty="0"/>
          </a:p>
          <a:p>
            <a:r>
              <a:rPr lang="ru-RU" sz="2200" dirty="0"/>
              <a:t>Общее имущество можно продавать без раздела (п. 7 ст. 213.26</a:t>
            </a:r>
            <a:r>
              <a:rPr lang="ru-RU" sz="2200" dirty="0" smtClean="0"/>
              <a:t>) Можно </a:t>
            </a:r>
            <a:r>
              <a:rPr lang="ru-RU" sz="2200" dirty="0"/>
              <a:t>ли при банкротстве делить общее имущество? П. 4 ст. 213.25 говорит, что кредитор может потребовать выдела доли. Сам должник банкрот не может договориться вне суда о разделе, ибо уже не распоряжается своим </a:t>
            </a:r>
            <a:r>
              <a:rPr lang="ru-RU" sz="2200" dirty="0" smtClean="0"/>
              <a:t>имуществом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12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Нужно ли банкротить гражданина без активов?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 – ибо это основная цель процедуры банкротства гражданина </a:t>
            </a:r>
          </a:p>
          <a:p>
            <a:pPr lvl="1"/>
            <a:r>
              <a:rPr lang="ru-RU" dirty="0" smtClean="0"/>
              <a:t>Но см. ошибочный пример непризнания этого в определении АС Кировской области от 4 февраля 2016 г. по делу А28-14239/2015 (</a:t>
            </a:r>
            <a:r>
              <a:rPr lang="en-US" dirty="0" smtClean="0">
                <a:hlinkClick r:id="rId2"/>
              </a:rPr>
              <a:t>http://kad.arbitr.ru/PdfDocument/2d17374a-4cd7-4a01-990e-8d1ea448f865/A28-14239-2015_20160204_Opredelenie.pdf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11826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Недобросовестный гражданин не получает освобождение от долгов (п. 4 ст. 213.28)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гражданин привлечен к уголовной или административной ответственности за неправомерные действия при банкротстве, преднамеренное или фиктивное банкротство при условии, что такие правонарушения совершены в данном деле о банкротстве гражданина;</a:t>
            </a:r>
          </a:p>
          <a:p>
            <a:r>
              <a:rPr lang="ru-RU" dirty="0"/>
              <a:t>гражданин не предоставил необходимые сведения или предоставил заведомо недостоверные сведения ФУ или суду, рассматривающему дело о банкротстве гражданина, и это обстоятельство установлено соответствующим судебным актом, принятым при рассмотрении дела о банкротстве </a:t>
            </a:r>
            <a:r>
              <a:rPr lang="ru-RU" dirty="0" smtClean="0"/>
              <a:t>гражданина </a:t>
            </a:r>
            <a:r>
              <a:rPr lang="ru-RU" b="1" u="sng" dirty="0" smtClean="0"/>
              <a:t>(добросовестное сотрудничество </a:t>
            </a:r>
            <a:r>
              <a:rPr lang="ru-RU" dirty="0"/>
              <a:t>должника с судом, </a:t>
            </a:r>
            <a:r>
              <a:rPr lang="ru-RU" dirty="0" smtClean="0"/>
              <a:t>ФУ и кредиторами – п. 42 Пленума по БГ)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05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Недобросовестный гражданин не получает освобождение от долгов (п. 4 ст. 213.28)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доказано, что при возникновении или исполнении обязательства, на котором конкурсный кредитор или уполномоченный орган основывал свое требование в деле о банкротстве гражданина, гражданин действовал незаконно, в том числе совершил мошенничество, злостно уклонился от погашения кредиторской задолженности, уклонился от уплаты налогов и (или) сборов с физического лица, предоставил кредитору заведомо ложные сведения при получении кредита, скрыл или умышленно уничтожил </a:t>
            </a:r>
            <a:r>
              <a:rPr lang="ru-RU" dirty="0" smtClean="0"/>
              <a:t>имущество </a:t>
            </a:r>
            <a:r>
              <a:rPr lang="ru-RU" dirty="0"/>
              <a:t>(</a:t>
            </a:r>
            <a:r>
              <a:rPr lang="ru-RU" i="1" dirty="0"/>
              <a:t>поддельные справки о доходах для </a:t>
            </a:r>
            <a:r>
              <a:rPr lang="ru-RU" i="1" dirty="0" smtClean="0"/>
              <a:t>банка</a:t>
            </a:r>
            <a:r>
              <a:rPr lang="ru-RU" i="1" dirty="0"/>
              <a:t> </a:t>
            </a:r>
            <a:r>
              <a:rPr lang="ru-RU" i="1" dirty="0" smtClean="0"/>
              <a:t>и т.п.)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13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Недобросовестный гражданин не получает освобождение от долгов (п. 4 ст. 213.28) (3)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должник был недобросовестен в отношении одного кредитора, может ли он освободиться от долгов перед другими кредиторами, с которыми он вел себя недобросовестно? Пример: справки по форме банка о реальном размере "серой" зарплаты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417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Неосторожное банкротство дает ли освобождение?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Кредиты на лечение больных детей</a:t>
            </a:r>
          </a:p>
          <a:p>
            <a:r>
              <a:rPr lang="ru-RU" dirty="0" smtClean="0"/>
              <a:t>Кредиты на экстрасенсов</a:t>
            </a:r>
          </a:p>
          <a:p>
            <a:r>
              <a:rPr lang="ru-RU" dirty="0" smtClean="0"/>
              <a:t>Заведомо невозвратные кредиты (пенсионерам, безработным без дохода и т.д.)</a:t>
            </a:r>
          </a:p>
          <a:p>
            <a:pPr lvl="1"/>
            <a:r>
              <a:rPr lang="ru-RU" dirty="0" smtClean="0"/>
              <a:t>Нужно ли учитывать то, что банк не мог не понимать заведомую невозвратность кредита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Уволили с </a:t>
            </a:r>
            <a:r>
              <a:rPr lang="ru-RU" dirty="0" smtClean="0"/>
              <a:t>работы потому что запил</a:t>
            </a:r>
          </a:p>
          <a:p>
            <a:r>
              <a:rPr lang="ru-RU" dirty="0" smtClean="0"/>
              <a:t>Бросил работу и уехал на ГОА (ушёл в монастырь и т.д.)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760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Априори неосвобождаемые </a:t>
            </a:r>
            <a:r>
              <a:rPr lang="en-US" dirty="0" smtClean="0"/>
              <a:t>(non dischargeable)</a:t>
            </a:r>
            <a:r>
              <a:rPr lang="ru-RU" dirty="0" smtClean="0"/>
              <a:t> долги (п. 5 ст. 213.28)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Текущие платежи</a:t>
            </a:r>
          </a:p>
          <a:p>
            <a:r>
              <a:rPr lang="ru-RU" dirty="0" smtClean="0"/>
              <a:t>О </a:t>
            </a:r>
            <a:r>
              <a:rPr lang="ru-RU" dirty="0"/>
              <a:t>возмещении вреда, причиненного жизни или </a:t>
            </a:r>
            <a:r>
              <a:rPr lang="ru-RU" dirty="0" smtClean="0"/>
              <a:t>здоровью</a:t>
            </a:r>
          </a:p>
          <a:p>
            <a:r>
              <a:rPr lang="ru-RU" dirty="0" smtClean="0"/>
              <a:t>О </a:t>
            </a:r>
            <a:r>
              <a:rPr lang="ru-RU" dirty="0"/>
              <a:t>выплате заработной платы и выходного </a:t>
            </a:r>
            <a:r>
              <a:rPr lang="ru-RU" dirty="0" smtClean="0"/>
              <a:t>пособия</a:t>
            </a:r>
          </a:p>
          <a:p>
            <a:r>
              <a:rPr lang="ru-RU" dirty="0" smtClean="0"/>
              <a:t>О возмещении </a:t>
            </a:r>
            <a:r>
              <a:rPr lang="ru-RU" dirty="0"/>
              <a:t>морального </a:t>
            </a:r>
            <a:r>
              <a:rPr lang="ru-RU" dirty="0" smtClean="0"/>
              <a:t>вреда</a:t>
            </a:r>
          </a:p>
          <a:p>
            <a:r>
              <a:rPr lang="ru-RU" dirty="0" smtClean="0"/>
              <a:t>О </a:t>
            </a:r>
            <a:r>
              <a:rPr lang="ru-RU" dirty="0"/>
              <a:t>взыскании алиментов, а также </a:t>
            </a:r>
            <a:endParaRPr lang="ru-RU" dirty="0" smtClean="0"/>
          </a:p>
          <a:p>
            <a:r>
              <a:rPr lang="ru-RU" dirty="0" smtClean="0"/>
              <a:t>Иные </a:t>
            </a:r>
            <a:r>
              <a:rPr lang="ru-RU" dirty="0"/>
              <a:t>требования, неразрывно связанные с личностью </a:t>
            </a:r>
            <a:r>
              <a:rPr lang="ru-RU" dirty="0" smtClean="0"/>
              <a:t>кредитора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1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Априори неосвобождаемые </a:t>
            </a:r>
            <a:r>
              <a:rPr lang="en-US" dirty="0"/>
              <a:t>(non </a:t>
            </a:r>
            <a:r>
              <a:rPr lang="en-US" dirty="0" smtClean="0"/>
              <a:t>dischargeable)</a:t>
            </a:r>
            <a:r>
              <a:rPr lang="ru-RU" dirty="0" smtClean="0"/>
              <a:t> </a:t>
            </a:r>
            <a:r>
              <a:rPr lang="ru-RU" dirty="0"/>
              <a:t>долги (п. </a:t>
            </a:r>
            <a:r>
              <a:rPr lang="ru-RU" dirty="0" smtClean="0"/>
              <a:t>6 </a:t>
            </a:r>
            <a:r>
              <a:rPr lang="ru-RU" dirty="0"/>
              <a:t>ст. 213.28)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 привлечении гражданина как контролирующего лица к субсидиарной ответственности (статья 10 </a:t>
            </a:r>
            <a:r>
              <a:rPr lang="ru-RU" dirty="0" smtClean="0"/>
              <a:t>ЗоБ);</a:t>
            </a:r>
            <a:endParaRPr lang="ru-RU" dirty="0"/>
          </a:p>
          <a:p>
            <a:r>
              <a:rPr lang="ru-RU" dirty="0"/>
              <a:t>о возмещении гражданином убытков, причиненных им юридическому лицу, участником которого был или членом коллегиальных органов которого являлся гражданин (статьи 53 и 53.1 </a:t>
            </a:r>
            <a:r>
              <a:rPr lang="ru-RU" dirty="0" smtClean="0"/>
              <a:t>ГК РФ), </a:t>
            </a:r>
            <a:r>
              <a:rPr lang="ru-RU" dirty="0"/>
              <a:t>умышленно или по грубой неосторожности;</a:t>
            </a:r>
            <a:endParaRPr lang="ru-RU" dirty="0">
              <a:hlinkClick r:id="rId2"/>
            </a:endParaRPr>
          </a:p>
          <a:p>
            <a:r>
              <a:rPr lang="ru-RU" dirty="0"/>
              <a:t>о возмещении гражданином убытков, которые причинены умышленно или по грубой неосторожности в результате неисполнения или ненадлежащего исполнения им как </a:t>
            </a:r>
            <a:r>
              <a:rPr lang="ru-RU" dirty="0" smtClean="0"/>
              <a:t>АУ возложенных </a:t>
            </a:r>
            <a:r>
              <a:rPr lang="ru-RU" dirty="0"/>
              <a:t>на него обязанностей в деле о банкротстве;</a:t>
            </a:r>
          </a:p>
          <a:p>
            <a:r>
              <a:rPr lang="ru-RU" dirty="0"/>
              <a:t>о возмещении вреда имуществу, причиненного гражданином умышленно или по грубой неосторожности;</a:t>
            </a:r>
          </a:p>
          <a:p>
            <a:r>
              <a:rPr lang="ru-RU" dirty="0"/>
              <a:t>о применении последствий недействительности сделки, признанной недействительной на основании статьи 61.2 или 61.3 </a:t>
            </a:r>
            <a:r>
              <a:rPr lang="ru-RU" dirty="0" smtClean="0"/>
              <a:t>ЗоБ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95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Банкротство наследственной массы (ст. 223.1)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Было в судебной практике и до 476-ФЗ: дело Якимиди </a:t>
            </a:r>
          </a:p>
          <a:p>
            <a:r>
              <a:rPr lang="ru-RU" dirty="0"/>
              <a:t>Смерть должника не препятствует продолжению дела о банкротстве; возможно и инициирование банкротства после смерти </a:t>
            </a:r>
          </a:p>
          <a:p>
            <a:r>
              <a:rPr lang="ru-RU" dirty="0"/>
              <a:t>Будут ли наследственные отказы наравне с кредиторами или после всех должны удовлетворяться?</a:t>
            </a:r>
          </a:p>
          <a:p>
            <a:r>
              <a:rPr lang="ru-RU" dirty="0"/>
              <a:t>Может быть одновременное банкротство и наследственной массы, и самого наследника (формально одно лицо, но две конкурсные массы)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288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Банкротство наследственной </a:t>
            </a:r>
            <a:r>
              <a:rPr lang="ru-RU" dirty="0" smtClean="0"/>
              <a:t>массы: новеллы 391-ФЗ. Поправки в ст. 223.1 ЗоБ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Абз. 3 п. 1, абз</a:t>
            </a:r>
            <a:r>
              <a:rPr lang="ru-RU" dirty="0"/>
              <a:t>. 3 п. 4 </a:t>
            </a:r>
            <a:r>
              <a:rPr lang="ru-RU" dirty="0" smtClean="0"/>
              <a:t>и п. 5 ст. 223.1 говорят только о РИ. А РД? (например, для ипотеки?)</a:t>
            </a:r>
          </a:p>
          <a:p>
            <a:r>
              <a:rPr lang="ru-RU" dirty="0" smtClean="0"/>
              <a:t>Кто осуществляет права должника, если в установленный срок наследство не принято: до 391-ФЗ – нотариус или душеприказчик, после 391-ФЗ неясно. Душеприказчика 391-ФЗ вообще убрал…</a:t>
            </a:r>
          </a:p>
          <a:p>
            <a:r>
              <a:rPr lang="ru-RU" dirty="0" smtClean="0"/>
              <a:t>До истечения срока принятия наследства ФУ не вправе привлекать специалистов кроме п. 2 ст. 20.7 (п. 6 ст. 223.1)</a:t>
            </a:r>
          </a:p>
          <a:p>
            <a:r>
              <a:rPr lang="ru-RU" dirty="0" smtClean="0"/>
              <a:t>Можно включить в КМ единственное </a:t>
            </a:r>
            <a:r>
              <a:rPr lang="ru-RU" dirty="0" err="1" smtClean="0"/>
              <a:t>неипотечное</a:t>
            </a:r>
            <a:r>
              <a:rPr lang="ru-RU" dirty="0" smtClean="0"/>
              <a:t> жилье, если для наследника оно не единственное (п. 7 ст. 223.1)</a:t>
            </a:r>
          </a:p>
          <a:p>
            <a:r>
              <a:rPr lang="ru-RU" dirty="0" smtClean="0"/>
              <a:t>Расходы на погребение + охрана наследства + оплата нотариуса – текущие 1 очереди (п. 8 ст. 223.1)</a:t>
            </a:r>
          </a:p>
          <a:p>
            <a:r>
              <a:rPr lang="ru-RU" dirty="0" smtClean="0"/>
              <a:t>Почему то не применяются правила о </a:t>
            </a:r>
            <a:r>
              <a:rPr lang="ru-RU" dirty="0" err="1" smtClean="0"/>
              <a:t>неосвобождаемых</a:t>
            </a:r>
            <a:r>
              <a:rPr lang="ru-RU" dirty="0" smtClean="0"/>
              <a:t> долгах (п. 3-6 ст. 213.28) и нельзя пересмотреть определение о завершении РИ (п. 10 ст. 223.1)</a:t>
            </a:r>
          </a:p>
          <a:p>
            <a:pPr lvl="1"/>
            <a:r>
              <a:rPr lang="ru-RU" dirty="0" smtClean="0"/>
              <a:t>Как быть с наследниками, скрывшими имущество умершего?</a:t>
            </a:r>
          </a:p>
          <a:p>
            <a:r>
              <a:rPr lang="ru-RU" dirty="0" smtClean="0"/>
              <a:t>До истечения </a:t>
            </a:r>
            <a:r>
              <a:rPr lang="ru-RU" dirty="0"/>
              <a:t>срока принятия наследства </a:t>
            </a:r>
            <a:r>
              <a:rPr lang="ru-RU" dirty="0" smtClean="0"/>
              <a:t> нельзя утвердить мировое соглашение (п. 11 ст. 213.28)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0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Банкротство наследственной массы: новеллы 391-ФЗ. Поправки </a:t>
            </a:r>
            <a:r>
              <a:rPr lang="ru-RU" dirty="0" smtClean="0"/>
              <a:t>в Основы </a:t>
            </a:r>
            <a:r>
              <a:rPr lang="ru-RU" dirty="0" err="1" smtClean="0"/>
              <a:t>зак</a:t>
            </a:r>
            <a:r>
              <a:rPr lang="ru-RU" dirty="0" smtClean="0"/>
              <a:t>. о нотариате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Свидетельство о праве на наследство не выдается до окончания дела о банкротстве наследодателя (ч. 6 ст. 41)</a:t>
            </a:r>
          </a:p>
          <a:p>
            <a:pPr lvl="1"/>
            <a:r>
              <a:rPr lang="ru-RU" dirty="0"/>
              <a:t>к</a:t>
            </a:r>
            <a:r>
              <a:rPr lang="ru-RU" dirty="0" smtClean="0"/>
              <a:t>ак удостоверяется, кто наследник?</a:t>
            </a:r>
          </a:p>
          <a:p>
            <a:r>
              <a:rPr lang="ru-RU" dirty="0" smtClean="0"/>
              <a:t>Опись наследства при банкротстве наследодателя нотариус не делает (абз. 5 ст. 63.1)</a:t>
            </a:r>
          </a:p>
          <a:p>
            <a:r>
              <a:rPr lang="ru-RU" dirty="0" smtClean="0"/>
              <a:t>И снова: нотариус участвует в деле о банкротстве в </a:t>
            </a:r>
            <a:r>
              <a:rPr lang="ru-RU" dirty="0"/>
              <a:t>течение </a:t>
            </a:r>
            <a:r>
              <a:rPr lang="ru-RU" dirty="0" smtClean="0"/>
              <a:t>срока </a:t>
            </a:r>
            <a:r>
              <a:rPr lang="ru-RU" dirty="0"/>
              <a:t>принятия </a:t>
            </a:r>
            <a:r>
              <a:rPr lang="ru-RU" dirty="0" smtClean="0"/>
              <a:t>наследства (абз. 4 ст. 63.1). А дальше?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54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Банкротство граждан и банки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Банки (как и все третьи лица) считаются уведомленными о введении РД или РИ по истечении 5 рабочих дней со дня ЕФРСБ (ч. 3 ст. 213.7), если не доказано иное</a:t>
            </a:r>
          </a:p>
          <a:p>
            <a:pPr lvl="1"/>
            <a:r>
              <a:rPr lang="ru-RU" dirty="0" smtClean="0"/>
              <a:t>в частности, если ранее банк получил уведомление от ФУ (абз. 8 п. 8 ст. 213.9)</a:t>
            </a:r>
          </a:p>
          <a:p>
            <a:pPr lvl="1"/>
            <a:r>
              <a:rPr lang="ru-RU" dirty="0"/>
              <a:t>е</a:t>
            </a:r>
            <a:r>
              <a:rPr lang="ru-RU" dirty="0" smtClean="0"/>
              <a:t>сли банк был заявителем по делу о банкротстве или заявил в РД свое требование (в отношении РИ)</a:t>
            </a:r>
          </a:p>
          <a:p>
            <a:r>
              <a:rPr lang="ru-RU" dirty="0" smtClean="0"/>
              <a:t>ФУ обязан уведомлять банки, в которых у гражданина вклад или счет (включая карты), и иных дебиторов в течение 5 р.д. со дня выявления (абз. 8 п. 8 ст. 213.9)</a:t>
            </a:r>
          </a:p>
          <a:p>
            <a:r>
              <a:rPr lang="ru-RU" dirty="0" smtClean="0"/>
              <a:t>ФУ вправе получать от банка информацию о </a:t>
            </a:r>
            <a:r>
              <a:rPr lang="ru-RU" dirty="0"/>
              <a:t>счетах и вкладах (депозитах) гражданина, в </a:t>
            </a:r>
            <a:r>
              <a:rPr lang="ru-RU" dirty="0" smtClean="0"/>
              <a:t>т.ч. по картам</a:t>
            </a:r>
            <a:r>
              <a:rPr lang="ru-RU" dirty="0"/>
              <a:t>, об остатках электронных денежных средств и о переводах электронных денежных </a:t>
            </a:r>
            <a:r>
              <a:rPr lang="ru-RU" dirty="0" smtClean="0"/>
              <a:t>средств (абз. 5 п. 7 ст. 213.9)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484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Федеральный закон № 154-ФЗ от 29.06.2015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Отменил 476-ФЗ</a:t>
            </a:r>
          </a:p>
          <a:p>
            <a:r>
              <a:rPr lang="ru-RU" dirty="0" smtClean="0"/>
              <a:t>Перенес срок вступления правил о БГ на </a:t>
            </a:r>
            <a:r>
              <a:rPr lang="ru-RU" b="1" u="sng" dirty="0" smtClean="0"/>
              <a:t>1 октября 2015</a:t>
            </a:r>
          </a:p>
          <a:p>
            <a:r>
              <a:rPr lang="ru-RU" dirty="0" smtClean="0"/>
              <a:t>Отнес все дела о БГ (включая не ИП) к компетенции АС, а не СОЮ</a:t>
            </a:r>
          </a:p>
          <a:p>
            <a:r>
              <a:rPr lang="ru-RU" dirty="0" smtClean="0"/>
              <a:t>Устранил ряд недостатков 476-ФЗ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167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Банкротство граждан и банки </a:t>
            </a:r>
            <a:r>
              <a:rPr lang="ru-RU" dirty="0" smtClean="0"/>
              <a:t>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Банк отвечает, если он знал или д.б. знать о РД или РИ (абз. 7 п. 5 ст. 213.11 и п. 8 ст. 213.25). А не банк? Работодатель? Страховая? Сосед?</a:t>
            </a:r>
          </a:p>
          <a:p>
            <a:r>
              <a:rPr lang="ru-RU" dirty="0"/>
              <a:t>Банк обязан уведомить ФУ в течение 5 р.д. со дня узнавания о РИ об имеющихся у него вкладах, счетах, ином имуществе и о договоре аренды банковской ячейки (сейфа) (п. 5 ст. 213.24). Так </a:t>
            </a:r>
            <a:r>
              <a:rPr lang="ru-RU" dirty="0" smtClean="0"/>
              <a:t>работает с </a:t>
            </a:r>
            <a:r>
              <a:rPr lang="ru-RU" dirty="0"/>
              <a:t>01.01.16 (ч. 5 ст. 14 154-ФЗ), а </a:t>
            </a:r>
            <a:r>
              <a:rPr lang="ru-RU" dirty="0" smtClean="0"/>
              <a:t>до </a:t>
            </a:r>
            <a:r>
              <a:rPr lang="ru-RU" dirty="0"/>
              <a:t>этого – в течение 5 р.д. со дня запроса ФУ</a:t>
            </a:r>
          </a:p>
          <a:p>
            <a:r>
              <a:rPr lang="ru-RU" dirty="0"/>
              <a:t>Гражданин не позднее 1 р.д. со дня признания его банкротом обязан передать все свои карты ФУ, а тот обязан в течение 1 р.д. их заблокировать (п. 9 ст. 213.25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70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942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читать по банкротству граждан?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700" dirty="0"/>
              <a:t>Абашеева Е.Н. Процедура потребительского банкротства. Как она работает за рубежом // Арбитражная практика. 2014. № 12. </a:t>
            </a:r>
            <a:endParaRPr lang="ru-RU" sz="2700" dirty="0" smtClean="0"/>
          </a:p>
          <a:p>
            <a:r>
              <a:rPr lang="ru-RU" sz="2700" dirty="0"/>
              <a:t>Егоров А.В. Процедура банкротства граждан-предпринимателей. Семь проблемных вопросов практики // Арбитражная практика. 2014. № 12</a:t>
            </a:r>
            <a:r>
              <a:rPr lang="ru-RU" sz="2700" dirty="0" smtClean="0"/>
              <a:t>.</a:t>
            </a:r>
          </a:p>
          <a:p>
            <a:pPr lvl="0"/>
            <a:r>
              <a:rPr lang="en-US" sz="2700" dirty="0" smtClean="0"/>
              <a:t>Report </a:t>
            </a:r>
            <a:r>
              <a:rPr lang="en-US" sz="2700" dirty="0"/>
              <a:t>on the Treatment of the Insolvency of Natural Person. The World Bank Insolvency and Creditor/Debtor Regimes Task Force. Working Group on the Treatment of the Insolvency of Natural Persons // </a:t>
            </a:r>
            <a:r>
              <a:rPr lang="en-US" sz="2700" u="sng" dirty="0">
                <a:hlinkClick r:id="rId2"/>
              </a:rPr>
              <a:t>http://siteresources.worldbank.org/INTGILD/Resources/WBInsolvencyOfNaturalPersonsReport_01_11_13.pdf</a:t>
            </a:r>
            <a:r>
              <a:rPr lang="en-US" sz="2700" u="sng" dirty="0"/>
              <a:t>.</a:t>
            </a:r>
            <a:r>
              <a:rPr lang="en-US" sz="2700" dirty="0"/>
              <a:t> </a:t>
            </a:r>
            <a:endParaRPr lang="ru-RU" sz="2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71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80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4968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Остались вопросы? Пишите: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</a:t>
            </a:r>
            <a:r>
              <a:rPr lang="en-US" sz="3600" dirty="0" smtClean="0">
                <a:hlinkClick r:id="rId3"/>
              </a:rPr>
              <a:t>https://www.facebook.com/oleg.r.zaitsev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@Oleg_Zaitsev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493" y="3087805"/>
            <a:ext cx="1322878" cy="88057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61" y="4089247"/>
            <a:ext cx="2221213" cy="106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22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9878"/>
            <a:ext cx="9144000" cy="2387600"/>
          </a:xfrm>
        </p:spPr>
        <p:txBody>
          <a:bodyPr>
            <a:noAutofit/>
          </a:bodyPr>
          <a:lstStyle/>
          <a:p>
            <a:r>
              <a:rPr lang="ru-RU" sz="5700" dirty="0"/>
              <a:t>«Если … знаю все тайны, и имею всякое познание.., а не имею любви,- то я ничто».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300" dirty="0"/>
              <a:t>См. сайты: </a:t>
            </a:r>
            <a:r>
              <a:rPr lang="ru-RU" sz="3300" dirty="0" smtClean="0">
                <a:hlinkClick r:id="rId2"/>
              </a:rPr>
              <a:t>www.hospicefund.ru</a:t>
            </a:r>
            <a:r>
              <a:rPr lang="ru-RU" sz="3300" dirty="0" smtClean="0"/>
              <a:t> | </a:t>
            </a:r>
            <a:r>
              <a:rPr lang="ru-RU" sz="3300" dirty="0" smtClean="0">
                <a:hlinkClick r:id="rId3"/>
              </a:rPr>
              <a:t>www.miloserdie.ru</a:t>
            </a:r>
            <a:r>
              <a:rPr lang="ru-RU" sz="3300" dirty="0" smtClean="0"/>
              <a:t> | </a:t>
            </a:r>
            <a:r>
              <a:rPr lang="ru-RU" sz="3300" dirty="0">
                <a:hlinkClick r:id="rId4"/>
              </a:rPr>
              <a:t>http://bf-galchonok.ru</a:t>
            </a:r>
            <a:r>
              <a:rPr lang="ru-RU" sz="3300" dirty="0" smtClean="0">
                <a:hlinkClick r:id="rId4"/>
              </a:rPr>
              <a:t>/</a:t>
            </a:r>
            <a:r>
              <a:rPr lang="ru-RU" sz="3300" dirty="0" smtClean="0"/>
              <a:t> | </a:t>
            </a:r>
            <a:r>
              <a:rPr lang="ru-RU" sz="3300" dirty="0" smtClean="0">
                <a:hlinkClick r:id="rId5"/>
              </a:rPr>
              <a:t>www.facebook.com/groups/504397786280428/</a:t>
            </a:r>
            <a:r>
              <a:rPr lang="ru-RU" sz="3300" dirty="0" smtClean="0"/>
              <a:t> 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11416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Есть вводный Пленум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13.10.15 Верховный Суд РФ принял постановление №45 по банкротству граждан</a:t>
            </a:r>
          </a:p>
          <a:p>
            <a:pPr lvl="1"/>
            <a:r>
              <a:rPr lang="ru-RU" dirty="0" smtClean="0"/>
              <a:t>См. записи обсуждения на Пленуме 29.09.15 и 13.10.15 на канале ВС на </a:t>
            </a:r>
            <a:r>
              <a:rPr lang="en-US" dirty="0" smtClean="0"/>
              <a:t>YouTube </a:t>
            </a:r>
            <a:r>
              <a:rPr lang="ru-RU" dirty="0" smtClean="0"/>
              <a:t>(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www.youtube.com/c/vsrfrutv</a:t>
            </a:r>
            <a:r>
              <a:rPr lang="ru-RU" dirty="0" smtClean="0">
                <a:hlinkClick r:id="rId2"/>
              </a:rPr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4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Вторая шлифовка – 391-ФЗ от 29.12.15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Точечные поправки по БГ</a:t>
            </a:r>
          </a:p>
          <a:p>
            <a:r>
              <a:rPr lang="ru-RU" dirty="0" smtClean="0"/>
              <a:t>Частично изменил подходы Пленума по БГ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320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6627</Words>
  <Application>Microsoft Macintosh PowerPoint</Application>
  <PresentationFormat>Широкоэкранный</PresentationFormat>
  <Paragraphs>445</Paragraphs>
  <Slides>73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73</vt:i4>
      </vt:variant>
    </vt:vector>
  </HeadingPairs>
  <TitlesOfParts>
    <vt:vector size="78" baseType="lpstr">
      <vt:lpstr>Wingdings</vt:lpstr>
      <vt:lpstr>Calibri Light</vt:lpstr>
      <vt:lpstr>Arial</vt:lpstr>
      <vt:lpstr>Calibri</vt:lpstr>
      <vt:lpstr>Тема Office</vt:lpstr>
      <vt:lpstr>Закон о банкротстве граждан (с учетом 154-ФЗ, 391-ФЗ и Пленума ВС) </vt:lpstr>
      <vt:lpstr>«Капитализм без банкротства – все равно что христианство без преисподней».  Фрэнк Борман</vt:lpstr>
      <vt:lpstr>Что было до этого?</vt:lpstr>
      <vt:lpstr>В результате:</vt:lpstr>
      <vt:lpstr>Федеральный закон № 476-ФЗ от 29.12.2014</vt:lpstr>
      <vt:lpstr>Нужно ли банкротить гражданина без активов?</vt:lpstr>
      <vt:lpstr>Федеральный закон № 154-ФЗ от 29.06.2015</vt:lpstr>
      <vt:lpstr>Есть вводный Пленум</vt:lpstr>
      <vt:lpstr>Вторая шлифовка – 391-ФЗ от 29.12.15</vt:lpstr>
      <vt:lpstr>Конец ли это? </vt:lpstr>
      <vt:lpstr>Переходные положения 154-ФЗ (ст. 14)</vt:lpstr>
      <vt:lpstr>Трансграничные аспекты банкротства гражданина</vt:lpstr>
      <vt:lpstr>Какой суд рассматривает дела о БГ? </vt:lpstr>
      <vt:lpstr>Какие м.б. процедуры при БГ? Раньше</vt:lpstr>
      <vt:lpstr>Какие м.б. процедуры при БГ? Теперь (п. 2 ст. 27 и ст. 213.2 ЗоБ)</vt:lpstr>
      <vt:lpstr>Можно ли сразу признать Г. банкротом? (раньше)</vt:lpstr>
      <vt:lpstr>Можно ли сразу признать Г. банкротом? (теперь)</vt:lpstr>
      <vt:lpstr>Обязателен ли АУ?</vt:lpstr>
      <vt:lpstr>Какое вознаграждение у АУ? Раньше</vt:lpstr>
      <vt:lpstr>Какое вознаграждение у АУ? Теперь</vt:lpstr>
      <vt:lpstr>Как еще минимизируются теперь расходы при БГ? (1)</vt:lpstr>
      <vt:lpstr>Как еще минимизируются теперь расходы при БГ? (2)</vt:lpstr>
      <vt:lpstr>Как гарантируется теперь финансирование БГ?</vt:lpstr>
      <vt:lpstr>Финансирование расходов кредитором</vt:lpstr>
      <vt:lpstr>Как гражданин инициирует свое банкротство?</vt:lpstr>
      <vt:lpstr>Как кредитор инициирует банкротство гражданина?</vt:lpstr>
      <vt:lpstr>Нужно ли конкурсному кредитору решение суда для инициирования банкротства гражданина? Раньше </vt:lpstr>
      <vt:lpstr>Нужно ли конкурсному кредитору решение суда для инициирования банкротства гражданина? Теперь (п. 2 ст. 213.5)</vt:lpstr>
      <vt:lpstr>Как быть если в отсутствие решения суда есть спор о праве?</vt:lpstr>
      <vt:lpstr>Кто предлагает кандидатуру АУ?</vt:lpstr>
      <vt:lpstr>Проводится ли содержательный тест неплатежеспособности гражданина при введении процедуры банкротства?</vt:lpstr>
      <vt:lpstr>Когда презюмируется неплатежеспособность должника (п. 3 ст. 213.6 ЗоБ)?</vt:lpstr>
      <vt:lpstr>Как быть с имитацией банкротства?</vt:lpstr>
      <vt:lpstr>НО:</vt:lpstr>
      <vt:lpstr>Каков срок и порядок заявления требований в 1 процедуре?</vt:lpstr>
      <vt:lpstr>Упрощена процедура собрания кредиторов</vt:lpstr>
      <vt:lpstr>Но без СК можно вообще обойтись!</vt:lpstr>
      <vt:lpstr>Последствия введения 1 процедуры банкротства в отношении гражданина</vt:lpstr>
      <vt:lpstr>Что с исками, предъявленными до введения 1 процедуры?</vt:lpstr>
      <vt:lpstr>Как вводится реабилитационная процедура и утверждается её план? Раньше</vt:lpstr>
      <vt:lpstr>Теперь план РД суд может утвердить и без согласия кредиторов (п. 4 ст. 213.17). Условия:</vt:lpstr>
      <vt:lpstr>Такое утверждение плана судом без согласия СК заимствовано из section 1129(b) американского Bankruptcy Code и называется cramdown (от cram – впихивать, втискивать) См. об этом: Richard Maloy, A Primer on Cramdown – How and Why It Works, 16 St. Thomas L. Rev. 1 2003-2004</vt:lpstr>
      <vt:lpstr>Утверждение плана без согласия кредиторов (на примере валютной ипотеки)</vt:lpstr>
      <vt:lpstr>Утверждение плана без согласия должника (абз. 3 п. 30 Пленума БГ)</vt:lpstr>
      <vt:lpstr>Но всё же по общему правилу и теперь план РД должен быть одобрен СК большинством голосов от реестра (ст. 213.16)</vt:lpstr>
      <vt:lpstr>Кто и как может предложить план? Ст. 213.12</vt:lpstr>
      <vt:lpstr>Требования к гражданину для плана (ст. 213.13)</vt:lpstr>
      <vt:lpstr>Условия (содержание) плана (ст. 213.14) (1)</vt:lpstr>
      <vt:lpstr>Условия (содержание) плана (ст. 213.14) (2)</vt:lpstr>
      <vt:lpstr>На какие требования распространяется план?</vt:lpstr>
      <vt:lpstr>Улучшение имущественного положения гражданина после утверждения плана</vt:lpstr>
      <vt:lpstr>Баланс личных прав гражданина и имущественных интересов кредиторов (1)</vt:lpstr>
      <vt:lpstr>Баланс личных прав гражданина и имущественных интересов кредиторов (2)</vt:lpstr>
      <vt:lpstr>Когда гражданин должен выехать из ипотечной квартиры при банкротстве?</vt:lpstr>
      <vt:lpstr>"Роскошное" единственное жилье</vt:lpstr>
      <vt:lpstr>Ограничение дееспособности гражданина – банкрота (1)</vt:lpstr>
      <vt:lpstr>Ограничение дееспособности гражданина – банкрота (2)</vt:lpstr>
      <vt:lpstr>Как продается имущество гражданина?</vt:lpstr>
      <vt:lpstr>Если должник женат…</vt:lpstr>
      <vt:lpstr>Недобросовестный гражданин не получает освобождение от долгов (п. 4 ст. 213.28) (1)</vt:lpstr>
      <vt:lpstr>Недобросовестный гражданин не получает освобождение от долгов (п. 4 ст. 213.28) (2)</vt:lpstr>
      <vt:lpstr>Недобросовестный гражданин не получает освобождение от долгов (п. 4 ст. 213.28) (3)</vt:lpstr>
      <vt:lpstr>Неосторожное банкротство дает ли освобождение?</vt:lpstr>
      <vt:lpstr>Априори неосвобождаемые (non dischargeable) долги (п. 5 ст. 213.28)</vt:lpstr>
      <vt:lpstr>Априори неосвобождаемые (non dischargeable) долги (п. 6 ст. 213.28)</vt:lpstr>
      <vt:lpstr>Банкротство наследственной массы (ст. 223.1)</vt:lpstr>
      <vt:lpstr>Банкротство наследственной массы: новеллы 391-ФЗ. Поправки в ст. 223.1 ЗоБ</vt:lpstr>
      <vt:lpstr>Банкротство наследственной массы: новеллы 391-ФЗ. Поправки в Основы зак. о нотариате</vt:lpstr>
      <vt:lpstr>Банкротство граждан и банки (1)</vt:lpstr>
      <vt:lpstr>Банкротство граждан и банки (2)</vt:lpstr>
      <vt:lpstr>Что читать по банкротству граждан?</vt:lpstr>
      <vt:lpstr> Спасибо за внимание!  Остались вопросы? Пишите:        https://www.facebook.com/oleg.r.zaitsev  @Oleg_Zaitsev </vt:lpstr>
      <vt:lpstr>«Если … знаю все тайны, и имею всякое познание.., а не имею любви,- то я ничто».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 банкротстве граждан</dc:title>
  <dc:creator>Зайцев Олег Романович</dc:creator>
  <cp:lastModifiedBy/>
  <cp:revision>508</cp:revision>
  <dcterms:created xsi:type="dcterms:W3CDTF">2015-01-22T14:07:23Z</dcterms:created>
  <dcterms:modified xsi:type="dcterms:W3CDTF">2016-03-09T16:14:12Z</dcterms:modified>
</cp:coreProperties>
</file>