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0"/>
  </p:notesMasterIdLst>
  <p:sldIdLst>
    <p:sldId id="256" r:id="rId2"/>
    <p:sldId id="261" r:id="rId3"/>
    <p:sldId id="259" r:id="rId4"/>
    <p:sldId id="260" r:id="rId5"/>
    <p:sldId id="257" r:id="rId6"/>
    <p:sldId id="275" r:id="rId7"/>
    <p:sldId id="277" r:id="rId8"/>
    <p:sldId id="309" r:id="rId9"/>
    <p:sldId id="262" r:id="rId10"/>
    <p:sldId id="267" r:id="rId11"/>
    <p:sldId id="269" r:id="rId12"/>
    <p:sldId id="263" r:id="rId13"/>
    <p:sldId id="270" r:id="rId14"/>
    <p:sldId id="276" r:id="rId15"/>
    <p:sldId id="264" r:id="rId16"/>
    <p:sldId id="265" r:id="rId17"/>
    <p:sldId id="273" r:id="rId18"/>
    <p:sldId id="274" r:id="rId19"/>
    <p:sldId id="278" r:id="rId20"/>
    <p:sldId id="279" r:id="rId21"/>
    <p:sldId id="280" r:id="rId22"/>
    <p:sldId id="281" r:id="rId23"/>
    <p:sldId id="282" r:id="rId24"/>
    <p:sldId id="287" r:id="rId25"/>
    <p:sldId id="283" r:id="rId26"/>
    <p:sldId id="284" r:id="rId27"/>
    <p:sldId id="285" r:id="rId28"/>
    <p:sldId id="286" r:id="rId29"/>
    <p:sldId id="288" r:id="rId30"/>
    <p:sldId id="289" r:id="rId31"/>
    <p:sldId id="290" r:id="rId32"/>
    <p:sldId id="291" r:id="rId33"/>
    <p:sldId id="292" r:id="rId34"/>
    <p:sldId id="294" r:id="rId35"/>
    <p:sldId id="295" r:id="rId36"/>
    <p:sldId id="297" r:id="rId37"/>
    <p:sldId id="296" r:id="rId38"/>
    <p:sldId id="298" r:id="rId39"/>
    <p:sldId id="299" r:id="rId40"/>
    <p:sldId id="300" r:id="rId41"/>
    <p:sldId id="301" r:id="rId42"/>
    <p:sldId id="302" r:id="rId43"/>
    <p:sldId id="303" r:id="rId44"/>
    <p:sldId id="306" r:id="rId45"/>
    <p:sldId id="293" r:id="rId46"/>
    <p:sldId id="305" r:id="rId47"/>
    <p:sldId id="304" r:id="rId48"/>
    <p:sldId id="307" r:id="rId49"/>
    <p:sldId id="308" r:id="rId50"/>
    <p:sldId id="315" r:id="rId51"/>
    <p:sldId id="314" r:id="rId52"/>
    <p:sldId id="310" r:id="rId53"/>
    <p:sldId id="311" r:id="rId54"/>
    <p:sldId id="312" r:id="rId55"/>
    <p:sldId id="313" r:id="rId56"/>
    <p:sldId id="272" r:id="rId57"/>
    <p:sldId id="258" r:id="rId58"/>
    <p:sldId id="266" r:id="rId5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594" y="108"/>
      </p:cViewPr>
      <p:guideLst>
        <p:guide orient="horz" pos="2160"/>
        <p:guide pos="1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heme" Target="theme/theme1.xml"/><Relationship Id="rId64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presProps" Target="presProps.xml"/><Relationship Id="rId62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B3B27-D690-4D1A-964C-3152F843C45A}" type="datetimeFigureOut">
              <a:rPr lang="ru-RU" smtClean="0"/>
              <a:t>27.04.15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9BFE2-4514-4593-A882-80349A2760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71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57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9BFE2-4514-4593-A882-80349A2760E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99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57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8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726E5-BBD1-4D80-B22E-E3C7D2E1BC8C}" type="datetime1">
              <a:rPr lang="ru-RU" smtClean="0"/>
              <a:t>27.04.15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13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7FF85-B75B-4F77-A99A-6AAC724E5DBB}" type="datetime1">
              <a:rPr lang="ru-RU" smtClean="0"/>
              <a:t>27.04.15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0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C527-7533-4BED-8565-C249FC4E4B8F}" type="datetime1">
              <a:rPr lang="ru-RU" smtClean="0"/>
              <a:t>27.04.15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4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0CB67-5379-4F95-AEF9-719E31FEC172}" type="datetime1">
              <a:rPr lang="ru-RU" smtClean="0"/>
              <a:t>27.04.15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03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A442-5C7D-40C6-A07E-24ACE6843CB8}" type="datetime1">
              <a:rPr lang="ru-RU" smtClean="0"/>
              <a:t>27.04.15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76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F6121-AA72-4B6F-B92F-EFEA08034F96}" type="datetime1">
              <a:rPr lang="ru-RU" smtClean="0"/>
              <a:t>27.04.15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857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490A8-332C-47FC-825B-4B11E6337964}" type="datetime1">
              <a:rPr lang="ru-RU" smtClean="0"/>
              <a:t>27.04.15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93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274E-B39F-4103-B53F-C6B70B8A8C86}" type="datetime1">
              <a:rPr lang="ru-RU" smtClean="0"/>
              <a:t>27.04.15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880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CB720-8A2C-4E85-8F9D-79E16373628E}" type="datetime1">
              <a:rPr lang="ru-RU" smtClean="0"/>
              <a:t>27.04.15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48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D631-BAF0-4ADB-9D17-44387B412E86}" type="datetime1">
              <a:rPr lang="ru-RU" smtClean="0"/>
              <a:t>27.04.15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4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BF76-7DAE-40C2-9A08-E8C35269CB40}" type="datetime1">
              <a:rPr lang="ru-RU" smtClean="0"/>
              <a:t>27.04.15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49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A17FA-47E1-4B37-8C1A-54D2029610A4}" type="datetime1">
              <a:rPr lang="ru-RU" smtClean="0"/>
              <a:t>27.04.15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A0D5B-5051-4464-BB30-AEA7E6659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zakon.ru/Discussions/edinoobrazie_ili_dostupnost__verxovnyj_sud_obsuzhdaet_perevod_bankrotstva_grazhdan_v_arbitrazhnye_su/16590)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bitr.ru/_upimg/BA56B64409E63370CC611FE1DCC99CB8_an_zap.pdf" TargetMode="External"/><Relationship Id="rId3" Type="http://schemas.openxmlformats.org/officeDocument/2006/relationships/hyperlink" Target="http://www.vedomosti.ru/finance/articles/2015/04/21/v-rossii-nachalis-massovie-sotsialnie-defolti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20essexst.com/case/kekhman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iteresources.worldbank.org/INTGILD/Resources/WBInsolvencyOfNaturalPersonsReport_01_11_13.pdf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oleg.r.zaitsev" TargetMode="Externa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94379"/>
            <a:ext cx="9144000" cy="1739644"/>
          </a:xfrm>
        </p:spPr>
        <p:txBody>
          <a:bodyPr>
            <a:noAutofit/>
          </a:bodyPr>
          <a:lstStyle/>
          <a:p>
            <a:r>
              <a:rPr lang="ru-RU" sz="5700" b="1" u="sng" dirty="0" smtClean="0"/>
              <a:t>Закон о банкротстве граждан</a:t>
            </a:r>
            <a:r>
              <a:rPr lang="ru-RU" sz="5700" dirty="0" smtClean="0"/>
              <a:t/>
            </a:r>
            <a:br>
              <a:rPr lang="ru-RU" sz="5700" dirty="0" smtClean="0"/>
            </a:br>
            <a:endParaRPr lang="ru-RU" sz="5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971597"/>
            <a:ext cx="9144000" cy="3044376"/>
          </a:xfrm>
        </p:spPr>
        <p:txBody>
          <a:bodyPr>
            <a:normAutofit fontScale="25000" lnSpcReduction="20000"/>
          </a:bodyPr>
          <a:lstStyle/>
          <a:p>
            <a:endParaRPr lang="ru-RU" sz="3600" dirty="0" smtClean="0"/>
          </a:p>
          <a:p>
            <a:r>
              <a:rPr lang="ru-RU" sz="9800" dirty="0" smtClean="0"/>
              <a:t>Лектор: Олег Зайцев</a:t>
            </a:r>
          </a:p>
          <a:p>
            <a:endParaRPr lang="ru-RU" dirty="0" smtClean="0"/>
          </a:p>
          <a:p>
            <a:r>
              <a:rPr lang="ru-RU" sz="7600" dirty="0"/>
              <a:t>с</a:t>
            </a:r>
            <a:r>
              <a:rPr lang="ru-RU" sz="7600" dirty="0" smtClean="0"/>
              <a:t>оветник руководителя юридической дирекции Агентства по страхованию вкладов,</a:t>
            </a:r>
          </a:p>
          <a:p>
            <a:r>
              <a:rPr lang="ru-RU" sz="7600" dirty="0" smtClean="0"/>
              <a:t>доцент Российской школы частного права, </a:t>
            </a:r>
          </a:p>
          <a:p>
            <a:r>
              <a:rPr lang="ru-RU" sz="7600" dirty="0" smtClean="0"/>
              <a:t>магистр частного права, кандидат юридических наук</a:t>
            </a:r>
          </a:p>
          <a:p>
            <a:endParaRPr lang="ru-RU" sz="6800" dirty="0"/>
          </a:p>
          <a:p>
            <a:endParaRPr lang="ru-RU" sz="6800" dirty="0"/>
          </a:p>
          <a:p>
            <a:r>
              <a:rPr lang="ru-RU" sz="6800" dirty="0" smtClean="0"/>
              <a:t>Все </a:t>
            </a:r>
            <a:r>
              <a:rPr lang="ru-RU" sz="6800" dirty="0"/>
              <a:t>мнения, высказываемые автором в этой презентации или при её использовании на лекции, семинаре, конференции и т.п., являются личным мнением автора и не являются официальной позицией Агентства по страхованию вкладов. Информация о работе автора в Агентстве приводится для сведения.</a:t>
            </a:r>
          </a:p>
          <a:p>
            <a:r>
              <a:rPr lang="ru-RU" sz="6800" dirty="0"/>
              <a:t>Ни настоящая презентация, ни сделанный с её использованием доклад, лекция и т.п. не являются юридической консультацией и предназначены только для образовательных целей. Любой пользователь презентации (слушатель лекции и т.п.) при решении конкретного вопроса должен обратиться к тексту закона и самостоятельно принять юридическое решение либо обратиться к профессиональному юристу, если он им не является.</a:t>
            </a:r>
          </a:p>
          <a:p>
            <a:r>
              <a:rPr lang="ru-RU" dirty="0" smtClean="0"/>
              <a:t>©</a:t>
            </a:r>
            <a:r>
              <a:rPr lang="en-US" dirty="0" smtClean="0"/>
              <a:t> </a:t>
            </a:r>
            <a:r>
              <a:rPr lang="ru-RU" dirty="0" smtClean="0"/>
              <a:t>О.Р. Зайцев, 2015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4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Какой суд рассматривает дела о БГ? </a:t>
            </a:r>
            <a:r>
              <a:rPr lang="ru-RU" dirty="0" smtClean="0"/>
              <a:t>Теперь (1)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b="1" u="sng" dirty="0"/>
              <a:t>АС:</a:t>
            </a:r>
            <a:r>
              <a:rPr lang="ru-RU" dirty="0"/>
              <a:t> ИП и ФЛ, прекратившие статус ИП, но </a:t>
            </a:r>
            <a:r>
              <a:rPr lang="ru-RU" dirty="0" err="1"/>
              <a:t>обяз-ва</a:t>
            </a:r>
            <a:r>
              <a:rPr lang="ru-RU" dirty="0"/>
              <a:t> которых возникли в результате </a:t>
            </a:r>
            <a:r>
              <a:rPr lang="ru-RU" dirty="0" err="1"/>
              <a:t>предпр</a:t>
            </a:r>
            <a:r>
              <a:rPr lang="ru-RU" dirty="0"/>
              <a:t>. </a:t>
            </a:r>
            <a:r>
              <a:rPr lang="ru-RU" dirty="0" err="1"/>
              <a:t>деят-сти</a:t>
            </a:r>
            <a:r>
              <a:rPr lang="ru-RU" dirty="0"/>
              <a:t> (п. 1 ст. 6 и п. 5 ст</a:t>
            </a:r>
            <a:r>
              <a:rPr lang="en-US" dirty="0"/>
              <a:t>. 213.1 </a:t>
            </a:r>
            <a:r>
              <a:rPr lang="ru-RU" dirty="0"/>
              <a:t>ЗоБ, ст. 32.1 АПК</a:t>
            </a:r>
            <a:r>
              <a:rPr lang="ru-RU" dirty="0" smtClean="0"/>
              <a:t>). А если нет </a:t>
            </a:r>
            <a:r>
              <a:rPr lang="ru-RU" dirty="0" err="1" smtClean="0"/>
              <a:t>предпр</a:t>
            </a:r>
            <a:r>
              <a:rPr lang="ru-RU" dirty="0" smtClean="0"/>
              <a:t>. долгов, но специально зарегистрировался как ИП?</a:t>
            </a:r>
            <a:endParaRPr lang="ru-RU" dirty="0"/>
          </a:p>
          <a:p>
            <a:r>
              <a:rPr lang="ru-RU" b="1" u="sng" dirty="0"/>
              <a:t>СОЮ: </a:t>
            </a:r>
            <a:r>
              <a:rPr lang="ru-RU" dirty="0"/>
              <a:t>ФЛ не ИП, кроме бывших (п. 1 ст. 6 ЗоБ, в ГПК нет правил о подведомственности)</a:t>
            </a:r>
          </a:p>
          <a:p>
            <a:r>
              <a:rPr lang="ru-RU" dirty="0"/>
              <a:t>Статус на момент возбуждения дела - если не тот суд, то передача по подведомственности (п. 9 ст. 233 ЗоБ</a:t>
            </a:r>
            <a:r>
              <a:rPr lang="ru-RU" dirty="0" smtClean="0"/>
              <a:t>). </a:t>
            </a:r>
            <a:r>
              <a:rPr lang="en-US" dirty="0" smtClean="0"/>
              <a:t>Ex officio </a:t>
            </a:r>
            <a:r>
              <a:rPr lang="ru-RU" dirty="0" smtClean="0"/>
              <a:t>или по возражению ЛУД? До какого момента можно возражать о неподведомственности?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27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Какой суд рассматривает дела о БГ? Теперь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100" dirty="0"/>
              <a:t>СОЮ никогда не смотрели банкротство</a:t>
            </a:r>
          </a:p>
          <a:p>
            <a:r>
              <a:rPr lang="ru-RU" sz="3100" dirty="0"/>
              <a:t>Обязательны ли для СОЮ позиции ВАС по банкротству? (Да – в силу равенства перед законом и судом</a:t>
            </a:r>
            <a:r>
              <a:rPr lang="ru-RU" sz="3100" dirty="0" smtClean="0"/>
              <a:t>)</a:t>
            </a:r>
            <a:endParaRPr lang="ru-RU" sz="3100" dirty="0"/>
          </a:p>
          <a:p>
            <a:r>
              <a:rPr lang="ru-RU" sz="3100" dirty="0"/>
              <a:t>ВС планировал все отдать в АС (</a:t>
            </a:r>
            <a:r>
              <a:rPr lang="en-US" sz="3100" dirty="0">
                <a:hlinkClick r:id="rId2"/>
              </a:rPr>
              <a:t>http://</a:t>
            </a:r>
            <a:r>
              <a:rPr lang="en-US" sz="3100" dirty="0" err="1">
                <a:hlinkClick r:id="rId2"/>
              </a:rPr>
              <a:t>zakon.ru</a:t>
            </a:r>
            <a:r>
              <a:rPr lang="en-US" sz="3100" dirty="0">
                <a:hlinkClick r:id="rId2"/>
              </a:rPr>
              <a:t>/Discussions/edinoobrazie_ili_dostupnost__verxovnyj_sud_obsuzhdaet_perevod_bankrotstva_grazhdan_v_arbitrazhnye_su/16590</a:t>
            </a:r>
            <a:r>
              <a:rPr lang="ru-RU" sz="3100" dirty="0" smtClean="0">
                <a:hlinkClick r:id="rId2"/>
              </a:rPr>
              <a:t>)</a:t>
            </a:r>
            <a:r>
              <a:rPr lang="ru-RU" sz="3100" dirty="0" smtClean="0"/>
              <a:t>. Но проект поправок был снят с повестки на следующий же день...</a:t>
            </a:r>
            <a:endParaRPr lang="ru-RU" sz="3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5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</a:t>
            </a:r>
            <a:r>
              <a:rPr lang="ru-RU" dirty="0" err="1"/>
              <a:t>м.б</a:t>
            </a:r>
            <a:r>
              <a:rPr lang="ru-RU" dirty="0"/>
              <a:t>. процедуры при </a:t>
            </a:r>
            <a:r>
              <a:rPr lang="ru-RU" dirty="0" smtClean="0"/>
              <a:t>БГ? 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514012" cy="3684588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u="sng" dirty="0" smtClean="0"/>
              <a:t>Конкурсное производство</a:t>
            </a:r>
            <a:r>
              <a:rPr lang="ru-RU" sz="3200" dirty="0" smtClean="0"/>
              <a:t> и мировое соглашение</a:t>
            </a:r>
            <a:r>
              <a:rPr lang="ru-RU" sz="3200" b="1" dirty="0" smtClean="0"/>
              <a:t> </a:t>
            </a:r>
            <a:r>
              <a:rPr lang="ru-RU" sz="3200" dirty="0" smtClean="0"/>
              <a:t>(п. 2 ст. 27 </a:t>
            </a:r>
            <a:r>
              <a:rPr lang="ru-RU" sz="3200" dirty="0" err="1" smtClean="0"/>
              <a:t>ЗоБ</a:t>
            </a:r>
            <a:r>
              <a:rPr lang="ru-RU" sz="3200" dirty="0" smtClean="0"/>
              <a:t>)</a:t>
            </a:r>
          </a:p>
          <a:p>
            <a:r>
              <a:rPr lang="ru-RU" sz="3200" b="1" u="sng" dirty="0"/>
              <a:t>Наблюдение</a:t>
            </a:r>
            <a:r>
              <a:rPr lang="ru-RU" sz="3200" dirty="0"/>
              <a:t> (п. 1 ст. 207 ЗоБ)</a:t>
            </a:r>
            <a:endParaRPr lang="ru-RU" sz="3200" dirty="0" smtClean="0"/>
          </a:p>
          <a:p>
            <a:r>
              <a:rPr lang="ru-RU" sz="3200" dirty="0" err="1" smtClean="0"/>
              <a:t>Финоздоровление</a:t>
            </a:r>
            <a:r>
              <a:rPr lang="ru-RU" sz="3200" dirty="0" smtClean="0"/>
              <a:t> и внешнее управление (п. 8 Пленума БИП) – если в </a:t>
            </a:r>
            <a:r>
              <a:rPr lang="ru-RU" sz="3200" dirty="0"/>
              <a:t>состав имущества должника входит значительный имущественный комплекс (предприятие) либо иное имущество, нуждающееся в постоянном управлении и способное приносить </a:t>
            </a:r>
            <a:r>
              <a:rPr lang="ru-RU" sz="3200" dirty="0" smtClean="0"/>
              <a:t>доход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9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м.б. процедуры при БГ</a:t>
            </a:r>
            <a:r>
              <a:rPr lang="ru-RU" dirty="0" smtClean="0"/>
              <a:t>? Теперь (п. 2 ст. 27 и ст. 213.2 ЗоБ)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600" b="1" u="sng" dirty="0"/>
              <a:t>Реструктуризация долгов </a:t>
            </a:r>
            <a:r>
              <a:rPr lang="ru-RU" sz="2600" dirty="0"/>
              <a:t>- в целях восстановления его платежеспособности и погашения задолженности перед кредиторами в соответствии с планом реструктуризации долгов (</a:t>
            </a:r>
            <a:r>
              <a:rPr lang="ru-RU" sz="2600" i="1" u="sng" dirty="0"/>
              <a:t>микс наблюдения и финансового оздоровления</a:t>
            </a:r>
            <a:r>
              <a:rPr lang="ru-RU" sz="2600" dirty="0"/>
              <a:t>). Нормы о КП напрямую к нему не применяются. А по аналогии?</a:t>
            </a:r>
          </a:p>
          <a:p>
            <a:r>
              <a:rPr lang="ru-RU" sz="2600" b="1" u="sng" dirty="0"/>
              <a:t>Реализация имущества </a:t>
            </a:r>
            <a:r>
              <a:rPr lang="ru-RU" sz="2600" dirty="0"/>
              <a:t>гражданина в целях соразмерного удовлетворения требований кредиторов (</a:t>
            </a:r>
            <a:r>
              <a:rPr lang="ru-RU" sz="2600" i="1" u="sng" dirty="0"/>
              <a:t>≈конкурсное производство</a:t>
            </a:r>
            <a:r>
              <a:rPr lang="ru-RU" sz="2600" dirty="0"/>
              <a:t>)</a:t>
            </a:r>
          </a:p>
          <a:p>
            <a:r>
              <a:rPr lang="ru-RU" sz="2600" dirty="0"/>
              <a:t>Мировое соглашение</a:t>
            </a:r>
            <a:r>
              <a:rPr lang="ru-RU" sz="2600" dirty="0" smtClean="0"/>
              <a:t> </a:t>
            </a:r>
          </a:p>
          <a:p>
            <a:r>
              <a:rPr lang="ru-RU" sz="2600" dirty="0" smtClean="0"/>
              <a:t>Можно ли внешнее управление? Можно ли при РД предусмотреть </a:t>
            </a:r>
            <a:r>
              <a:rPr lang="ru-RU" sz="2600" dirty="0" err="1" smtClean="0"/>
              <a:t>безотывную</a:t>
            </a:r>
            <a:r>
              <a:rPr lang="ru-RU" sz="2600" dirty="0" smtClean="0"/>
              <a:t> доверенность от банкрота? А если кома, пропал, тюрьма и т.п.?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903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ли сразу признать Г. банкротом?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 раньше, ни теперь прямо такой возможности в законе нет.</a:t>
            </a:r>
          </a:p>
          <a:p>
            <a:r>
              <a:rPr lang="ru-RU" dirty="0" smtClean="0"/>
              <a:t>П. 38 Пленума БиП: банкротство ликвидируемых должников к ИП не применяется, ибо они не ЮЛ.</a:t>
            </a:r>
          </a:p>
          <a:p>
            <a:r>
              <a:rPr lang="ru-RU" dirty="0" smtClean="0"/>
              <a:t>П. 39 Пленума БиП</a:t>
            </a:r>
            <a:r>
              <a:rPr lang="ru-RU" dirty="0"/>
              <a:t>:</a:t>
            </a:r>
            <a:r>
              <a:rPr lang="ru-RU" dirty="0" smtClean="0"/>
              <a:t> ст. 227 (пропал) об отсутствующих должниках к ИП применяется, а 230 (нет средств на расходы или не осуществляет деятельность) нет.</a:t>
            </a:r>
          </a:p>
          <a:p>
            <a:r>
              <a:rPr lang="ru-RU" dirty="0" smtClean="0"/>
              <a:t>Но на практике примеры, когда ИП сразу признавался банкротом, были...</a:t>
            </a:r>
          </a:p>
          <a:p>
            <a:r>
              <a:rPr lang="ru-RU" dirty="0" smtClean="0"/>
              <a:t>И снова примеры с комой, пропажей и тюрьмой...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68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Обязателен ли АУ?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наблюдении да (п. 1 ст. 207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 КП нет (ст. 209 </a:t>
            </a:r>
            <a:r>
              <a:rPr lang="ru-RU" dirty="0" err="1" smtClean="0"/>
              <a:t>ЗоБ</a:t>
            </a:r>
            <a:r>
              <a:rPr lang="ru-RU" dirty="0" smtClean="0"/>
              <a:t>), </a:t>
            </a:r>
            <a:r>
              <a:rPr lang="ru-RU" dirty="0" err="1" smtClean="0"/>
              <a:t>м.б</a:t>
            </a:r>
            <a:r>
              <a:rPr lang="ru-RU" dirty="0" smtClean="0"/>
              <a:t>. пристав – но на практике обычно был КУ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u="sng" dirty="0" smtClean="0"/>
              <a:t>Всегда да: </a:t>
            </a:r>
            <a:r>
              <a:rPr lang="ru-RU" dirty="0" smtClean="0"/>
              <a:t>и при реструктуризации долгов, и при реализации имущества утверждается </a:t>
            </a:r>
            <a:r>
              <a:rPr lang="ru-RU" b="1" dirty="0" smtClean="0"/>
              <a:t>финансовый управляющий </a:t>
            </a:r>
            <a:r>
              <a:rPr lang="ru-RU" dirty="0" smtClean="0"/>
              <a:t>(п. 4 ст. 213.6 и п. 1 ст. 213.9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6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вознаграждение у АУ? 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0830319" cy="449897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наблюдении – 30 тыс. руб. в месяц (п. 3 ст. 13 </a:t>
            </a:r>
            <a:r>
              <a:rPr lang="ru-RU" dirty="0" err="1" smtClean="0"/>
              <a:t>ЗоБ</a:t>
            </a:r>
            <a:r>
              <a:rPr lang="ru-RU" dirty="0" smtClean="0"/>
              <a:t>). Если много работы, суд может увеличить размер, в </a:t>
            </a:r>
            <a:r>
              <a:rPr lang="ru-RU" dirty="0" err="1" smtClean="0"/>
              <a:t>т.ч</a:t>
            </a:r>
            <a:r>
              <a:rPr lang="ru-RU" dirty="0" smtClean="0"/>
              <a:t>. в виде % от выручки в КП (п. 35 Пленума БИП)</a:t>
            </a:r>
          </a:p>
          <a:p>
            <a:r>
              <a:rPr lang="ru-RU" dirty="0" smtClean="0"/>
              <a:t>В КП – 30 тыс. руб. в месяц и % от удовлетворенных требований кредиторов (от 3 до 7) (п. 3 и 13 ст. 20.6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90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Какое вознаграждение у АУ? </a:t>
            </a:r>
            <a:r>
              <a:rPr lang="ru-RU" dirty="0" smtClean="0"/>
              <a:t>Теперь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 каждую процедуру – 10 тыс. руб. единовременно (п. 3 ст. 20.6 ЗоБ). Кредиторы или суд могут увеличить </a:t>
            </a:r>
          </a:p>
          <a:p>
            <a:r>
              <a:rPr lang="ru-RU" dirty="0"/>
              <a:t>При реструктуризации долгов – 2 % от удовлетворенных требований (в случае исполнения) (п. 17 ст. 20.6 ЗоБ). А если исполнен не полностью?</a:t>
            </a:r>
          </a:p>
          <a:p>
            <a:r>
              <a:rPr lang="ru-RU" dirty="0"/>
              <a:t>При реализации имущества – 2 % от выручки от реализации имущества и выплачивается после завершения расчетов с кредиторами (п. 17 ст. 20.6 ЗоБ). Где деньги до этого? На </a:t>
            </a:r>
            <a:r>
              <a:rPr lang="ru-RU" dirty="0" err="1"/>
              <a:t>спецсчете</a:t>
            </a:r>
            <a:r>
              <a:rPr lang="ru-RU" dirty="0"/>
              <a:t> (п. 13.2 Пленума по вознаграждению)? Можно ли увеличить размер </a:t>
            </a:r>
            <a:r>
              <a:rPr lang="ru-RU" dirty="0" smtClean="0"/>
              <a:t>%?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63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еще </a:t>
            </a:r>
            <a:r>
              <a:rPr lang="ru-RU" dirty="0" err="1" smtClean="0"/>
              <a:t>минимизируются</a:t>
            </a:r>
            <a:r>
              <a:rPr lang="ru-RU" dirty="0" smtClean="0"/>
              <a:t> теперь расходы при БГ?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9739" y="1690688"/>
            <a:ext cx="10515600" cy="4351338"/>
          </a:xfrm>
        </p:spPr>
        <p:txBody>
          <a:bodyPr>
            <a:noAutofit/>
          </a:bodyPr>
          <a:lstStyle/>
          <a:p>
            <a:r>
              <a:rPr lang="ru-RU" sz="2400" dirty="0" smtClean="0"/>
              <a:t>Любое привлеченное лицо – только через суд и только если кто-то согласится платить (п. 6 ст. 213.9 ЗоБ). Может ли ФУ сам заплатить? А если привлечение обязательно? А если должник злоупотребляет, не давая согласие?</a:t>
            </a:r>
          </a:p>
          <a:p>
            <a:r>
              <a:rPr lang="ru-RU" sz="2400" dirty="0" smtClean="0"/>
              <a:t>Оценка никогда (даже для залога) не обязательна – если кредиторы хотят, могут сами заплатить (п. 2 ст. 213.26 ЗоБ)</a:t>
            </a:r>
          </a:p>
          <a:p>
            <a:r>
              <a:rPr lang="ru-RU" sz="2400" dirty="0" smtClean="0"/>
              <a:t>Меньше публикаций в Коммерсанте – не нужно публиковать ничего кроме сведений о введении реструктуризации или реализации имущества (п. 1 ст. 213.27 ЗоБ)</a:t>
            </a:r>
          </a:p>
          <a:p>
            <a:r>
              <a:rPr lang="ru-RU" sz="2400" dirty="0" smtClean="0"/>
              <a:t>Можно обойтись без СК – для признания банкротом оно не нужно (п. 213.24), порядок продажи имущества определяет суд, а не СК (п. 1 ст. 213.26)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26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гарантируется теперь финансирование БГ?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700" dirty="0" smtClean="0"/>
              <a:t>И должник, кредитор – заявитель обязан внести в депозит суда фикс по вознаграждению АУ (п. 4 ст. 213.4 и п. 4 ст. 213.5 ЗоБ). За 1 процедуру или за 2?</a:t>
            </a:r>
          </a:p>
          <a:p>
            <a:r>
              <a:rPr lang="ru-RU" sz="2700" dirty="0" smtClean="0"/>
              <a:t>Если заявитель любой согласен на привлеченных лиц, то тоже вносит в депозит (п. 5 ст. 213.4 и п. 5 ст. 213.5 ЗоБ). А может ли суд обязать внести в депозит на обязательные расходы (ЕФРСБ, Коммерсант, торги)?</a:t>
            </a:r>
          </a:p>
          <a:p>
            <a:r>
              <a:rPr lang="ru-RU" sz="2700" dirty="0" smtClean="0"/>
              <a:t>Применяется ли общий подход 91 Пленума про проверку судом средств на расходы при введении процедуры</a:t>
            </a:r>
            <a:r>
              <a:rPr lang="en-US" sz="2700" dirty="0" smtClean="0"/>
              <a:t>: </a:t>
            </a:r>
            <a:r>
              <a:rPr lang="ru-RU" sz="2700" dirty="0" smtClean="0"/>
              <a:t>должник всегда доказывает (п. 12), а кредитора суд может попросить если усомнится (п. 14</a:t>
            </a:r>
            <a:r>
              <a:rPr lang="en-US" sz="2700" dirty="0" smtClean="0"/>
              <a:t>; c</a:t>
            </a:r>
            <a:r>
              <a:rPr lang="ru-RU" sz="2700" dirty="0" smtClean="0"/>
              <a:t>м. также п. 15 Пленума 97)?</a:t>
            </a:r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17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26075"/>
          </a:xfrm>
        </p:spPr>
        <p:txBody>
          <a:bodyPr/>
          <a:lstStyle/>
          <a:p>
            <a:pPr algn="r"/>
            <a:r>
              <a:rPr lang="ru-RU" dirty="0" smtClean="0"/>
              <a:t>«Капитализм </a:t>
            </a:r>
            <a:r>
              <a:rPr lang="ru-RU" dirty="0"/>
              <a:t>без банкротства – все равно что христианство без </a:t>
            </a:r>
            <a:r>
              <a:rPr lang="ru-RU" dirty="0" smtClean="0"/>
              <a:t>преисподней».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Фрэнк </a:t>
            </a:r>
            <a:r>
              <a:rPr lang="ru-RU" dirty="0"/>
              <a:t>Борман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z="2800" smtClean="0"/>
              <a:t>2</a:t>
            </a:fld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155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гражданин инициирует свое банкротство?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973225" cy="3684588"/>
          </a:xfrm>
        </p:spPr>
        <p:txBody>
          <a:bodyPr/>
          <a:lstStyle/>
          <a:p>
            <a:r>
              <a:rPr lang="ru-RU"/>
              <a:t>Только если у него есть предпринимательские долги (дело Кортева)</a:t>
            </a:r>
          </a:p>
          <a:p>
            <a:r>
              <a:rPr lang="ru-RU"/>
              <a:t>Обязан обратиться, если есть признаки банкротства независимо от суммы в течение месяца </a:t>
            </a:r>
            <a:r>
              <a:rPr lang="en-US"/>
              <a:t>(</a:t>
            </a:r>
            <a:r>
              <a:rPr lang="ru-RU"/>
              <a:t>ст. 9 ЗоБ)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13013" y="2505075"/>
            <a:ext cx="6542375" cy="3684588"/>
          </a:xfrm>
        </p:spPr>
        <p:txBody>
          <a:bodyPr/>
          <a:lstStyle/>
          <a:p>
            <a:r>
              <a:rPr lang="ru-RU"/>
              <a:t>По любым долгам (в т</a:t>
            </a:r>
            <a:r>
              <a:rPr lang="en-US"/>
              <a:t>.</a:t>
            </a:r>
            <a:r>
              <a:rPr lang="ru-RU"/>
              <a:t>ч. не предпринимательским)</a:t>
            </a:r>
          </a:p>
          <a:p>
            <a:r>
              <a:rPr lang="ru-RU"/>
              <a:t>Обязан обратиться, если выплата 1 кредитору не позволит расплатиться с другими и размер долгов не менее 500 тыс. руб. (п. 1 ст. 213.14). Срока нет</a:t>
            </a:r>
          </a:p>
          <a:p>
            <a:r>
              <a:rPr lang="ru-RU"/>
              <a:t>Если есть признаки банкротства, может обратиться независимо от суммы (п. 2 ст. 213.14)</a:t>
            </a:r>
          </a:p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797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кредитор инициирует банкротство гражданина?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582100" cy="3684588"/>
          </a:xfrm>
        </p:spPr>
        <p:txBody>
          <a:bodyPr/>
          <a:lstStyle/>
          <a:p>
            <a:r>
              <a:rPr lang="ru-RU"/>
              <a:t>Только если его требование связано с предпр. деят. (п. 2 ст. 215)</a:t>
            </a:r>
          </a:p>
          <a:p>
            <a:r>
              <a:rPr lang="ru-RU"/>
              <a:t>Требование не менее 10 тыс. руб. (п. 2 ст. 33, п. 1 ст. 202)</a:t>
            </a:r>
          </a:p>
          <a:p>
            <a:r>
              <a:rPr lang="ru-RU"/>
              <a:t>Просрочка не менее 3 мес. (п. 2 ст. 33)</a:t>
            </a:r>
          </a:p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37865" y="2505075"/>
            <a:ext cx="5817523" cy="3684588"/>
          </a:xfrm>
        </p:spPr>
        <p:txBody>
          <a:bodyPr>
            <a:noAutofit/>
          </a:bodyPr>
          <a:lstStyle/>
          <a:p>
            <a:r>
              <a:rPr lang="ru-RU" sz="2700"/>
              <a:t>С любым требованием, в т.ч. не предпр.</a:t>
            </a:r>
          </a:p>
          <a:p>
            <a:r>
              <a:rPr lang="ru-RU" sz="2700"/>
              <a:t>Конкурсный кредитор или кредитор по алиментам (ст. 213.5)</a:t>
            </a:r>
          </a:p>
          <a:p>
            <a:r>
              <a:rPr lang="ru-RU" sz="2700"/>
              <a:t>Требование не менее 500 тыс. руб. (п. 2 ст. 213.3)</a:t>
            </a:r>
          </a:p>
          <a:p>
            <a:r>
              <a:rPr lang="ru-RU" sz="2700"/>
              <a:t>Просрочка не менее 3 мес. (п. 2 ст. 213.3)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551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/>
              <a:t>Нужно ли конкурсному кредитору решение суда для инициирования банкротства гражданина? Раньше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250438" cy="3684588"/>
          </a:xfrm>
        </p:spPr>
        <p:txBody>
          <a:bodyPr/>
          <a:lstStyle/>
          <a:p>
            <a:r>
              <a:rPr lang="ru-RU"/>
              <a:t>Да, кроме банка (с 29.01.2015) (п. 2 и 2.1 ст. 7 в ред. 482-ФЗ)</a:t>
            </a:r>
          </a:p>
          <a:p>
            <a:r>
              <a:rPr lang="ru-RU"/>
              <a:t>Да всегда (до 29.01.2015) (п. 2 ст. 7)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355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/>
              <a:t>Нужно ли конкурсному кредитору решение суда для инициирования банкротства гражданина? Теперь (п. 2 ст. 213.5)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4351338"/>
          </a:xfrm>
        </p:spPr>
        <p:txBody>
          <a:bodyPr/>
          <a:lstStyle/>
          <a:p>
            <a:r>
              <a:rPr lang="ru-RU" sz="2700"/>
              <a:t>Да, кроме требований, основанных на:</a:t>
            </a:r>
          </a:p>
          <a:p>
            <a:pPr>
              <a:buFontTx/>
              <a:buChar char="-"/>
            </a:pPr>
            <a:r>
              <a:rPr lang="ru-RU" sz="2700"/>
              <a:t>кредитных договорах с кредитными организациями; </a:t>
            </a:r>
            <a:r>
              <a:rPr lang="ru-RU" sz="2700" i="1"/>
              <a:t>Может ли коллектор?</a:t>
            </a:r>
          </a:p>
          <a:p>
            <a:pPr>
              <a:buFontTx/>
              <a:buChar char="-"/>
            </a:pPr>
            <a:r>
              <a:rPr lang="ru-RU" sz="2700"/>
              <a:t>документах кредитора по долгам, которые гражданином признаются, но не исполняются; </a:t>
            </a:r>
            <a:r>
              <a:rPr lang="ru-RU" sz="2700" i="1"/>
              <a:t>Акты сверки и признание долга.</a:t>
            </a:r>
          </a:p>
          <a:p>
            <a:pPr>
              <a:buFontTx/>
              <a:buChar char="-"/>
            </a:pPr>
            <a:r>
              <a:rPr lang="ru-RU" sz="2700"/>
              <a:t>нотариально удостоверенных сделках; </a:t>
            </a:r>
            <a:r>
              <a:rPr lang="ru-RU" sz="2700" i="1"/>
              <a:t>Расписки?</a:t>
            </a:r>
          </a:p>
          <a:p>
            <a:pPr>
              <a:buFontTx/>
              <a:buChar char="-"/>
            </a:pPr>
            <a:r>
              <a:rPr lang="ru-RU" sz="2700"/>
              <a:t>о взыскании алиментов на детей, если отцовство не оспаривается;</a:t>
            </a:r>
          </a:p>
          <a:p>
            <a:pPr>
              <a:buFontTx/>
              <a:buChar char="-"/>
            </a:pPr>
            <a:r>
              <a:rPr lang="ru-RU" sz="2700"/>
              <a:t>нотариальном протесте векселя;</a:t>
            </a:r>
          </a:p>
          <a:p>
            <a:pPr>
              <a:buFontTx/>
              <a:buChar char="-"/>
            </a:pPr>
            <a:r>
              <a:rPr lang="ru-RU" sz="2700"/>
              <a:t>исполнительной надписи нотариуса.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0251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быть если в отсутствие решения суда есть спор о праве?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Суд оставляет без рассмотрения – такой спор нужно рассматривать в общеисковом порядке (п. 2 ст. 213.6)</a:t>
            </a:r>
          </a:p>
          <a:p>
            <a:r>
              <a:rPr lang="ru-RU"/>
              <a:t>Не любое возражение ответчика это спор о праве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486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Кто предлагает кандидатуру АУ?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/>
              <a:t>Кредитор – заявитель или предложенная им СРО (п. 2 ст. 39) </a:t>
            </a:r>
          </a:p>
          <a:p>
            <a:r>
              <a:rPr lang="ru-RU"/>
              <a:t>Если заявитель должник, то СРО, выбранная судом – с 29.01.2015 (482-ФЗ); до этого – должник или предложенная им СРО (п. 2 ст. 37)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/>
              <a:t>СРО, предложенная заявителем (неважно, должник или кредитор) (п. 4 ст. 213.4 и п. 3 ст. 213.5)</a:t>
            </a:r>
          </a:p>
          <a:p>
            <a:r>
              <a:rPr lang="ru-RU" i="1"/>
              <a:t>А если в ходе процедуры поменяется ФУ, то может ли СК </a:t>
            </a:r>
            <a:r>
              <a:rPr lang="ru-RU" i="1"/>
              <a:t>предложить</a:t>
            </a:r>
            <a:r>
              <a:rPr lang="ru-RU" i="1"/>
              <a:t> конкретного АУ, а не СРО?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26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500"/>
              <a:t>Проводится ли содержательный тест неплатежеспособности гражданина при введении процедуры банкротства?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/>
              <a:t>Нет, суд проверял только формальные признаки (10 тысяч, судебное решение, 3 месяца для кредитора) (п. 3 ст. 48)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/>
              <a:t>Да, помимо формальных признаков, любой заявитель (как кредитор, так и гражданин) должен доказать неплатежеспособность должника (п. 2 ст. 213.6)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5291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200"/>
              <a:t>Когда презюмируется неплатежеспособность должника (п. 3 ст. 213.6 ЗоБ)?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гражданин прекратил расчеты с кредиторами, то есть перестал исполнять обязательства, срок исполнения которых наступил;</a:t>
            </a:r>
          </a:p>
          <a:p>
            <a:r>
              <a:rPr lang="ru-RU"/>
              <a:t>более 10% размера долгов, срок исполнения которых наступил, не исполнены им в течение более 1 месяца;</a:t>
            </a:r>
          </a:p>
          <a:p>
            <a:r>
              <a:rPr lang="ru-RU"/>
              <a:t>размер задолженности гражданина превышает стоимость его имущества;</a:t>
            </a:r>
          </a:p>
          <a:p>
            <a:r>
              <a:rPr lang="ru-RU"/>
              <a:t>есть постановление об окончании исполнительного производства в связи отсутствием имущества.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8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b="1" u="sng"/>
              <a:t>Если</a:t>
            </a:r>
            <a:r>
              <a:rPr lang="ru-RU" sz="2700"/>
              <a:t> имеются достаточные основания полагать, что </a:t>
            </a:r>
            <a:r>
              <a:rPr lang="ru-RU" sz="2700" b="1" u="sng"/>
              <a:t>с учетом планируемых поступлений</a:t>
            </a:r>
            <a:r>
              <a:rPr lang="ru-RU" sz="2700"/>
              <a:t> денежных средств, в том числе доходов от деятельности гражданина и погашения задолженности перед ним, </a:t>
            </a:r>
            <a:r>
              <a:rPr lang="ru-RU" sz="2700" b="1" u="sng"/>
              <a:t>гражданин в течение непродолжительного времени сможет исполнить в полном объеме </a:t>
            </a:r>
            <a:r>
              <a:rPr lang="ru-RU" sz="2700"/>
              <a:t>денежные</a:t>
            </a:r>
            <a:r>
              <a:rPr lang="ru-RU" sz="2700" b="1" u="sng"/>
              <a:t> обязательства</a:t>
            </a:r>
            <a:r>
              <a:rPr lang="ru-RU" sz="2700"/>
              <a:t> и (или) обязанность по уплате обязательных платежей, срок исполнения которых наступил, </a:t>
            </a:r>
            <a:r>
              <a:rPr lang="ru-RU" sz="2700" b="1" u="sng"/>
              <a:t>гражданин не может быть признан неплатежеспособным</a:t>
            </a:r>
            <a:r>
              <a:rPr lang="ru-RU" sz="2700"/>
              <a:t> </a:t>
            </a:r>
            <a:r>
              <a:rPr lang="en-US" sz="2700"/>
              <a:t>(</a:t>
            </a:r>
            <a:r>
              <a:rPr lang="ru-RU" sz="2700"/>
              <a:t>п. 3 ст. 213.6)</a:t>
            </a:r>
          </a:p>
          <a:p>
            <a:r>
              <a:rPr lang="ru-RU" sz="2700"/>
              <a:t>Примеры: наследство; годовой бонус; сезонные доходы (от продажи урожая, летнего заезда туристов, новогодние елки у артистов)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957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Каков срок и порядок заявления требований в 1 процедуре?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/>
              <a:t>В наблюдении – 30 дней с даты публикации; по 71</a:t>
            </a:r>
          </a:p>
          <a:p>
            <a:r>
              <a:rPr lang="ru-RU"/>
              <a:t>Срок нельзя восстановить (п. 2 ИП #93 от 26.07.2005)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</a:t>
            </a:r>
            <a:r>
              <a:rPr lang="en-US"/>
              <a:t>: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/>
              <a:t>В РД – 2 месяца с даты публикации; по </a:t>
            </a:r>
            <a:r>
              <a:rPr lang="en-US"/>
              <a:t>71 </a:t>
            </a:r>
            <a:r>
              <a:rPr lang="ru-RU"/>
              <a:t>(п. 2 ст. </a:t>
            </a:r>
            <a:r>
              <a:rPr lang="en-US"/>
              <a:t>213.8)</a:t>
            </a:r>
          </a:p>
          <a:p>
            <a:r>
              <a:rPr lang="ru-RU"/>
              <a:t>Срок можно восстановить (п</a:t>
            </a:r>
            <a:r>
              <a:rPr lang="en-US"/>
              <a:t>. 2 </a:t>
            </a:r>
            <a:r>
              <a:rPr lang="ru-RU"/>
              <a:t>ст. 213.8)</a:t>
            </a:r>
          </a:p>
          <a:p>
            <a:r>
              <a:rPr lang="ru-RU"/>
              <a:t>А в РИ можно восстановить?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0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было до этого?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9175"/>
            <a:ext cx="10515600" cy="4351338"/>
          </a:xfrm>
        </p:spPr>
        <p:txBody>
          <a:bodyPr>
            <a:noAutofit/>
          </a:bodyPr>
          <a:lstStyle/>
          <a:p>
            <a:r>
              <a:rPr lang="ru-RU" sz="2200" dirty="0" smtClean="0"/>
              <a:t>Ст. 25 ГК – только банкротство ИП. В 2013 г. </a:t>
            </a:r>
            <a:r>
              <a:rPr lang="ru-RU" sz="2200" b="1" u="sng" dirty="0" smtClean="0"/>
              <a:t>1636 ИП </a:t>
            </a:r>
            <a:r>
              <a:rPr lang="ru-RU" sz="2200" dirty="0" smtClean="0"/>
              <a:t>признаны банкротом (</a:t>
            </a:r>
            <a:r>
              <a:rPr lang="en-US" sz="2200" dirty="0">
                <a:hlinkClick r:id="rId2"/>
              </a:rPr>
              <a:t>http://arbitr.ru/_</a:t>
            </a:r>
            <a:r>
              <a:rPr lang="en-US" sz="2200" dirty="0" smtClean="0">
                <a:hlinkClick r:id="rId2"/>
              </a:rPr>
              <a:t>upimg/BA56B64409E63370CC611FE1DCC99CB8_an_zap.pdf</a:t>
            </a:r>
            <a:r>
              <a:rPr lang="ru-RU" sz="2200" dirty="0" smtClean="0"/>
              <a:t>) </a:t>
            </a:r>
          </a:p>
          <a:p>
            <a:r>
              <a:rPr lang="ru-RU" sz="2200" dirty="0" smtClean="0"/>
              <a:t>П. 2 ст. 231 </a:t>
            </a:r>
            <a:r>
              <a:rPr lang="ru-RU" sz="2200" dirty="0" err="1" smtClean="0"/>
              <a:t>ЗоБ</a:t>
            </a:r>
            <a:r>
              <a:rPr lang="ru-RU" sz="2200" dirty="0" smtClean="0"/>
              <a:t> – правила о банкротстве ФЛ не ИП вступают в силу только после изменения других законов (прежде всего ГК)</a:t>
            </a:r>
          </a:p>
          <a:p>
            <a:r>
              <a:rPr lang="ru-RU" sz="2200" dirty="0" smtClean="0"/>
              <a:t>Если не был ИП на момент подачи заявления – возврат заявления (п. 6 Пленума БИП)</a:t>
            </a:r>
          </a:p>
          <a:p>
            <a:r>
              <a:rPr lang="ru-RU" sz="2200" dirty="0" smtClean="0"/>
              <a:t>Если это выяснится после возбуждения дела – прекращение производства (там же)</a:t>
            </a:r>
          </a:p>
          <a:p>
            <a:r>
              <a:rPr lang="ru-RU" sz="2200" dirty="0" smtClean="0"/>
              <a:t>Если статус ИП прекратится после подачи заявления – можно смотреть (там же)</a:t>
            </a:r>
          </a:p>
          <a:p>
            <a:r>
              <a:rPr lang="ru-RU" sz="2200" dirty="0" smtClean="0"/>
              <a:t>При </a:t>
            </a:r>
            <a:r>
              <a:rPr lang="ru-RU" sz="2200" dirty="0"/>
              <a:t>этом</a:t>
            </a:r>
            <a:r>
              <a:rPr lang="en-US" sz="2200" dirty="0"/>
              <a:t> </a:t>
            </a:r>
            <a:r>
              <a:rPr lang="ru-RU" sz="2200" dirty="0"/>
              <a:t>по состоянию на 20.04.2015 более 5 млн. человек не платят по кредитам – их долги перед банками достигают 1,3 трлн</a:t>
            </a:r>
            <a:r>
              <a:rPr lang="en-US" sz="2200" dirty="0"/>
              <a:t>. </a:t>
            </a:r>
            <a:r>
              <a:rPr lang="ru-RU" sz="2200" dirty="0"/>
              <a:t>руб. (</a:t>
            </a:r>
            <a:r>
              <a:rPr lang="en-US" sz="2200" dirty="0">
                <a:hlinkClick r:id="rId3"/>
              </a:rPr>
              <a:t>http://www.vedomosti.ru/finance/articles/2015/04/21/v-rossii-nachalis-massovie-sotsialnie-defolti</a:t>
            </a:r>
            <a:r>
              <a:rPr lang="ru-RU" sz="2200" dirty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8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Упрощена процедура собрания кредиторов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Можно заочное голосование (п. 7 ст. 213.8)</a:t>
            </a:r>
          </a:p>
          <a:p>
            <a:r>
              <a:rPr lang="ru-RU"/>
              <a:t>Можно в электронной форме (п. 8 и 9 ст. 213.8), но тогда с ЭЦП</a:t>
            </a:r>
          </a:p>
          <a:p>
            <a:r>
              <a:rPr lang="ru-RU" i="1"/>
              <a:t>Можно ли так проводить СК при банкротстве юрлиц?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0623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Но без СК можно вообще обойтись!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/>
              <a:t>Наблюдение можно без СК провести и ввести без него конкурс (п. 5 ст. 207 ЗоБ, п. 21 БиП)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/>
              <a:t>РД можно без СК провести и РИ ввести без СК, если никто предложит ПР (п. 1 ст. 213.24 ЗоБ)</a:t>
            </a:r>
            <a:r>
              <a:rPr lang="en-US"/>
              <a:t>. </a:t>
            </a:r>
            <a:r>
              <a:rPr lang="ru-RU" i="1"/>
              <a:t>Как тогда определяется ФУ для РИ?</a:t>
            </a:r>
          </a:p>
          <a:p>
            <a:r>
              <a:rPr lang="ru-RU"/>
              <a:t>РИ можно провести без СК</a:t>
            </a:r>
            <a:r>
              <a:rPr lang="en-US"/>
              <a:t>, </a:t>
            </a:r>
            <a:r>
              <a:rPr lang="ru-RU"/>
              <a:t>поскольку порядок продажи имущества утверждает суд, а не СК (п. 1 ст. 213.26)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2794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Последствия введения 1 процедуры банкротства в отношении гражданина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2784469" cy="3684588"/>
          </a:xfrm>
        </p:spPr>
        <p:txBody>
          <a:bodyPr/>
          <a:lstStyle/>
          <a:p>
            <a:r>
              <a:rPr lang="ru-RU"/>
              <a:t>С введением наблюдения все имущество гражданина автоматически арестовано (п. 1 ст. 207, п. 11 Пленума БиП)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624257" y="2505075"/>
            <a:ext cx="7731131" cy="3684588"/>
          </a:xfrm>
        </p:spPr>
        <p:txBody>
          <a:bodyPr/>
          <a:lstStyle/>
          <a:p>
            <a:r>
              <a:rPr lang="ru-RU"/>
              <a:t>С введением РД имущество не арестовывается, но ряд сделок можно совершать только с согласия ФУ (в т.ч. с недвижкой, по передаче в залог или свыше 50 тыс. руб.</a:t>
            </a:r>
            <a:r>
              <a:rPr lang="en-US"/>
              <a:t>)</a:t>
            </a:r>
            <a:r>
              <a:rPr lang="ru-RU"/>
              <a:t> (п. 5 ст. 213.11). </a:t>
            </a:r>
            <a:r>
              <a:rPr lang="ru-RU" i="1"/>
              <a:t>Кто и где может такие сделки оспаривать?</a:t>
            </a:r>
            <a:endParaRPr lang="ru-RU"/>
          </a:p>
          <a:p>
            <a:r>
              <a:rPr lang="ru-RU"/>
              <a:t>Сохраняются ранее наложенные аресты (до утверждения плана или введения РИ)</a:t>
            </a:r>
          </a:p>
          <a:p>
            <a:r>
              <a:rPr lang="ru-RU"/>
              <a:t>Но банкротный суд может запретить распоряжаться имуществом (п. 3 ст. 213.11)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1901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с исками, предъявленными до введения 1 процедуры?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РАНЬШЕ: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/>
              <a:t>По искам до наблюдения кредитор выбирает: судиться до конкурса или приостанавливать и идти в наблюдение (ст. 63 ЗоБ, п. 28 35 Пленума)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/>
              <a:t>ТЕПЕРЬ: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/>
              <a:t>Все иски до РД после её ведения оставляются без рассмотрения (п. 2 ст. 213.11)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076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300"/>
              <a:t>Как вводится реабилитационная процедура и утверждается её план? Раньше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11236236" cy="4498975"/>
          </a:xfrm>
        </p:spPr>
        <p:txBody>
          <a:bodyPr/>
          <a:lstStyle/>
          <a:p>
            <a:r>
              <a:rPr lang="ru-RU"/>
              <a:t>Если по итогам наблюдения гражданин не рассчитался с кредиторами или не заключил мировое соглашением, то суд признает его банкротом (п. 5 ст. 207)</a:t>
            </a:r>
          </a:p>
          <a:p>
            <a:r>
              <a:rPr lang="ru-RU"/>
              <a:t>ФО вводится только с согласия СК, либо если СК просит КП или ВУ, то если дать банковскую гарантию на весь реестр +20% и погасить весь долг за год (п. 1 и 3 ст. 75)</a:t>
            </a:r>
          </a:p>
          <a:p>
            <a:r>
              <a:rPr lang="ru-RU"/>
              <a:t>ВУ вводится только с согласия СК либо при отсутствии решения СК – если есть шанс на реабилитацию (п. 2 ст</a:t>
            </a:r>
            <a:r>
              <a:rPr lang="en-US"/>
              <a:t>. 75)</a:t>
            </a:r>
            <a:r>
              <a:rPr lang="ru-RU"/>
              <a:t>, но и тогда план ВУ должен быть утвержден СК, иначе всё равно КП</a:t>
            </a:r>
          </a:p>
          <a:p>
            <a:r>
              <a:rPr lang="ru-RU"/>
              <a:t>Итого реально – реабилитация только с согласия СК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4451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100"/>
              <a:t>Теперь план РД суд может утвердить и без согласия кредиторов (п. 4 ст. 213.17). Условия: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/>
              <a:t>реализация плана позволяет полностью удовлетворить залоговых кредиторов (</a:t>
            </a:r>
            <a:r>
              <a:rPr lang="ru-RU" sz="2700" i="1"/>
              <a:t>наверное, все-таки в пределах стоимости ПЗ?)</a:t>
            </a:r>
            <a:endParaRPr lang="ru-RU" sz="2700"/>
          </a:p>
          <a:p>
            <a:r>
              <a:rPr lang="ru-RU" sz="2700"/>
              <a:t>незалоговые требования будут погашены в размере существенно большем, чем кредиторы могли бы получить в результате немедленной реализации имущества гражданина и распределения его среднемесячного дохода за шесть месяцев, этот размер составляет не менее половины размера таких требований (</a:t>
            </a:r>
            <a:r>
              <a:rPr lang="ru-RU" sz="2700" i="1"/>
              <a:t>контролируется ли судом экономическая обоснованность плана? См. Обзор по мировым соглашениям, п. 18). А проценты за 2 года?</a:t>
            </a:r>
          </a:p>
          <a:p>
            <a:r>
              <a:rPr lang="ru-RU" sz="2700"/>
              <a:t>Срок такого плана 2 года вместо обычных трех (п. 2 ст. 213.14)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6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638" y="582580"/>
            <a:ext cx="10515600" cy="5433687"/>
          </a:xfrm>
        </p:spPr>
        <p:txBody>
          <a:bodyPr/>
          <a:lstStyle/>
          <a:p>
            <a:r>
              <a:rPr lang="ru-RU"/>
              <a:t>Такое утверждение плана судом без согласия СК заимствовано из </a:t>
            </a:r>
            <a:r>
              <a:rPr lang="en-US"/>
              <a:t>section </a:t>
            </a:r>
            <a:r>
              <a:rPr lang="ru-RU"/>
              <a:t>1129</a:t>
            </a:r>
            <a:r>
              <a:rPr lang="en-US"/>
              <a:t>(b) </a:t>
            </a:r>
            <a:r>
              <a:rPr lang="ru-RU"/>
              <a:t>американского </a:t>
            </a:r>
            <a:r>
              <a:rPr lang="en-US"/>
              <a:t>Bankruptcy Code </a:t>
            </a:r>
            <a:r>
              <a:rPr lang="ru-RU"/>
              <a:t>и называется </a:t>
            </a:r>
            <a:r>
              <a:rPr lang="en-US"/>
              <a:t>cramdown </a:t>
            </a:r>
            <a:r>
              <a:rPr lang="ru-RU"/>
              <a:t>(от </a:t>
            </a:r>
            <a:r>
              <a:rPr lang="en-US"/>
              <a:t>cram –</a:t>
            </a:r>
            <a:r>
              <a:rPr lang="ru-RU"/>
              <a:t> впихивать, втискивать)</a:t>
            </a:r>
          </a:p>
          <a:p>
            <a:r>
              <a:rPr lang="ru-RU"/>
              <a:t>См. об этом: </a:t>
            </a:r>
            <a:r>
              <a:rPr lang="en-US"/>
              <a:t>Richard Maloy, A Primer on Cramdown – How and Why It Works, 16 St. Thomas L. Rev. 1 2003-2004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545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58319"/>
            <a:ext cx="10515600" cy="1325563"/>
          </a:xfrm>
        </p:spPr>
        <p:txBody>
          <a:bodyPr/>
          <a:lstStyle/>
          <a:p>
            <a:r>
              <a:rPr lang="ru-RU"/>
              <a:t>Но всё же по общему правилу и теперь план РД должен быть одобрен СК большинством голосов от реестра (ст. 213.16)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22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Кто и как может предложить план? Ст. 213.12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Должник или любой кредитор не позднее 10 дней с даты истечения срока заявления требований </a:t>
            </a:r>
          </a:p>
          <a:p>
            <a:r>
              <a:rPr lang="ru-RU"/>
              <a:t>СК рассматривает все предложенные планы не ранее 20 дней с даты их внесения и не позднее 60 дней до даты истечения срока заявления требований </a:t>
            </a:r>
          </a:p>
          <a:p>
            <a:r>
              <a:rPr lang="ru-RU"/>
              <a:t>Суд вправе отложить СК до завершения рассмотрения требований (</a:t>
            </a:r>
            <a:r>
              <a:rPr lang="ru-RU" i="1"/>
              <a:t>критерий? Видимо, размер неустановленных требований – ср. п. 55 35 Пленума)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777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Требования к гражданину для плана (ст. 213.13)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/>
              <a:t>имеет источник дохода на дату представления плана; </a:t>
            </a:r>
            <a:r>
              <a:rPr lang="ru-RU" sz="2400" i="1"/>
              <a:t>(постоянный? Пособие по безработице вряд ли подходит)</a:t>
            </a:r>
            <a:endParaRPr lang="ru-RU" sz="2400"/>
          </a:p>
          <a:p>
            <a:r>
              <a:rPr lang="ru-RU" sz="2400"/>
              <a:t>не имеет судимости за совершение умышленного преступления в сфере экономики и до даты возбуждения дела о банкротстве истек срок, в течение которого он считается подвергнутым административному наказанию за мелкое хищение, умышленное уничтожение или повреждение имущества либо за фиктивное или преднамеренное банкротство;</a:t>
            </a:r>
          </a:p>
          <a:p>
            <a:r>
              <a:rPr lang="ru-RU" sz="2400"/>
              <a:t>не признавался банкротом в течение 5 лет, предшествующих представлению плана реструктуризации его долгов; </a:t>
            </a:r>
            <a:r>
              <a:rPr lang="ru-RU" sz="2400" i="1"/>
              <a:t>(с какого момента 5 лет текут – с даты признания банкротом или завершения РИ)?</a:t>
            </a:r>
            <a:endParaRPr lang="ru-RU" sz="2400"/>
          </a:p>
          <a:p>
            <a:r>
              <a:rPr lang="ru-RU" sz="2400"/>
              <a:t>план в отношении него не утверждался в течение 8 лет, предшествующих представлению плана.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093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результате: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700" dirty="0" smtClean="0"/>
              <a:t>Граждане РФ стали обращаться в иностранные суды с заявлением о своем банкротстве – пример дело </a:t>
            </a:r>
            <a:r>
              <a:rPr lang="ru-RU" sz="2700" dirty="0" err="1" smtClean="0"/>
              <a:t>Кехмана</a:t>
            </a:r>
            <a:r>
              <a:rPr lang="ru-RU" sz="2700" dirty="0" smtClean="0"/>
              <a:t> 2012 г. в Англии (см. </a:t>
            </a:r>
            <a:r>
              <a:rPr lang="en-US" sz="2700" dirty="0">
                <a:hlinkClick r:id="rId2"/>
              </a:rPr>
              <a:t>http://</a:t>
            </a:r>
            <a:r>
              <a:rPr lang="en-US" sz="2700" dirty="0" smtClean="0">
                <a:hlinkClick r:id="rId2"/>
              </a:rPr>
              <a:t>www.20essexst.com/case/kekhman</a:t>
            </a:r>
            <a:r>
              <a:rPr lang="ru-RU" sz="2700" dirty="0" smtClean="0"/>
              <a:t>) </a:t>
            </a:r>
          </a:p>
          <a:p>
            <a:r>
              <a:rPr lang="ru-RU" sz="2700" dirty="0" smtClean="0"/>
              <a:t>Хотя были примеры практики Президиума ВАС РФ об отношении к физлицам – владельцам бизнеса как предпринимателям (</a:t>
            </a:r>
            <a:r>
              <a:rPr lang="ru-RU" sz="2700" dirty="0"/>
              <a:t>от 20.04.2010 №</a:t>
            </a:r>
            <a:r>
              <a:rPr lang="en-US" sz="2700" dirty="0" smtClean="0"/>
              <a:t> 17095/09</a:t>
            </a:r>
            <a:r>
              <a:rPr lang="ru-RU" sz="2700" dirty="0" smtClean="0"/>
              <a:t> (дело Чигиринского) – АС может наложить арест по спору в МКАС с физлицом; </a:t>
            </a:r>
            <a:r>
              <a:rPr lang="ru-RU" sz="2700" dirty="0"/>
              <a:t>от 13.11.2012 №</a:t>
            </a:r>
            <a:r>
              <a:rPr lang="en-US" sz="2700" dirty="0" smtClean="0"/>
              <a:t> 9007/12</a:t>
            </a:r>
            <a:r>
              <a:rPr lang="ru-RU" sz="2700" dirty="0" smtClean="0"/>
              <a:t> (дело </a:t>
            </a:r>
            <a:r>
              <a:rPr lang="ru-RU" sz="2700" dirty="0" err="1" smtClean="0"/>
              <a:t>САБМиллер</a:t>
            </a:r>
            <a:r>
              <a:rPr lang="ru-RU" sz="2700" dirty="0" smtClean="0"/>
              <a:t> РУС) – АС может смотреть иск из поручительства ФЛ). Но Верховный Суд не пошел по этому пути – долг ФЛ по поручительству за свое </a:t>
            </a:r>
            <a:r>
              <a:rPr lang="ru-RU" sz="2700" dirty="0" err="1" smtClean="0"/>
              <a:t>юрлицо</a:t>
            </a:r>
            <a:r>
              <a:rPr lang="ru-RU" sz="2700" dirty="0" smtClean="0"/>
              <a:t> не предпринимательский (дело </a:t>
            </a:r>
            <a:r>
              <a:rPr lang="ru-RU" sz="2700" dirty="0" err="1" smtClean="0"/>
              <a:t>Кортева</a:t>
            </a:r>
            <a:r>
              <a:rPr lang="ru-RU" sz="2700" dirty="0" smtClean="0"/>
              <a:t>; </a:t>
            </a:r>
            <a:r>
              <a:rPr lang="ru-RU" sz="2700" dirty="0" err="1" smtClean="0"/>
              <a:t>опр</a:t>
            </a:r>
            <a:r>
              <a:rPr lang="ru-RU" sz="2700" dirty="0" smtClean="0"/>
              <a:t>. </a:t>
            </a:r>
            <a:r>
              <a:rPr lang="ru-RU" sz="2700" dirty="0"/>
              <a:t>от 04.03.2015 № </a:t>
            </a:r>
            <a:r>
              <a:rPr lang="ru-RU" sz="2700" dirty="0" smtClean="0"/>
              <a:t>036-ЭС14-4369)</a:t>
            </a:r>
            <a:endParaRPr lang="ru-RU" sz="2700" dirty="0"/>
          </a:p>
          <a:p>
            <a:endParaRPr lang="en-US" sz="2700" dirty="0"/>
          </a:p>
          <a:p>
            <a:endParaRPr lang="en-US" sz="2700" dirty="0"/>
          </a:p>
          <a:p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6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Условия (содержание) плана (ст. 213.14)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Срок не более 3 лет</a:t>
            </a:r>
          </a:p>
          <a:p>
            <a:r>
              <a:rPr lang="ru-RU"/>
              <a:t>По общему правилу погашение долгов деньгами (</a:t>
            </a:r>
            <a:r>
              <a:rPr lang="ru-RU" i="1"/>
              <a:t>возможно ли отступное?)</a:t>
            </a:r>
            <a:endParaRPr lang="ru-RU"/>
          </a:p>
          <a:p>
            <a:r>
              <a:rPr lang="ru-RU"/>
              <a:t>По общему правилу всем пропорциальные платежи</a:t>
            </a:r>
          </a:p>
          <a:p>
            <a:r>
              <a:rPr lang="ru-RU"/>
              <a:t>Прощение долга только с согласия каждого кредитора</a:t>
            </a:r>
          </a:p>
          <a:p>
            <a:r>
              <a:rPr lang="ru-RU" i="1"/>
              <a:t>Нужно ли погасить весь реестр или достаточно выйти на состояние отсутствия просрочки и реалистичности продолжения деятельности (напр</a:t>
            </a:r>
            <a:r>
              <a:rPr lang="en-US" i="1"/>
              <a:t>., </a:t>
            </a:r>
            <a:r>
              <a:rPr lang="ru-RU" i="1"/>
              <a:t>ипотека)?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2384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Условия (содержание) плана (ст. 213.14)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Залоговый кредитор удовлетворяется на 100% из выручки от продажи ПЗ, если он сам не согласился на иное</a:t>
            </a:r>
          </a:p>
          <a:p>
            <a:r>
              <a:rPr lang="ru-RU"/>
              <a:t>Условия для не голосовавших не м.б. хуже чем для голосовавших за (и отдельно такое же требование для залоговых кредиторов между собой)</a:t>
            </a:r>
          </a:p>
          <a:p>
            <a:r>
              <a:rPr lang="ru-RU"/>
              <a:t>Требования 1 и 2 очереди не включаются в план – их</a:t>
            </a:r>
            <a:r>
              <a:rPr lang="en-US"/>
              <a:t>, </a:t>
            </a:r>
            <a:r>
              <a:rPr lang="ru-RU"/>
              <a:t>а также текущие надо погасить к моменту утверждения плана судом (п. 1 ст. 213.17)</a:t>
            </a:r>
          </a:p>
          <a:p>
            <a:r>
              <a:rPr lang="ru-RU" i="1"/>
              <a:t>И снова – контролирует ли суд экономическую обоснованность плана? Ст. 10 ГК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234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На какие требования распространяется план?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/>
              <a:t>На требования, известные гражданину на дату утверждения плана (п. 1 ст. 213.14)</a:t>
            </a:r>
          </a:p>
          <a:p>
            <a:r>
              <a:rPr lang="ru-RU" sz="2500"/>
              <a:t>Но утверждается план большинством голосов от включенных в реестр (ст. 213.16)</a:t>
            </a:r>
          </a:p>
          <a:p>
            <a:r>
              <a:rPr lang="ru-RU" sz="2500"/>
              <a:t>Что с требованиями, не включенными в реестр на дату утверждения плана СК?</a:t>
            </a:r>
          </a:p>
          <a:p>
            <a:r>
              <a:rPr lang="ru-RU" sz="2500"/>
              <a:t>Что с требованиями, заявленными после утверждения плана СК?</a:t>
            </a:r>
          </a:p>
          <a:p>
            <a:r>
              <a:rPr lang="ru-RU" sz="2500"/>
              <a:t>П. 4 ст. 213.19 говорит, что не включенные в план требования предъявляются в установленном порядке. Но его нет. В ФО предъявленные в ходе него требования удовлетворяются после всех по графику (п. 5 ст. 81)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2483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Улучшение имущественного положения гражданина после утверждения плана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Критерии такого существенного улучшения и порядок уведомления кредиторов о нем д.б. в плане (п. 1 ст. 213.14)</a:t>
            </a:r>
          </a:p>
          <a:p>
            <a:r>
              <a:rPr lang="ru-RU"/>
              <a:t>При наличии такого улучшения суд вправе по ходатайству СК изменить план (ст. 213.21)</a:t>
            </a:r>
          </a:p>
          <a:p>
            <a:r>
              <a:rPr lang="ru-RU"/>
              <a:t>А если стало хуже? Суд изменяет план на основании решения СК и без его согласия может только продлить срок до 3 лет при наличии непреодолимой силы (ст. 213.20)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317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Баланс личных прав гражданина и имущественных интересов </a:t>
            </a:r>
            <a:r>
              <a:rPr lang="ru-RU"/>
              <a:t>кредиторов</a:t>
            </a:r>
            <a:r>
              <a:rPr lang="ru-RU"/>
              <a:t>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Конституционные основы:</a:t>
            </a:r>
          </a:p>
          <a:p>
            <a:pPr marL="0" indent="0">
              <a:buNone/>
            </a:pPr>
            <a:r>
              <a:rPr lang="ru-RU"/>
              <a:t>- Российская Федерация - социальное государство, политика которого направлена на создание условий, обеспечивающих достойную жизнь и свободное развитие человека (п. 1 ст. 7). Это основы конституционного строя.</a:t>
            </a:r>
          </a:p>
          <a:p>
            <a:pPr>
              <a:buFontTx/>
              <a:buChar char="-"/>
            </a:pPr>
            <a:r>
              <a:rPr lang="ru-RU"/>
              <a:t>Достоинство личности охраняется государством. Ничто не может быть основанием для его умаления. Никто не должен подвергаться ... унижающему человеческое достоинство обращению (ст. 21)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1227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Баланс личных прав гражданина и имущественных интересов кредиторов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/>
              <a:t>Не на все имущество можно обратить взыскание – нельзя на то, что по ГПК пользуется исполнительским иммунитетом (п. 3 ст. 213.25). Об исключении из массы выносится определение </a:t>
            </a:r>
          </a:p>
          <a:p>
            <a:r>
              <a:rPr lang="ru-RU" sz="2500"/>
              <a:t>Суд может запретить банкроту выезд за границу (п. 3 ст. 213.24)</a:t>
            </a:r>
          </a:p>
          <a:p>
            <a:r>
              <a:rPr lang="ru-RU" sz="2500"/>
              <a:t>Личные права гражданин реализует сам (не через ФУ) – смена места жительства, имени, женитьба и развод, иски о защите чести и достоинства. </a:t>
            </a:r>
            <a:endParaRPr lang="ru-RU" sz="2500" i="1"/>
          </a:p>
          <a:p>
            <a:r>
              <a:rPr lang="ru-RU" sz="2500"/>
              <a:t>Имеет ли ФУ доступ в квартиру гражданина, к его обычной и электронной почте, к его телефонам и т.д.?</a:t>
            </a:r>
          </a:p>
          <a:p>
            <a:r>
              <a:rPr lang="ru-RU" sz="2500"/>
              <a:t>Может ли гражданин потратить деньги на похороны близких, на лечение себя и близких?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387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Когда гражданин должен выехать из ипотечной квартиры при банкротстве?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Продажа квартиры с невыехавшими жильцами будет с дисконтом, поэтому выехать должен до начала продажи </a:t>
            </a:r>
          </a:p>
          <a:p>
            <a:r>
              <a:rPr lang="ru-RU"/>
              <a:t>Если должник не выезжает – может не получить освобождение от долгов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059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"Роскошное" единственное жилье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Пока только один путь – ФУ от имени банкрота на деньги кредитора покупает "скромное" жилье для должника и тогда у должника становится два жилья.</a:t>
            </a:r>
          </a:p>
          <a:p>
            <a:r>
              <a:rPr lang="ru-RU"/>
              <a:t>Суд выбирает, что иммунитетом пользуется "скромное" жилье и "роскошное" продается, при этом из выручки от его продажи сначала возмещаются расходы кредитора на покупку "скромного" жилья </a:t>
            </a:r>
          </a:p>
          <a:p>
            <a:r>
              <a:rPr lang="ru-RU"/>
              <a:t>У "роскошного" жилья м.б. очень долгий период экспозиции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7215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Ограничение дееспособности гражданина – банкрота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/>
              <a:t>Всем имуществом гражданина – банкрота распоряжается ФУ (п. 6 и 7 ст. 213.25) – его законный представитель</a:t>
            </a:r>
            <a:r>
              <a:rPr lang="en-US" sz="2500"/>
              <a:t>,</a:t>
            </a:r>
            <a:r>
              <a:rPr lang="ru-RU" sz="2500"/>
              <a:t> в т.ч.:</a:t>
            </a:r>
          </a:p>
          <a:p>
            <a:pPr>
              <a:buFontTx/>
              <a:buChar char="-"/>
            </a:pPr>
            <a:r>
              <a:rPr lang="ru-RU" sz="2500"/>
              <a:t>открывает и закрывает счета в банках, распоряжается деньгами на них; (</a:t>
            </a:r>
            <a:r>
              <a:rPr lang="ru-RU" sz="2500" i="1"/>
              <a:t>это должны контролировать банки. Но как быть с банковскими картами?)</a:t>
            </a:r>
          </a:p>
          <a:p>
            <a:pPr>
              <a:buFontTx/>
              <a:buChar char="-"/>
            </a:pPr>
            <a:r>
              <a:rPr lang="ru-RU" sz="2500"/>
              <a:t>осуществляет права гражданина как участника ЮЛ</a:t>
            </a:r>
            <a:r>
              <a:rPr lang="en-US" sz="2500"/>
              <a:t>, </a:t>
            </a:r>
            <a:r>
              <a:rPr lang="ru-RU" sz="2500"/>
              <a:t>в т.ч. голосует на ОСУ</a:t>
            </a:r>
          </a:p>
          <a:p>
            <a:pPr>
              <a:buFontTx/>
              <a:buChar char="-"/>
            </a:pPr>
            <a:r>
              <a:rPr lang="ru-RU" sz="2500"/>
              <a:t>по заключенным гражданином сделкам без ФУ конкурсная масса не отвечает (они и не текущие, и не реестровые) (п. 5 ст. 213.25)</a:t>
            </a:r>
          </a:p>
          <a:p>
            <a:pPr>
              <a:buFontTx/>
              <a:buChar char="-"/>
            </a:pPr>
            <a:r>
              <a:rPr lang="ru-RU" sz="2500"/>
              <a:t>ведет имущественные споры гражданина в судах (но там гражданин может и сам лично тоже в них участвовать)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51049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Ограничение дееспособности гражданина – банкрота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/>
              <a:t>Может ли ФУ принять наследство от имени</a:t>
            </a:r>
            <a:r>
              <a:rPr lang="en-US" i="1"/>
              <a:t> </a:t>
            </a:r>
            <a:r>
              <a:rPr lang="ru-RU" i="1"/>
              <a:t>гражданина? Можно ли оспорить по банкротным основаниям отказ от наследства, сделанный до банкротства?</a:t>
            </a:r>
          </a:p>
          <a:p>
            <a:r>
              <a:rPr lang="ru-RU" i="1"/>
              <a:t>Может ли ФУ воспользоваться материнским капиталом от имени гражданина?</a:t>
            </a:r>
          </a:p>
          <a:p>
            <a:r>
              <a:rPr lang="ru-RU" i="1"/>
              <a:t>Может ли ФУ от имени гражданина воспользоваться налоговыми вычетами, социальными льготами и т.п.?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88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Федеральный закон № 476-ФЗ от 29.12.2014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Вступает в силу с 1 июля 2015 (ст. 13 476-ФЗ)</a:t>
            </a:r>
          </a:p>
          <a:p>
            <a:r>
              <a:rPr lang="ru-RU" dirty="0" smtClean="0"/>
              <a:t>Название: «О </a:t>
            </a:r>
            <a:r>
              <a:rPr lang="ru-RU" dirty="0"/>
              <a:t>внесении изменений в Федеральный закон </a:t>
            </a:r>
            <a:r>
              <a:rPr lang="ru-RU" dirty="0" smtClean="0"/>
              <a:t>«О </a:t>
            </a:r>
            <a:r>
              <a:rPr lang="ru-RU" dirty="0"/>
              <a:t>несостоятельности (банкротстве</a:t>
            </a:r>
            <a:r>
              <a:rPr lang="ru-RU" dirty="0" smtClean="0"/>
              <a:t>)» </a:t>
            </a:r>
            <a:r>
              <a:rPr lang="ru-RU" dirty="0"/>
              <a:t>и отдельные законодательные акты </a:t>
            </a:r>
            <a:r>
              <a:rPr lang="ru-RU" dirty="0" smtClean="0"/>
              <a:t>… в </a:t>
            </a:r>
            <a:r>
              <a:rPr lang="ru-RU" dirty="0"/>
              <a:t>части регулирования </a:t>
            </a:r>
            <a:r>
              <a:rPr lang="ru-RU" b="1" u="sng" dirty="0"/>
              <a:t>реабилитационных процедур</a:t>
            </a:r>
            <a:r>
              <a:rPr lang="ru-RU" dirty="0"/>
              <a:t>, применяемых в отношении </a:t>
            </a:r>
            <a:r>
              <a:rPr lang="ru-RU" dirty="0" smtClean="0"/>
              <a:t>гражданина-должника». Главная цель – реабилитация гражданина (</a:t>
            </a:r>
            <a:r>
              <a:rPr lang="en-US" b="1" u="sng" dirty="0" smtClean="0"/>
              <a:t>fresh start </a:t>
            </a:r>
            <a:r>
              <a:rPr lang="ru-RU" dirty="0" smtClean="0"/>
              <a:t>– новый старт) (см. </a:t>
            </a:r>
            <a:r>
              <a:rPr lang="en-US" dirty="0"/>
              <a:t>M</a:t>
            </a:r>
            <a:r>
              <a:rPr lang="en-US" dirty="0" smtClean="0"/>
              <a:t>argaret </a:t>
            </a:r>
            <a:r>
              <a:rPr lang="en-US" dirty="0"/>
              <a:t>Howard, </a:t>
            </a:r>
            <a:r>
              <a:rPr lang="en-US" i="1" dirty="0"/>
              <a:t>A Theory of Discharge in Consumer Bankruptcy</a:t>
            </a:r>
            <a:r>
              <a:rPr lang="en-US" dirty="0"/>
              <a:t>, 48 OHIO ST. </a:t>
            </a:r>
            <a:r>
              <a:rPr lang="en-US" dirty="0" smtClean="0"/>
              <a:t>L.J. </a:t>
            </a:r>
            <a:r>
              <a:rPr lang="ru-RU" dirty="0" smtClean="0"/>
              <a:t>1047</a:t>
            </a:r>
            <a:r>
              <a:rPr lang="ru-RU" dirty="0"/>
              <a:t>, 1047, 1059 (1987</a:t>
            </a:r>
            <a:r>
              <a:rPr lang="ru-RU" dirty="0" smtClean="0"/>
              <a:t>)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64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Как продается имущество гражданина?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Порядок продажи предлагает ФУ и утверждает суд, не нужно СК (п. 1 ст. 213.26)</a:t>
            </a:r>
          </a:p>
          <a:p>
            <a:r>
              <a:rPr lang="ru-RU"/>
              <a:t>Недвижимость и все свыше 100 тыс. руб. – на торгах как для ЮЛ (п. 3 ст. 213.26). Остальное СК или суд могут разрешить продавать без торгов</a:t>
            </a:r>
          </a:p>
          <a:p>
            <a:r>
              <a:rPr lang="ru-RU"/>
              <a:t>Имущество ИП и не ИП, имеющих предпр. обяз., предназначенное для предпр. деят., продается в порядке как для юрлиц (п. 4 ст. 213.1). А порядок кто утверждает – суд или СК? А с оценкой что?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3076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Если должник женат…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Банкротства общего имущества семьи в ЗоБ не появилось (в ФРГ есть, например)</a:t>
            </a:r>
          </a:p>
          <a:p>
            <a:r>
              <a:rPr lang="ru-RU"/>
              <a:t>Можно ли объединить дела о банкротстве мужа и жены, если большинство активов и долгов общие? Это позволит проще и дешевле рассмотреть дело</a:t>
            </a:r>
          </a:p>
          <a:p>
            <a:r>
              <a:rPr lang="ru-RU"/>
              <a:t>Общее имущество можно продавать без раздела (п. 7 ст. 213.26)</a:t>
            </a:r>
          </a:p>
          <a:p>
            <a:r>
              <a:rPr lang="ru-RU"/>
              <a:t>Можно ли при банкротстве делить общее имущество? П. 4 ст. 213.25 говорит, что кредитор может потребовать выдела доли. Сам должник банкрот не может договориться вне суда о разделе, ибо уже не распоряжается своим имуществом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242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Недобросовестный гражданин не получает освобождение от долгов (п. 4 ст. 213.28) (1)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гражданин привлечен к уголовной или административной ответственности за неправомерные действия при банкротстве, преднамеренное или фиктивное банкротство при условии, что такие правонарушения совершены в данном деле о банкротстве гражданина;</a:t>
            </a:r>
          </a:p>
          <a:p>
            <a:r>
              <a:rPr lang="ru-RU"/>
              <a:t>гражданин не предоставил необходимые сведения или предоставил заведомо недостоверные сведения ФУ или суду, рассматривающему дело о банкротстве гражданина, и это обстоятельство установлено соответствующим судебным актом, принятым при рассмотрении дела о банкротстве гражданина;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0549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Недобросовестный гражданин не получает освобождение от долгов (п. 4 ст. 213.28) (2)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доказано, что при возникновении или исполнении обязательства, на котором конкурсный кредитор или уполномоченный орган основывал свое требование в деле о банкротстве гражданина, гражданин действовал незаконно, в том числе совершил мошенничество, злостно уклонился от погашения кредиторской задолженности, уклонился от уплаты налогов и (или) сборов с физического лица, предоставил кредитору заведомо ложные сведения при получении кредита, скрыл или умышленно уничтожил имущество. (</a:t>
            </a:r>
            <a:r>
              <a:rPr lang="ru-RU" i="1"/>
              <a:t>поддельные справки о доходах для банка; сделки по 61.2 или 61.3; обязательства субсидиарной ответственности по ст. 10 ЗоБ, убытки с директоров и АУ)</a:t>
            </a:r>
            <a:endParaRPr lang="ru-RU"/>
          </a:p>
          <a:p>
            <a:pPr marL="0" indent="0">
              <a:buNone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1356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Недобросовестный гражданин не получает освобождение от долгов (п. 4 ст. 213.28) (3)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Если должник был недобросовестен в отношении одного кредитора, может ли он освободиться от долгов перед другими кредиторами, с которыми он вел себя недобросовестно? Пример: справки по форме банка о реальном размере "серой" зарплаты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1775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Банкротство наследственной массы (ст. 223.1)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Было в судебной практике и до 476-ФЗ: дело Якимиди </a:t>
            </a:r>
          </a:p>
          <a:p>
            <a:r>
              <a:rPr lang="ru-RU"/>
              <a:t>Смерть должника не препятствует продолжению дела о банкротстве; возможно и инициирование банкротства после смерти </a:t>
            </a:r>
          </a:p>
          <a:p>
            <a:r>
              <a:rPr lang="ru-RU"/>
              <a:t>Будут ли наследственные отказы наравне с кредиторами или после всех должны удовлетворяться?</a:t>
            </a:r>
          </a:p>
          <a:p>
            <a:r>
              <a:rPr lang="ru-RU"/>
              <a:t>Может быть одновременное банкротство и наследственной массы, и самого наследника (формально одно лицо, но две конкурсные массы)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8853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читать по банкротству граждан?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2700" dirty="0" err="1"/>
              <a:t>Абашеева</a:t>
            </a:r>
            <a:r>
              <a:rPr lang="ru-RU" sz="2700" dirty="0"/>
              <a:t> Е.Н. Процедура потребительского банкротства. Как она работает за рубежом // Арбитражная практика. 2014. № 12. </a:t>
            </a:r>
            <a:endParaRPr lang="ru-RU" sz="2700" dirty="0" smtClean="0"/>
          </a:p>
          <a:p>
            <a:r>
              <a:rPr lang="ru-RU" sz="2700" dirty="0"/>
              <a:t>Егоров А.В. Процедура банкротства граждан-предпринимателей. Семь проблемных вопросов практики // Арбитражная практика. 2014. № 12</a:t>
            </a:r>
            <a:r>
              <a:rPr lang="ru-RU" sz="2700" dirty="0" smtClean="0"/>
              <a:t>.</a:t>
            </a:r>
          </a:p>
          <a:p>
            <a:pPr lvl="0"/>
            <a:r>
              <a:rPr lang="en-US" sz="2700" dirty="0" smtClean="0"/>
              <a:t>Report </a:t>
            </a:r>
            <a:r>
              <a:rPr lang="en-US" sz="2700" dirty="0"/>
              <a:t>on the Treatment of the Insolvency of Natural Person. The World Bank Insolvency and Creditor/Debtor Regimes Task Force. Working Group on the Treatment of the Insolvency of Natural Persons // </a:t>
            </a:r>
            <a:r>
              <a:rPr lang="en-US" sz="2700" u="sng" dirty="0">
                <a:hlinkClick r:id="rId2"/>
              </a:rPr>
              <a:t>http://siteresources.worldbank.org/INTGILD/Resources/WBInsolvencyOfNaturalPersonsReport_01_11_13.pdf</a:t>
            </a:r>
            <a:r>
              <a:rPr lang="en-US" sz="2700" u="sng" dirty="0"/>
              <a:t>.</a:t>
            </a:r>
            <a:r>
              <a:rPr lang="en-US" sz="2700" dirty="0"/>
              <a:t> </a:t>
            </a:r>
            <a:endParaRPr lang="ru-RU" sz="2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56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8064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968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Остались вопросы? Пишите: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en-US" sz="3600" dirty="0" smtClean="0">
                <a:hlinkClick r:id="rId3"/>
              </a:rPr>
              <a:t>https://www.facebook.com/oleg.r.zaitsev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@</a:t>
            </a:r>
            <a:r>
              <a:rPr lang="en-US" sz="3600" dirty="0" err="1" smtClean="0"/>
              <a:t>Oleg_Zaitsev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493" y="3087805"/>
            <a:ext cx="1322878" cy="8805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61" y="4089247"/>
            <a:ext cx="2221213" cy="106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22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49878"/>
            <a:ext cx="9144000" cy="2387600"/>
          </a:xfrm>
        </p:spPr>
        <p:txBody>
          <a:bodyPr>
            <a:noAutofit/>
          </a:bodyPr>
          <a:lstStyle/>
          <a:p>
            <a:r>
              <a:rPr lang="ru-RU" sz="5700" dirty="0"/>
              <a:t>«Если … знаю все тайны, и имею всякое познание.., а не имею любви,- то я ничто».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300" dirty="0"/>
              <a:t>См. сайты: </a:t>
            </a:r>
            <a:r>
              <a:rPr lang="ru-RU" sz="3300" dirty="0" err="1"/>
              <a:t>www.hospicefund.ru</a:t>
            </a:r>
            <a:r>
              <a:rPr lang="ru-RU" sz="3300" dirty="0"/>
              <a:t> | </a:t>
            </a:r>
            <a:r>
              <a:rPr lang="ru-RU" sz="3300" dirty="0" err="1"/>
              <a:t>www.miloserdie.ru</a:t>
            </a:r>
            <a:r>
              <a:rPr lang="ru-RU" sz="3300" dirty="0"/>
              <a:t> | http://</a:t>
            </a:r>
            <a:r>
              <a:rPr lang="ru-RU" sz="3300" dirty="0" err="1"/>
              <a:t>bf-galchonok.ru</a:t>
            </a:r>
            <a:r>
              <a:rPr lang="ru-RU" sz="3300" dirty="0"/>
              <a:t>/ | </a:t>
            </a:r>
            <a:r>
              <a:rPr lang="ru-RU" sz="3300" dirty="0" err="1" smtClean="0"/>
              <a:t>www.facebook.com</a:t>
            </a:r>
            <a:r>
              <a:rPr lang="ru-RU" sz="3300" dirty="0" smtClean="0"/>
              <a:t>/</a:t>
            </a:r>
            <a:r>
              <a:rPr lang="ru-RU" sz="3300" dirty="0" err="1" smtClean="0"/>
              <a:t>groups</a:t>
            </a:r>
            <a:r>
              <a:rPr lang="ru-RU" sz="3300" dirty="0" smtClean="0"/>
              <a:t>/504397786280428/. 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тексте 476-ФЗ есть ряд нерешенных проблем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Их планируют решить – см. внесенный в ГД законопроект № 723854-6 (принят в 1 чтении 7 апреля)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52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Переходные положения 476-ФЗ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/>
              <a:t>Применяется ли к старым делам? Изменения в остальные законы применяются только к новым делам (ст. 12 476-ФЗ</a:t>
            </a:r>
            <a:r>
              <a:rPr lang="ru-RU" sz="2500" dirty="0" smtClean="0"/>
              <a:t>). Но см. законопроект о поправках</a:t>
            </a:r>
          </a:p>
          <a:p>
            <a:r>
              <a:rPr lang="ru-RU" sz="2500" dirty="0" smtClean="0"/>
              <a:t>Если введена старая процедура, можно ли перейти на новую?</a:t>
            </a:r>
          </a:p>
          <a:p>
            <a:r>
              <a:rPr lang="ru-RU" sz="2500" dirty="0" smtClean="0"/>
              <a:t>Применяется ли к старым долгам?</a:t>
            </a:r>
          </a:p>
          <a:p>
            <a:r>
              <a:rPr lang="ru-RU" sz="2500" dirty="0" smtClean="0"/>
              <a:t>Может ли прошедший старую процедуру подать новое заявление о банкротстве по старой процедуре и освободит ли она его от старых долгов, не погашенных как </a:t>
            </a:r>
            <a:r>
              <a:rPr lang="ru-RU" sz="2500" dirty="0" err="1" smtClean="0"/>
              <a:t>непредпринимательские</a:t>
            </a:r>
            <a:r>
              <a:rPr lang="ru-RU" sz="2500" dirty="0" smtClean="0"/>
              <a:t> в связи с их не заявлением?</a:t>
            </a:r>
          </a:p>
          <a:p>
            <a:r>
              <a:rPr lang="ru-RU" sz="2500" dirty="0"/>
              <a:t>Можно ли оспаривать по 61.2 и 61.3 сделки, совершенные до 01.07.2015?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Трансграничные аспекты банкротства гражданина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6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ru-RU" sz="2600"/>
              <a:t>Можно ли обанкротить в РФ российского гражданина, сбежавшего от кредиторов за рубеж?</a:t>
            </a:r>
          </a:p>
          <a:p>
            <a:r>
              <a:rPr lang="ru-RU" sz="2600"/>
              <a:t>Можно ли обанкротить в РФ иностранного гражданина, имеющего долги и активы в РФ?</a:t>
            </a:r>
          </a:p>
          <a:p>
            <a:r>
              <a:rPr lang="ru-RU" sz="2600"/>
              <a:t>Что делать с иностранным имуществом? П. 1 ст. 213.26: о нем выносится отдельное определение</a:t>
            </a:r>
          </a:p>
          <a:p>
            <a:r>
              <a:rPr lang="ru-RU" sz="2600"/>
              <a:t>Имеют ли российские государственные суды исключительную компетенцию по делам о банкротстве российских граждан? Можно ли признать в РФ акты иностранных судов о признании банкротами российских граждан и об освобождении их от долгов? См. п. </a:t>
            </a:r>
            <a:r>
              <a:rPr lang="en-US" sz="2600"/>
              <a:t>6 </a:t>
            </a:r>
            <a:r>
              <a:rPr lang="ru-RU" sz="2600"/>
              <a:t>ст. 1 ЗоБ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55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Какой суд рассматривает дела о БГ</a:t>
            </a:r>
            <a:r>
              <a:rPr lang="ru-RU" dirty="0" smtClean="0"/>
              <a:t>? 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8539789" cy="3684588"/>
          </a:xfrm>
        </p:spPr>
        <p:txBody>
          <a:bodyPr/>
          <a:lstStyle/>
          <a:p>
            <a:r>
              <a:rPr lang="ru-RU" dirty="0" smtClean="0"/>
              <a:t>ИП – АС (п. 1 ч. 1 ст. 33 АПК)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A0D5B-5051-4464-BB30-AEA7E665977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4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892</Words>
  <Application>Microsoft Macintosh PowerPoint</Application>
  <PresentationFormat>Широкоэкранный</PresentationFormat>
  <Paragraphs>69</Paragraphs>
  <Slides>58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58</vt:i4>
      </vt:variant>
    </vt:vector>
  </HeadingPairs>
  <TitlesOfParts>
    <vt:vector size="61" baseType="lpstr">
      <vt:lpstr>Calibri</vt:lpstr>
      <vt:lpstr>Arial</vt:lpstr>
      <vt:lpstr>Тема Office</vt:lpstr>
      <vt:lpstr>Закон о банкротстве граждан </vt:lpstr>
      <vt:lpstr>«Капитализм без банкротства – все равно что христианство без преисподней».  Фрэнк Борман</vt:lpstr>
      <vt:lpstr>Что было до этого?</vt:lpstr>
      <vt:lpstr>В результате:</vt:lpstr>
      <vt:lpstr>Федеральный закон № 476-ФЗ от 29.12.2014</vt:lpstr>
      <vt:lpstr>В тексте 476-ФЗ есть ряд нерешенных проблем</vt:lpstr>
      <vt:lpstr>Переходные положения 476-ФЗ</vt:lpstr>
      <vt:lpstr>Трансграничные аспекты банкротства гражданина</vt:lpstr>
      <vt:lpstr>Какой суд рассматривает дела о БГ? Раньше</vt:lpstr>
      <vt:lpstr>Какой суд рассматривает дела о БГ? Теперь (1)</vt:lpstr>
      <vt:lpstr>Какой суд рассматривает дела о БГ? Теперь (2)</vt:lpstr>
      <vt:lpstr>Какие м.б. процедуры при БГ? Раньше</vt:lpstr>
      <vt:lpstr>Какие м.б. процедуры при БГ? Теперь (п. 2 ст. 27 и ст. 213.2 ЗоБ)</vt:lpstr>
      <vt:lpstr>Можно ли сразу признать Г. банкротом?</vt:lpstr>
      <vt:lpstr>Обязателен ли АУ?</vt:lpstr>
      <vt:lpstr>Какое вознаграждение у АУ? Раньше</vt:lpstr>
      <vt:lpstr>Какое вознаграждение у АУ? Теперь</vt:lpstr>
      <vt:lpstr>Как еще минимизируются теперь расходы при БГ?</vt:lpstr>
      <vt:lpstr>Как гарантируется теперь финансирование БГ?</vt:lpstr>
      <vt:lpstr>Как гражданин инициирует свое банкротство?</vt:lpstr>
      <vt:lpstr>Как кредитор инициирует банкротство гражданина?</vt:lpstr>
      <vt:lpstr>Нужно ли конкурсному кредитору решение суда для инициирования банкротства гражданина? Раньше </vt:lpstr>
      <vt:lpstr>Нужно ли конкурсному кредитору решение суда для инициирования банкротства гражданина? Теперь (п. 2 ст. 213.5)</vt:lpstr>
      <vt:lpstr>Как быть если в отсутствие решения суда есть спор о праве?</vt:lpstr>
      <vt:lpstr>Кто предлагает кандидатуру АУ?</vt:lpstr>
      <vt:lpstr>Проводится ли содержательный тест неплатежеспособности гражданина при введении процедуры банкротства?</vt:lpstr>
      <vt:lpstr>Когда презюмируется неплатежеспособность должника (п. 3 ст. 213.6 ЗоБ)?</vt:lpstr>
      <vt:lpstr>НО:</vt:lpstr>
      <vt:lpstr>Каков срок и порядок заявления требований в 1 процедуре?</vt:lpstr>
      <vt:lpstr>Упрощена процедура собрания кредиторов</vt:lpstr>
      <vt:lpstr>Но без СК можно вообще обойтись!</vt:lpstr>
      <vt:lpstr>Последствия введения 1 процедуры банкротства в отношении гражданина</vt:lpstr>
      <vt:lpstr>Что с исками, предъявленными до введения 1 процедуры?</vt:lpstr>
      <vt:lpstr>Как вводится реабилитационная процедура и утверждается её план? Раньше</vt:lpstr>
      <vt:lpstr>Теперь план РД суд может утвердить и без согласия кредиторов (п. 4 ст. 213.17). Условия:</vt:lpstr>
      <vt:lpstr>Такое утверждение плана судом без согласия СК заимствовано из section 1129(b) американского Bankruptcy Code и называется cramdown (от cram – впихивать, втискивать) См. об этом: Richard Maloy, A Primer on Cramdown – How and Why It Works, 16 St. Thomas L. Rev. 1 2003-2004</vt:lpstr>
      <vt:lpstr>Но всё же по общему правилу и теперь план РД должен быть одобрен СК большинством голосов от реестра (ст. 213.16)</vt:lpstr>
      <vt:lpstr>Кто и как может предложить план? Ст. 213.12</vt:lpstr>
      <vt:lpstr>Требования к гражданину для плана (ст. 213.13)</vt:lpstr>
      <vt:lpstr>Условия (содержание) плана (ст. 213.14) (1)</vt:lpstr>
      <vt:lpstr>Условия (содержание) плана (ст. 213.14) (2)</vt:lpstr>
      <vt:lpstr>На какие требования распространяется план?</vt:lpstr>
      <vt:lpstr>Улучшение имущественного положения гражданина после утверждения плана</vt:lpstr>
      <vt:lpstr>Баланс личных прав гражданина и имущественных интересов кредиторов (1)</vt:lpstr>
      <vt:lpstr>Баланс личных прав гражданина и имущественных интересов кредиторов (2)</vt:lpstr>
      <vt:lpstr>Когда гражданин должен выехать из ипотечной квартиры при банкротстве?</vt:lpstr>
      <vt:lpstr>"Роскошное" единственное жилье</vt:lpstr>
      <vt:lpstr>Ограничение дееспособности гражданина – банкрота (1)</vt:lpstr>
      <vt:lpstr>Ограничение дееспособности гражданина – банкрота (2)</vt:lpstr>
      <vt:lpstr>Как продается имущество гражданина?</vt:lpstr>
      <vt:lpstr>Если должник женат…</vt:lpstr>
      <vt:lpstr>Недобросовестный гражданин не получает освобождение от долгов (п. 4 ст. 213.28) (1)</vt:lpstr>
      <vt:lpstr>Недобросовестный гражданин не получает освобождение от долгов (п. 4 ст. 213.28) (2)</vt:lpstr>
      <vt:lpstr>Недобросовестный гражданин не получает освобождение от долгов (п. 4 ст. 213.28) (3)</vt:lpstr>
      <vt:lpstr>Банкротство наследственной массы (ст. 223.1)</vt:lpstr>
      <vt:lpstr>Что читать по банкротству граждан?</vt:lpstr>
      <vt:lpstr> Спасибо за внимание!  Остались вопросы? Пишите:        https://www.facebook.com/oleg.r.zaitsev  @Oleg_Zaitsev </vt:lpstr>
      <vt:lpstr>«Если … знаю все тайны, и имею всякое познание.., а не имею любви,- то я ничто».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 банкротстве граждан </dc:title>
  <dc:creator>Зайцев Олег Романович</dc:creator>
  <cp:lastModifiedBy/>
  <cp:revision>400</cp:revision>
  <dcterms:created xsi:type="dcterms:W3CDTF">2015-01-22T14:07:23Z</dcterms:created>
  <dcterms:modified xsi:type="dcterms:W3CDTF">2015-04-27T17:17:33Z</dcterms:modified>
</cp:coreProperties>
</file>