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91"/>
  </p:notesMasterIdLst>
  <p:handoutMasterIdLst>
    <p:handoutMasterId r:id="rId192"/>
  </p:handoutMasterIdLst>
  <p:sldIdLst>
    <p:sldId id="561" r:id="rId2"/>
    <p:sldId id="1638" r:id="rId3"/>
    <p:sldId id="1668" r:id="rId4"/>
    <p:sldId id="1658" r:id="rId5"/>
    <p:sldId id="1645" r:id="rId6"/>
    <p:sldId id="1641" r:id="rId7"/>
    <p:sldId id="1538" r:id="rId8"/>
    <p:sldId id="1540" r:id="rId9"/>
    <p:sldId id="1674" r:id="rId10"/>
    <p:sldId id="1675" r:id="rId11"/>
    <p:sldId id="1617" r:id="rId12"/>
    <p:sldId id="1572" r:id="rId13"/>
    <p:sldId id="1573" r:id="rId14"/>
    <p:sldId id="1614" r:id="rId15"/>
    <p:sldId id="1676" r:id="rId16"/>
    <p:sldId id="1677" r:id="rId17"/>
    <p:sldId id="1673" r:id="rId18"/>
    <p:sldId id="1522" r:id="rId19"/>
    <p:sldId id="1442" r:id="rId20"/>
    <p:sldId id="1491" r:id="rId21"/>
    <p:sldId id="1459" r:id="rId22"/>
    <p:sldId id="1449" r:id="rId23"/>
    <p:sldId id="1347" r:id="rId24"/>
    <p:sldId id="1215" r:id="rId25"/>
    <p:sldId id="1412" r:id="rId26"/>
    <p:sldId id="1024" r:id="rId27"/>
    <p:sldId id="1136" r:id="rId28"/>
    <p:sldId id="1511" r:id="rId29"/>
    <p:sldId id="1411" r:id="rId30"/>
    <p:sldId id="1270" r:id="rId31"/>
    <p:sldId id="1266" r:id="rId32"/>
    <p:sldId id="604" r:id="rId33"/>
    <p:sldId id="1075" r:id="rId34"/>
    <p:sldId id="1647" r:id="rId35"/>
    <p:sldId id="1419" r:id="rId36"/>
    <p:sldId id="1369" r:id="rId37"/>
    <p:sldId id="1169" r:id="rId38"/>
    <p:sldId id="1458" r:id="rId39"/>
    <p:sldId id="1462" r:id="rId40"/>
    <p:sldId id="1463" r:id="rId41"/>
    <p:sldId id="1464" r:id="rId42"/>
    <p:sldId id="1644" r:id="rId43"/>
    <p:sldId id="1558" r:id="rId44"/>
    <p:sldId id="1559" r:id="rId45"/>
    <p:sldId id="1271" r:id="rId46"/>
    <p:sldId id="1672" r:id="rId47"/>
    <p:sldId id="1556" r:id="rId48"/>
    <p:sldId id="1456" r:id="rId49"/>
    <p:sldId id="1377" r:id="rId50"/>
    <p:sldId id="1671" r:id="rId51"/>
    <p:sldId id="1197" r:id="rId52"/>
    <p:sldId id="1199" r:id="rId53"/>
    <p:sldId id="1198" r:id="rId54"/>
    <p:sldId id="1621" r:id="rId55"/>
    <p:sldId id="1650" r:id="rId56"/>
    <p:sldId id="1669" r:id="rId57"/>
    <p:sldId id="1431" r:id="rId58"/>
    <p:sldId id="1679" r:id="rId59"/>
    <p:sldId id="1680" r:id="rId60"/>
    <p:sldId id="1678" r:id="rId61"/>
    <p:sldId id="1117" r:id="rId62"/>
    <p:sldId id="1229" r:id="rId63"/>
    <p:sldId id="1625" r:id="rId64"/>
    <p:sldId id="1475" r:id="rId65"/>
    <p:sldId id="1207" r:id="rId66"/>
    <p:sldId id="1206" r:id="rId67"/>
    <p:sldId id="1476" r:id="rId68"/>
    <p:sldId id="1247" r:id="rId69"/>
    <p:sldId id="1487" r:id="rId70"/>
    <p:sldId id="1452" r:id="rId71"/>
    <p:sldId id="1606" r:id="rId72"/>
    <p:sldId id="1370" r:id="rId73"/>
    <p:sldId id="1351" r:id="rId74"/>
    <p:sldId id="1628" r:id="rId75"/>
    <p:sldId id="1044" r:id="rId76"/>
    <p:sldId id="1514" r:id="rId77"/>
    <p:sldId id="1367" r:id="rId78"/>
    <p:sldId id="1665" r:id="rId79"/>
    <p:sldId id="1594" r:id="rId80"/>
    <p:sldId id="1145" r:id="rId81"/>
    <p:sldId id="445" r:id="rId82"/>
    <p:sldId id="1343" r:id="rId83"/>
    <p:sldId id="1378" r:id="rId84"/>
    <p:sldId id="1067" r:id="rId85"/>
    <p:sldId id="468" r:id="rId86"/>
    <p:sldId id="1488" r:id="rId87"/>
    <p:sldId id="1457" r:id="rId88"/>
    <p:sldId id="1374" r:id="rId89"/>
    <p:sldId id="1010" r:id="rId90"/>
    <p:sldId id="1200" r:id="rId91"/>
    <p:sldId id="1361" r:id="rId92"/>
    <p:sldId id="1256" r:id="rId93"/>
    <p:sldId id="1381" r:id="rId94"/>
    <p:sldId id="1382" r:id="rId95"/>
    <p:sldId id="1383" r:id="rId96"/>
    <p:sldId id="1389" r:id="rId97"/>
    <p:sldId id="1567" r:id="rId98"/>
    <p:sldId id="1651" r:id="rId99"/>
    <p:sldId id="1652" r:id="rId100"/>
    <p:sldId id="1549" r:id="rId101"/>
    <p:sldId id="1618" r:id="rId102"/>
    <p:sldId id="1575" r:id="rId103"/>
    <p:sldId id="1565" r:id="rId104"/>
    <p:sldId id="1385" r:id="rId105"/>
    <p:sldId id="1390" r:id="rId106"/>
    <p:sldId id="1619" r:id="rId107"/>
    <p:sldId id="1250" r:id="rId108"/>
    <p:sldId id="1663" r:id="rId109"/>
    <p:sldId id="1392" r:id="rId110"/>
    <p:sldId id="1466" r:id="rId111"/>
    <p:sldId id="1525" r:id="rId112"/>
    <p:sldId id="1467" r:id="rId113"/>
    <p:sldId id="1444" r:id="rId114"/>
    <p:sldId id="1528" r:id="rId115"/>
    <p:sldId id="1527" r:id="rId116"/>
    <p:sldId id="1529" r:id="rId117"/>
    <p:sldId id="1230" r:id="rId118"/>
    <p:sldId id="1398" r:id="rId119"/>
    <p:sldId id="1394" r:id="rId120"/>
    <p:sldId id="1349" r:id="rId121"/>
    <p:sldId id="1530" r:id="rId122"/>
    <p:sldId id="1596" r:id="rId123"/>
    <p:sldId id="1400" r:id="rId124"/>
    <p:sldId id="1402" r:id="rId125"/>
    <p:sldId id="1403" r:id="rId126"/>
    <p:sldId id="1404" r:id="rId127"/>
    <p:sldId id="1405" r:id="rId128"/>
    <p:sldId id="1598" r:id="rId129"/>
    <p:sldId id="1600" r:id="rId130"/>
    <p:sldId id="1408" r:id="rId131"/>
    <p:sldId id="1494" r:id="rId132"/>
    <p:sldId id="1409" r:id="rId133"/>
    <p:sldId id="1410" r:id="rId134"/>
    <p:sldId id="1353" r:id="rId135"/>
    <p:sldId id="1354" r:id="rId136"/>
    <p:sldId id="1355" r:id="rId137"/>
    <p:sldId id="1356" r:id="rId138"/>
    <p:sldId id="1255" r:id="rId139"/>
    <p:sldId id="1098" r:id="rId140"/>
    <p:sldId id="482" r:id="rId141"/>
    <p:sldId id="309" r:id="rId142"/>
    <p:sldId id="635" r:id="rId143"/>
    <p:sldId id="1477" r:id="rId144"/>
    <p:sldId id="1478" r:id="rId145"/>
    <p:sldId id="1480" r:id="rId146"/>
    <p:sldId id="1137" r:id="rId147"/>
    <p:sldId id="1138" r:id="rId148"/>
    <p:sldId id="1139" r:id="rId149"/>
    <p:sldId id="1508" r:id="rId150"/>
    <p:sldId id="312" r:id="rId151"/>
    <p:sldId id="315" r:id="rId152"/>
    <p:sldId id="744" r:id="rId153"/>
    <p:sldId id="313" r:id="rId154"/>
    <p:sldId id="618" r:id="rId155"/>
    <p:sldId id="314" r:id="rId156"/>
    <p:sldId id="619" r:id="rId157"/>
    <p:sldId id="352" r:id="rId158"/>
    <p:sldId id="395" r:id="rId159"/>
    <p:sldId id="340" r:id="rId160"/>
    <p:sldId id="342" r:id="rId161"/>
    <p:sldId id="1164" r:id="rId162"/>
    <p:sldId id="1358" r:id="rId163"/>
    <p:sldId id="1118" r:id="rId164"/>
    <p:sldId id="1119" r:id="rId165"/>
    <p:sldId id="1120" r:id="rId166"/>
    <p:sldId id="1121" r:id="rId167"/>
    <p:sldId id="1149" r:id="rId168"/>
    <p:sldId id="1209" r:id="rId169"/>
    <p:sldId id="1057" r:id="rId170"/>
    <p:sldId id="1211" r:id="rId171"/>
    <p:sldId id="1472" r:id="rId172"/>
    <p:sldId id="1099" r:id="rId173"/>
    <p:sldId id="1225" r:id="rId174"/>
    <p:sldId id="1238" r:id="rId175"/>
    <p:sldId id="1437" r:id="rId176"/>
    <p:sldId id="1599" r:id="rId177"/>
    <p:sldId id="1167" r:id="rId178"/>
    <p:sldId id="1376" r:id="rId179"/>
    <p:sldId id="1202" r:id="rId180"/>
    <p:sldId id="1468" r:id="rId181"/>
    <p:sldId id="1469" r:id="rId182"/>
    <p:sldId id="1235" r:id="rId183"/>
    <p:sldId id="497" r:id="rId184"/>
    <p:sldId id="498" r:id="rId185"/>
    <p:sldId id="499" r:id="rId186"/>
    <p:sldId id="500" r:id="rId187"/>
    <p:sldId id="501" r:id="rId188"/>
    <p:sldId id="502" r:id="rId189"/>
    <p:sldId id="1436" r:id="rId190"/>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нтонина Купенко" initials="АК"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8" autoAdjust="0"/>
    <p:restoredTop sz="94598" autoAdjust="0"/>
  </p:normalViewPr>
  <p:slideViewPr>
    <p:cSldViewPr>
      <p:cViewPr varScale="1">
        <p:scale>
          <a:sx n="116" d="100"/>
          <a:sy n="116" d="100"/>
        </p:scale>
        <p:origin x="1368" y="96"/>
      </p:cViewPr>
      <p:guideLst>
        <p:guide orient="horz" pos="2160"/>
        <p:guide pos="2880"/>
      </p:guideLst>
    </p:cSldViewPr>
  </p:slideViewPr>
  <p:outlineViewPr>
    <p:cViewPr>
      <p:scale>
        <a:sx n="33" d="100"/>
        <a:sy n="33" d="100"/>
      </p:scale>
      <p:origin x="0" y="3421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commentAuthors" Target="commentAuthor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94563584171544E-2"/>
          <c:y val="5.3030307896987018E-2"/>
          <c:w val="0.97301087283165633"/>
          <c:h val="0.77080018269920791"/>
        </c:manualLayout>
      </c:layout>
      <c:barChart>
        <c:barDir val="col"/>
        <c:grouping val="stacked"/>
        <c:varyColors val="0"/>
        <c:ser>
          <c:idx val="0"/>
          <c:order val="0"/>
          <c:tx>
            <c:strRef>
              <c:f>Лист1!$B$1</c:f>
              <c:strCache>
                <c:ptCount val="1"/>
                <c:pt idx="0">
                  <c:v>Ряд 1</c:v>
                </c:pt>
              </c:strCache>
            </c:strRef>
          </c:tx>
          <c:spPr>
            <a:solidFill>
              <a:srgbClr val="0070C0"/>
            </a:solidFill>
          </c:spPr>
          <c:invertIfNegative val="0"/>
          <c:dLbls>
            <c:dLbl>
              <c:idx val="0"/>
              <c:tx>
                <c:rich>
                  <a:bodyPr/>
                  <a:lstStyle/>
                  <a:p>
                    <a:r>
                      <a:rPr lang="en-US"/>
                      <a:t>8%</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07-4ACC-962F-10CFAF00040F}"/>
                </c:ext>
              </c:extLst>
            </c:dLbl>
            <c:dLbl>
              <c:idx val="1"/>
              <c:delete val="1"/>
              <c:extLst>
                <c:ext xmlns:c15="http://schemas.microsoft.com/office/drawing/2012/chart" uri="{CE6537A1-D6FC-4f65-9D91-7224C49458BB}"/>
                <c:ext xmlns:c16="http://schemas.microsoft.com/office/drawing/2014/chart" uri="{C3380CC4-5D6E-409C-BE32-E72D297353CC}">
                  <c16:uniqueId val="{00000001-B307-4ACC-962F-10CFAF00040F}"/>
                </c:ext>
              </c:extLst>
            </c:dLbl>
            <c:dLbl>
              <c:idx val="2"/>
              <c:delete val="1"/>
              <c:extLst>
                <c:ext xmlns:c15="http://schemas.microsoft.com/office/drawing/2012/chart" uri="{CE6537A1-D6FC-4f65-9D91-7224C49458BB}"/>
                <c:ext xmlns:c16="http://schemas.microsoft.com/office/drawing/2014/chart" uri="{C3380CC4-5D6E-409C-BE32-E72D297353CC}">
                  <c16:uniqueId val="{00000002-B307-4ACC-962F-10CFAF00040F}"/>
                </c:ext>
              </c:extLst>
            </c:dLbl>
            <c:dLbl>
              <c:idx val="3"/>
              <c:delete val="1"/>
              <c:extLst>
                <c:ext xmlns:c15="http://schemas.microsoft.com/office/drawing/2012/chart" uri="{CE6537A1-D6FC-4f65-9D91-7224C49458BB}"/>
                <c:ext xmlns:c16="http://schemas.microsoft.com/office/drawing/2014/chart" uri="{C3380CC4-5D6E-409C-BE32-E72D297353CC}">
                  <c16:uniqueId val="{00000003-B307-4ACC-962F-10CFAF00040F}"/>
                </c:ext>
              </c:extLst>
            </c:dLbl>
            <c:dLbl>
              <c:idx val="4"/>
              <c:layout>
                <c:manualLayout>
                  <c:x val="3.7837821733210666E-3"/>
                  <c:y val="-1.3467330663654733E-2"/>
                </c:manualLayout>
              </c:layout>
              <c:tx>
                <c:rich>
                  <a:bodyPr/>
                  <a:lstStyle/>
                  <a:p>
                    <a:r>
                      <a:rPr lang="en-US"/>
                      <a:t>0,5%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07-4ACC-962F-10CFAF00040F}"/>
                </c:ext>
              </c:extLst>
            </c:dLbl>
            <c:spPr>
              <a:noFill/>
              <a:ln>
                <a:noFill/>
              </a:ln>
              <a:effectLst/>
            </c:spPr>
            <c:txPr>
              <a:bodyPr/>
              <a:lstStyle/>
              <a:p>
                <a:pPr>
                  <a:defRPr sz="2000" b="1">
                    <a:solidFill>
                      <a:schemeClr val="bg1"/>
                    </a:solidFill>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1 кв 2016</c:v>
                </c:pt>
                <c:pt idx="4">
                  <c:v>4 кв 2019</c:v>
                </c:pt>
              </c:strCache>
            </c:strRef>
          </c:cat>
          <c:val>
            <c:numRef>
              <c:f>Лист1!$B$2:$B$6</c:f>
              <c:numCache>
                <c:formatCode>General</c:formatCode>
                <c:ptCount val="5"/>
                <c:pt idx="0">
                  <c:v>262.7</c:v>
                </c:pt>
                <c:pt idx="1">
                  <c:v>114</c:v>
                </c:pt>
                <c:pt idx="2">
                  <c:v>90</c:v>
                </c:pt>
                <c:pt idx="3">
                  <c:v>80</c:v>
                </c:pt>
                <c:pt idx="4">
                  <c:v>60</c:v>
                </c:pt>
              </c:numCache>
            </c:numRef>
          </c:val>
          <c:extLst>
            <c:ext xmlns:c16="http://schemas.microsoft.com/office/drawing/2014/chart" uri="{C3380CC4-5D6E-409C-BE32-E72D297353CC}">
              <c16:uniqueId val="{00000005-B307-4ACC-962F-10CFAF00040F}"/>
            </c:ext>
          </c:extLst>
        </c:ser>
        <c:dLbls>
          <c:showLegendKey val="0"/>
          <c:showVal val="0"/>
          <c:showCatName val="0"/>
          <c:showSerName val="0"/>
          <c:showPercent val="0"/>
          <c:showBubbleSize val="0"/>
        </c:dLbls>
        <c:gapWidth val="70"/>
        <c:overlap val="100"/>
        <c:axId val="359068824"/>
        <c:axId val="359063336"/>
      </c:barChart>
      <c:catAx>
        <c:axId val="359068824"/>
        <c:scaling>
          <c:orientation val="minMax"/>
        </c:scaling>
        <c:delete val="0"/>
        <c:axPos val="b"/>
        <c:numFmt formatCode="General" sourceLinked="0"/>
        <c:majorTickMark val="out"/>
        <c:minorTickMark val="none"/>
        <c:tickLblPos val="nextTo"/>
        <c:txPr>
          <a:bodyPr/>
          <a:lstStyle/>
          <a:p>
            <a:pPr>
              <a:defRPr sz="1600" b="1" i="0">
                <a:solidFill>
                  <a:schemeClr val="bg1">
                    <a:lumMod val="50000"/>
                  </a:schemeClr>
                </a:solidFill>
              </a:defRPr>
            </a:pPr>
            <a:endParaRPr lang="ru-RU"/>
          </a:p>
        </c:txPr>
        <c:crossAx val="359063336"/>
        <c:crosses val="autoZero"/>
        <c:auto val="1"/>
        <c:lblAlgn val="ctr"/>
        <c:lblOffset val="1"/>
        <c:noMultiLvlLbl val="0"/>
      </c:catAx>
      <c:valAx>
        <c:axId val="359063336"/>
        <c:scaling>
          <c:orientation val="minMax"/>
        </c:scaling>
        <c:delete val="1"/>
        <c:axPos val="l"/>
        <c:numFmt formatCode="General" sourceLinked="1"/>
        <c:majorTickMark val="out"/>
        <c:minorTickMark val="none"/>
        <c:tickLblPos val="none"/>
        <c:crossAx val="35906882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20-06-16T10:45:41.045" idx="2">
    <p:pos x="5827" y="2768"/>
    <p:text>1 и 3 блок задуублирован</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6T10:54:07.221" idx="4">
    <p:pos x="10" y="10"/>
    <p:text>вставить практикку из статьи и показзать примеры налоговых оговорок</p:text>
  </p:cm>
</p:cmLst>
</file>

<file path=ppt/diagrams/_rels/data10.xml.rels><?xml version="1.0" encoding="UTF-8" standalone="yes"?>
<Relationships xmlns="http://schemas.openxmlformats.org/package/2006/relationships"><Relationship Id="rId1" Type="http://schemas.openxmlformats.org/officeDocument/2006/relationships/image" Target="../media/image33.png"/></Relationships>
</file>

<file path=ppt/diagrams/_rels/data17.xml.rels><?xml version="1.0" encoding="UTF-8" standalone="yes"?>
<Relationships xmlns="http://schemas.openxmlformats.org/package/2006/relationships"><Relationship Id="rId1" Type="http://schemas.openxmlformats.org/officeDocument/2006/relationships/image" Target="../media/image33.png"/></Relationships>
</file>

<file path=ppt/diagrams/_rels/data18.xml.rels><?xml version="1.0" encoding="UTF-8" standalone="yes"?>
<Relationships xmlns="http://schemas.openxmlformats.org/package/2006/relationships"><Relationship Id="rId1" Type="http://schemas.openxmlformats.org/officeDocument/2006/relationships/image" Target="../media/image33.png"/></Relationships>
</file>

<file path=ppt/diagrams/_rels/data23.xml.rels><?xml version="1.0" encoding="UTF-8" standalone="yes"?>
<Relationships xmlns="http://schemas.openxmlformats.org/package/2006/relationships"><Relationship Id="rId1" Type="http://schemas.openxmlformats.org/officeDocument/2006/relationships/image" Target="../media/image33.png"/></Relationships>
</file>

<file path=ppt/diagrams/_rels/data9.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FB322-C56D-4293-9216-FB3A7DE401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5293285D-FF1C-433F-8C4F-400D817BCD8D}">
      <dgm:prSet phldrT="[Текст]"/>
      <dgm:spPr>
        <a:solidFill>
          <a:schemeClr val="tx1"/>
        </a:solidFill>
        <a:ln>
          <a:solidFill>
            <a:srgbClr val="C00000"/>
          </a:solidFill>
        </a:ln>
      </dgm:spPr>
      <dgm:t>
        <a:bodyPr/>
        <a:lstStyle/>
        <a:p>
          <a:r>
            <a:rPr lang="ru-RU" dirty="0" err="1">
              <a:solidFill>
                <a:schemeClr val="bg1"/>
              </a:solidFill>
              <a:latin typeface="Georgia" panose="02040502050405020303" pitchFamily="18" charset="0"/>
            </a:rPr>
            <a:t>Антифраншиза</a:t>
          </a:r>
          <a:r>
            <a:rPr lang="ru-RU" dirty="0">
              <a:solidFill>
                <a:schemeClr val="bg1"/>
              </a:solidFill>
              <a:latin typeface="Georgia" panose="02040502050405020303" pitchFamily="18" charset="0"/>
            </a:rPr>
            <a:t> = налоговые доначисления</a:t>
          </a:r>
        </a:p>
      </dgm:t>
    </dgm:pt>
    <dgm:pt modelId="{51DC959A-A20F-48FE-9E05-564A83D0D762}" type="parTrans" cxnId="{E59645A9-EF7F-419B-B720-9398FB679985}">
      <dgm:prSet/>
      <dgm:spPr/>
      <dgm:t>
        <a:bodyPr/>
        <a:lstStyle/>
        <a:p>
          <a:endParaRPr lang="ru-RU"/>
        </a:p>
      </dgm:t>
    </dgm:pt>
    <dgm:pt modelId="{949C23F1-A6FE-4D23-9D28-85141CA432DC}" type="sibTrans" cxnId="{E59645A9-EF7F-419B-B720-9398FB679985}">
      <dgm:prSet/>
      <dgm:spPr/>
      <dgm:t>
        <a:bodyPr/>
        <a:lstStyle/>
        <a:p>
          <a:endParaRPr lang="ru-RU"/>
        </a:p>
      </dgm:t>
    </dgm:pt>
    <dgm:pt modelId="{7E9B4736-6A9A-4AF5-94FA-FEF221CBE883}">
      <dgm:prSet phldrT="[Текст]"/>
      <dgm:spPr>
        <a:solidFill>
          <a:schemeClr val="tx1"/>
        </a:solidFill>
        <a:ln>
          <a:solidFill>
            <a:srgbClr val="C00000"/>
          </a:solidFill>
        </a:ln>
      </dgm:spPr>
      <dgm:t>
        <a:bodyPr/>
        <a:lstStyle/>
        <a:p>
          <a:r>
            <a:rPr lang="ru-RU" dirty="0">
              <a:latin typeface="Georgia" panose="02040502050405020303" pitchFamily="18" charset="0"/>
            </a:rPr>
            <a:t>Корпоративная миграция</a:t>
          </a:r>
        </a:p>
      </dgm:t>
    </dgm:pt>
    <dgm:pt modelId="{1B46A90F-1EA3-41EC-810A-662B02AAEB42}" type="parTrans" cxnId="{01741A53-2E3E-43C7-80B3-6DE09BDE68B8}">
      <dgm:prSet/>
      <dgm:spPr>
        <a:ln>
          <a:solidFill>
            <a:srgbClr val="FF0000"/>
          </a:solidFill>
        </a:ln>
      </dgm:spPr>
      <dgm:t>
        <a:bodyPr/>
        <a:lstStyle/>
        <a:p>
          <a:endParaRPr lang="ru-RU"/>
        </a:p>
      </dgm:t>
    </dgm:pt>
    <dgm:pt modelId="{8820DE33-2940-4DEE-9297-61AB05855B24}" type="sibTrans" cxnId="{01741A53-2E3E-43C7-80B3-6DE09BDE68B8}">
      <dgm:prSet/>
      <dgm:spPr/>
      <dgm:t>
        <a:bodyPr/>
        <a:lstStyle/>
        <a:p>
          <a:endParaRPr lang="ru-RU"/>
        </a:p>
      </dgm:t>
    </dgm:pt>
    <dgm:pt modelId="{468A3C29-64AF-455F-85C3-785E1237DACB}">
      <dgm:prSet phldrT="[Текст]"/>
      <dgm:spPr>
        <a:solidFill>
          <a:schemeClr val="tx1"/>
        </a:solidFill>
        <a:ln>
          <a:solidFill>
            <a:srgbClr val="C00000"/>
          </a:solidFill>
        </a:ln>
      </dgm:spPr>
      <dgm:t>
        <a:bodyPr/>
        <a:lstStyle/>
        <a:p>
          <a:r>
            <a:rPr lang="ru-RU" dirty="0">
              <a:latin typeface="Georgia" panose="02040502050405020303" pitchFamily="18" charset="0"/>
            </a:rPr>
            <a:t>Единый сайт</a:t>
          </a:r>
        </a:p>
      </dgm:t>
    </dgm:pt>
    <dgm:pt modelId="{AEBDB6D3-A39C-4534-9357-7A4C257FE01D}" type="parTrans" cxnId="{F5EE9AC6-340F-4EFA-9E03-9FF0C7B5AE56}">
      <dgm:prSet/>
      <dgm:spPr>
        <a:ln>
          <a:solidFill>
            <a:srgbClr val="C00000"/>
          </a:solidFill>
        </a:ln>
      </dgm:spPr>
      <dgm:t>
        <a:bodyPr/>
        <a:lstStyle/>
        <a:p>
          <a:endParaRPr lang="ru-RU"/>
        </a:p>
      </dgm:t>
    </dgm:pt>
    <dgm:pt modelId="{D78E68AB-E318-49F9-9C68-832D0F9849B4}" type="sibTrans" cxnId="{F5EE9AC6-340F-4EFA-9E03-9FF0C7B5AE56}">
      <dgm:prSet/>
      <dgm:spPr/>
      <dgm:t>
        <a:bodyPr/>
        <a:lstStyle/>
        <a:p>
          <a:endParaRPr lang="ru-RU"/>
        </a:p>
      </dgm:t>
    </dgm:pt>
    <dgm:pt modelId="{3A9E4059-3352-4C5B-B3FA-BA3DB1C116B5}">
      <dgm:prSet phldrT="[Текст]"/>
      <dgm:spPr>
        <a:solidFill>
          <a:schemeClr val="tx1"/>
        </a:solidFill>
        <a:ln>
          <a:solidFill>
            <a:schemeClr val="tx1"/>
          </a:solidFill>
        </a:ln>
      </dgm:spPr>
      <dgm:t>
        <a:bodyPr/>
        <a:lstStyle/>
        <a:p>
          <a:r>
            <a:rPr lang="ru-RU" dirty="0">
              <a:latin typeface="Georgia" panose="02040502050405020303" pitchFamily="18" charset="0"/>
            </a:rPr>
            <a:t>Не нужно платить роялти</a:t>
          </a:r>
        </a:p>
      </dgm:t>
    </dgm:pt>
    <dgm:pt modelId="{20DC6390-2BBD-4198-BE02-1DD80D30CA08}" type="parTrans" cxnId="{C7F541BF-F190-4EC5-843C-4A1648A72AC2}">
      <dgm:prSet/>
      <dgm:spPr>
        <a:ln>
          <a:solidFill>
            <a:srgbClr val="C00000"/>
          </a:solidFill>
        </a:ln>
      </dgm:spPr>
      <dgm:t>
        <a:bodyPr/>
        <a:lstStyle/>
        <a:p>
          <a:endParaRPr lang="ru-RU"/>
        </a:p>
      </dgm:t>
    </dgm:pt>
    <dgm:pt modelId="{2EDA9D88-67C8-44C7-8E64-64446353F659}" type="sibTrans" cxnId="{C7F541BF-F190-4EC5-843C-4A1648A72AC2}">
      <dgm:prSet/>
      <dgm:spPr/>
      <dgm:t>
        <a:bodyPr/>
        <a:lstStyle/>
        <a:p>
          <a:endParaRPr lang="ru-RU"/>
        </a:p>
      </dgm:t>
    </dgm:pt>
    <dgm:pt modelId="{AB869599-6C7A-4F59-BB65-4E3122F15ACA}" type="pres">
      <dgm:prSet presAssocID="{0AEFB322-C56D-4293-9216-FB3A7DE4012E}" presName="hierChild1" presStyleCnt="0">
        <dgm:presLayoutVars>
          <dgm:orgChart val="1"/>
          <dgm:chPref val="1"/>
          <dgm:dir/>
          <dgm:animOne val="branch"/>
          <dgm:animLvl val="lvl"/>
          <dgm:resizeHandles/>
        </dgm:presLayoutVars>
      </dgm:prSet>
      <dgm:spPr/>
    </dgm:pt>
    <dgm:pt modelId="{FCEE49AF-FA4A-4D7C-86B8-983DDF95E35C}" type="pres">
      <dgm:prSet presAssocID="{5293285D-FF1C-433F-8C4F-400D817BCD8D}" presName="hierRoot1" presStyleCnt="0">
        <dgm:presLayoutVars>
          <dgm:hierBranch val="init"/>
        </dgm:presLayoutVars>
      </dgm:prSet>
      <dgm:spPr/>
    </dgm:pt>
    <dgm:pt modelId="{0FC45C1B-6CC4-466B-AB29-29176CB8EE25}" type="pres">
      <dgm:prSet presAssocID="{5293285D-FF1C-433F-8C4F-400D817BCD8D}" presName="rootComposite1" presStyleCnt="0"/>
      <dgm:spPr/>
    </dgm:pt>
    <dgm:pt modelId="{DBE5C46A-726F-434A-B1DC-5CEE51F58015}" type="pres">
      <dgm:prSet presAssocID="{5293285D-FF1C-433F-8C4F-400D817BCD8D}" presName="rootText1" presStyleLbl="node0" presStyleIdx="0" presStyleCnt="1" custScaleX="103032" custScaleY="103886">
        <dgm:presLayoutVars>
          <dgm:chPref val="3"/>
        </dgm:presLayoutVars>
      </dgm:prSet>
      <dgm:spPr/>
    </dgm:pt>
    <dgm:pt modelId="{B16D5073-0032-42E3-BD1A-02674B107EF2}" type="pres">
      <dgm:prSet presAssocID="{5293285D-FF1C-433F-8C4F-400D817BCD8D}" presName="rootConnector1" presStyleLbl="node1" presStyleIdx="0" presStyleCnt="0"/>
      <dgm:spPr/>
    </dgm:pt>
    <dgm:pt modelId="{839F08DE-6799-4ACD-9EB5-73EDC683F867}" type="pres">
      <dgm:prSet presAssocID="{5293285D-FF1C-433F-8C4F-400D817BCD8D}" presName="hierChild2" presStyleCnt="0"/>
      <dgm:spPr/>
    </dgm:pt>
    <dgm:pt modelId="{F311B9C7-847A-42EF-9BAF-F769116D2B6B}" type="pres">
      <dgm:prSet presAssocID="{1B46A90F-1EA3-41EC-810A-662B02AAEB42}" presName="Name37" presStyleLbl="parChTrans1D2" presStyleIdx="0" presStyleCnt="3"/>
      <dgm:spPr/>
    </dgm:pt>
    <dgm:pt modelId="{F2E1397A-912E-442D-ABF7-A9E3F98539FD}" type="pres">
      <dgm:prSet presAssocID="{7E9B4736-6A9A-4AF5-94FA-FEF221CBE883}" presName="hierRoot2" presStyleCnt="0">
        <dgm:presLayoutVars>
          <dgm:hierBranch val="init"/>
        </dgm:presLayoutVars>
      </dgm:prSet>
      <dgm:spPr/>
    </dgm:pt>
    <dgm:pt modelId="{8719120E-04BA-436C-9FE4-8E4917077442}" type="pres">
      <dgm:prSet presAssocID="{7E9B4736-6A9A-4AF5-94FA-FEF221CBE883}" presName="rootComposite" presStyleCnt="0"/>
      <dgm:spPr/>
    </dgm:pt>
    <dgm:pt modelId="{3ABC8F94-43CC-4B9A-B7B8-95EA0F7F9F84}" type="pres">
      <dgm:prSet presAssocID="{7E9B4736-6A9A-4AF5-94FA-FEF221CBE883}" presName="rootText" presStyleLbl="node2" presStyleIdx="0" presStyleCnt="3">
        <dgm:presLayoutVars>
          <dgm:chPref val="3"/>
        </dgm:presLayoutVars>
      </dgm:prSet>
      <dgm:spPr/>
    </dgm:pt>
    <dgm:pt modelId="{CC60E13C-0C0E-475C-B47C-5CA8A3288755}" type="pres">
      <dgm:prSet presAssocID="{7E9B4736-6A9A-4AF5-94FA-FEF221CBE883}" presName="rootConnector" presStyleLbl="node2" presStyleIdx="0" presStyleCnt="3"/>
      <dgm:spPr/>
    </dgm:pt>
    <dgm:pt modelId="{0A473A53-351F-4B4E-96C8-B5FFB9BFE819}" type="pres">
      <dgm:prSet presAssocID="{7E9B4736-6A9A-4AF5-94FA-FEF221CBE883}" presName="hierChild4" presStyleCnt="0"/>
      <dgm:spPr/>
    </dgm:pt>
    <dgm:pt modelId="{1611D705-A7FE-478D-9043-837D80DDE298}" type="pres">
      <dgm:prSet presAssocID="{7E9B4736-6A9A-4AF5-94FA-FEF221CBE883}" presName="hierChild5" presStyleCnt="0"/>
      <dgm:spPr/>
    </dgm:pt>
    <dgm:pt modelId="{D7BAD8E1-67CD-4F74-B9D2-6E2F29799009}" type="pres">
      <dgm:prSet presAssocID="{AEBDB6D3-A39C-4534-9357-7A4C257FE01D}" presName="Name37" presStyleLbl="parChTrans1D2" presStyleIdx="1" presStyleCnt="3"/>
      <dgm:spPr/>
    </dgm:pt>
    <dgm:pt modelId="{C08925C2-31D5-4DFC-9AC9-ED448F73EC07}" type="pres">
      <dgm:prSet presAssocID="{468A3C29-64AF-455F-85C3-785E1237DACB}" presName="hierRoot2" presStyleCnt="0">
        <dgm:presLayoutVars>
          <dgm:hierBranch val="init"/>
        </dgm:presLayoutVars>
      </dgm:prSet>
      <dgm:spPr/>
    </dgm:pt>
    <dgm:pt modelId="{D72DBC37-5F75-45B1-B95A-4C52D35CB6B1}" type="pres">
      <dgm:prSet presAssocID="{468A3C29-64AF-455F-85C3-785E1237DACB}" presName="rootComposite" presStyleCnt="0"/>
      <dgm:spPr/>
    </dgm:pt>
    <dgm:pt modelId="{3ACA0358-90F9-4EB8-BB16-0EDC9D1B0C8D}" type="pres">
      <dgm:prSet presAssocID="{468A3C29-64AF-455F-85C3-785E1237DACB}" presName="rootText" presStyleLbl="node2" presStyleIdx="1" presStyleCnt="3">
        <dgm:presLayoutVars>
          <dgm:chPref val="3"/>
        </dgm:presLayoutVars>
      </dgm:prSet>
      <dgm:spPr/>
    </dgm:pt>
    <dgm:pt modelId="{B2FB9663-EC83-4912-9F03-6E6E0BCBF52B}" type="pres">
      <dgm:prSet presAssocID="{468A3C29-64AF-455F-85C3-785E1237DACB}" presName="rootConnector" presStyleLbl="node2" presStyleIdx="1" presStyleCnt="3"/>
      <dgm:spPr/>
    </dgm:pt>
    <dgm:pt modelId="{8170B608-BF59-4787-91EB-822677534D9E}" type="pres">
      <dgm:prSet presAssocID="{468A3C29-64AF-455F-85C3-785E1237DACB}" presName="hierChild4" presStyleCnt="0"/>
      <dgm:spPr/>
    </dgm:pt>
    <dgm:pt modelId="{12DA868D-AEFA-4D2E-AEB3-50DE56C43D9B}" type="pres">
      <dgm:prSet presAssocID="{468A3C29-64AF-455F-85C3-785E1237DACB}" presName="hierChild5" presStyleCnt="0"/>
      <dgm:spPr/>
    </dgm:pt>
    <dgm:pt modelId="{4485F7C4-72E6-4011-B6F6-B07F315D3EC4}" type="pres">
      <dgm:prSet presAssocID="{20DC6390-2BBD-4198-BE02-1DD80D30CA08}" presName="Name37" presStyleLbl="parChTrans1D2" presStyleIdx="2" presStyleCnt="3"/>
      <dgm:spPr/>
    </dgm:pt>
    <dgm:pt modelId="{0F34255E-8647-41FC-A1D8-F3B029CD6C0E}" type="pres">
      <dgm:prSet presAssocID="{3A9E4059-3352-4C5B-B3FA-BA3DB1C116B5}" presName="hierRoot2" presStyleCnt="0">
        <dgm:presLayoutVars>
          <dgm:hierBranch val="init"/>
        </dgm:presLayoutVars>
      </dgm:prSet>
      <dgm:spPr/>
    </dgm:pt>
    <dgm:pt modelId="{20F16D22-E16C-4C70-AAC2-36C090EB5648}" type="pres">
      <dgm:prSet presAssocID="{3A9E4059-3352-4C5B-B3FA-BA3DB1C116B5}" presName="rootComposite" presStyleCnt="0"/>
      <dgm:spPr/>
    </dgm:pt>
    <dgm:pt modelId="{C698C12C-417E-4CDF-9EE2-12294F61CCE9}" type="pres">
      <dgm:prSet presAssocID="{3A9E4059-3352-4C5B-B3FA-BA3DB1C116B5}" presName="rootText" presStyleLbl="node2" presStyleIdx="2" presStyleCnt="3">
        <dgm:presLayoutVars>
          <dgm:chPref val="3"/>
        </dgm:presLayoutVars>
      </dgm:prSet>
      <dgm:spPr/>
    </dgm:pt>
    <dgm:pt modelId="{E075D731-A120-431F-B01C-928D56978B4B}" type="pres">
      <dgm:prSet presAssocID="{3A9E4059-3352-4C5B-B3FA-BA3DB1C116B5}" presName="rootConnector" presStyleLbl="node2" presStyleIdx="2" presStyleCnt="3"/>
      <dgm:spPr/>
    </dgm:pt>
    <dgm:pt modelId="{ABEDABFC-BA44-4B70-995B-CCAD57E5BC76}" type="pres">
      <dgm:prSet presAssocID="{3A9E4059-3352-4C5B-B3FA-BA3DB1C116B5}" presName="hierChild4" presStyleCnt="0"/>
      <dgm:spPr/>
    </dgm:pt>
    <dgm:pt modelId="{50558FD1-CB9C-4E29-AF38-0DA0FBDAABC8}" type="pres">
      <dgm:prSet presAssocID="{3A9E4059-3352-4C5B-B3FA-BA3DB1C116B5}" presName="hierChild5" presStyleCnt="0"/>
      <dgm:spPr/>
    </dgm:pt>
    <dgm:pt modelId="{2470A18E-170E-4DDD-AC8A-390571744E65}" type="pres">
      <dgm:prSet presAssocID="{5293285D-FF1C-433F-8C4F-400D817BCD8D}" presName="hierChild3" presStyleCnt="0"/>
      <dgm:spPr/>
    </dgm:pt>
  </dgm:ptLst>
  <dgm:cxnLst>
    <dgm:cxn modelId="{E55B1901-C685-46F6-8C82-52F3E57D03DF}" type="presOf" srcId="{5293285D-FF1C-433F-8C4F-400D817BCD8D}" destId="{DBE5C46A-726F-434A-B1DC-5CEE51F58015}" srcOrd="0" destOrd="0" presId="urn:microsoft.com/office/officeart/2005/8/layout/orgChart1"/>
    <dgm:cxn modelId="{E2E2B507-DF80-46EE-B493-24CBAA659842}" type="presOf" srcId="{3A9E4059-3352-4C5B-B3FA-BA3DB1C116B5}" destId="{E075D731-A120-431F-B01C-928D56978B4B}" srcOrd="1" destOrd="0" presId="urn:microsoft.com/office/officeart/2005/8/layout/orgChart1"/>
    <dgm:cxn modelId="{01741A53-2E3E-43C7-80B3-6DE09BDE68B8}" srcId="{5293285D-FF1C-433F-8C4F-400D817BCD8D}" destId="{7E9B4736-6A9A-4AF5-94FA-FEF221CBE883}" srcOrd="0" destOrd="0" parTransId="{1B46A90F-1EA3-41EC-810A-662B02AAEB42}" sibTransId="{8820DE33-2940-4DEE-9297-61AB05855B24}"/>
    <dgm:cxn modelId="{CE08A05A-E1A2-4365-9F92-1DE70CF253CE}" type="presOf" srcId="{468A3C29-64AF-455F-85C3-785E1237DACB}" destId="{B2FB9663-EC83-4912-9F03-6E6E0BCBF52B}" srcOrd="1" destOrd="0" presId="urn:microsoft.com/office/officeart/2005/8/layout/orgChart1"/>
    <dgm:cxn modelId="{6850987D-8416-4C1B-AC72-02943984A896}" type="presOf" srcId="{5293285D-FF1C-433F-8C4F-400D817BCD8D}" destId="{B16D5073-0032-42E3-BD1A-02674B107EF2}" srcOrd="1" destOrd="0" presId="urn:microsoft.com/office/officeart/2005/8/layout/orgChart1"/>
    <dgm:cxn modelId="{E8231286-21DF-46A8-A39F-E3CAD0143956}" type="presOf" srcId="{1B46A90F-1EA3-41EC-810A-662B02AAEB42}" destId="{F311B9C7-847A-42EF-9BAF-F769116D2B6B}" srcOrd="0" destOrd="0" presId="urn:microsoft.com/office/officeart/2005/8/layout/orgChart1"/>
    <dgm:cxn modelId="{F4E8749C-52C4-4D1C-8641-BD58D8D72C14}" type="presOf" srcId="{468A3C29-64AF-455F-85C3-785E1237DACB}" destId="{3ACA0358-90F9-4EB8-BB16-0EDC9D1B0C8D}" srcOrd="0" destOrd="0" presId="urn:microsoft.com/office/officeart/2005/8/layout/orgChart1"/>
    <dgm:cxn modelId="{449DEAA1-7393-444E-B946-54CED4257CFE}" type="presOf" srcId="{7E9B4736-6A9A-4AF5-94FA-FEF221CBE883}" destId="{3ABC8F94-43CC-4B9A-B7B8-95EA0F7F9F84}" srcOrd="0" destOrd="0" presId="urn:microsoft.com/office/officeart/2005/8/layout/orgChart1"/>
    <dgm:cxn modelId="{E59645A9-EF7F-419B-B720-9398FB679985}" srcId="{0AEFB322-C56D-4293-9216-FB3A7DE4012E}" destId="{5293285D-FF1C-433F-8C4F-400D817BCD8D}" srcOrd="0" destOrd="0" parTransId="{51DC959A-A20F-48FE-9E05-564A83D0D762}" sibTransId="{949C23F1-A6FE-4D23-9D28-85141CA432DC}"/>
    <dgm:cxn modelId="{C7F541BF-F190-4EC5-843C-4A1648A72AC2}" srcId="{5293285D-FF1C-433F-8C4F-400D817BCD8D}" destId="{3A9E4059-3352-4C5B-B3FA-BA3DB1C116B5}" srcOrd="2" destOrd="0" parTransId="{20DC6390-2BBD-4198-BE02-1DD80D30CA08}" sibTransId="{2EDA9D88-67C8-44C7-8E64-64446353F659}"/>
    <dgm:cxn modelId="{8E50A9C3-50C7-4DD2-9319-498A5ADFB2EB}" type="presOf" srcId="{3A9E4059-3352-4C5B-B3FA-BA3DB1C116B5}" destId="{C698C12C-417E-4CDF-9EE2-12294F61CCE9}" srcOrd="0" destOrd="0" presId="urn:microsoft.com/office/officeart/2005/8/layout/orgChart1"/>
    <dgm:cxn modelId="{F5EE9AC6-340F-4EFA-9E03-9FF0C7B5AE56}" srcId="{5293285D-FF1C-433F-8C4F-400D817BCD8D}" destId="{468A3C29-64AF-455F-85C3-785E1237DACB}" srcOrd="1" destOrd="0" parTransId="{AEBDB6D3-A39C-4534-9357-7A4C257FE01D}" sibTransId="{D78E68AB-E318-49F9-9C68-832D0F9849B4}"/>
    <dgm:cxn modelId="{ED36A1C6-06E7-4C0E-A026-8F6B24E2F117}" type="presOf" srcId="{AEBDB6D3-A39C-4534-9357-7A4C257FE01D}" destId="{D7BAD8E1-67CD-4F74-B9D2-6E2F29799009}" srcOrd="0" destOrd="0" presId="urn:microsoft.com/office/officeart/2005/8/layout/orgChart1"/>
    <dgm:cxn modelId="{5C97B8D9-CD57-4D52-AEEB-34DF99A6D80E}" type="presOf" srcId="{0AEFB322-C56D-4293-9216-FB3A7DE4012E}" destId="{AB869599-6C7A-4F59-BB65-4E3122F15ACA}" srcOrd="0" destOrd="0" presId="urn:microsoft.com/office/officeart/2005/8/layout/orgChart1"/>
    <dgm:cxn modelId="{05E0E7F1-B8A8-4F2A-B9B1-77AFA19112AD}" type="presOf" srcId="{7E9B4736-6A9A-4AF5-94FA-FEF221CBE883}" destId="{CC60E13C-0C0E-475C-B47C-5CA8A3288755}" srcOrd="1" destOrd="0" presId="urn:microsoft.com/office/officeart/2005/8/layout/orgChart1"/>
    <dgm:cxn modelId="{602C27F7-4751-4FFC-A9F1-DFB34A5121DA}" type="presOf" srcId="{20DC6390-2BBD-4198-BE02-1DD80D30CA08}" destId="{4485F7C4-72E6-4011-B6F6-B07F315D3EC4}" srcOrd="0" destOrd="0" presId="urn:microsoft.com/office/officeart/2005/8/layout/orgChart1"/>
    <dgm:cxn modelId="{D3AC0223-A187-46FE-829B-EF23F795142E}" type="presParOf" srcId="{AB869599-6C7A-4F59-BB65-4E3122F15ACA}" destId="{FCEE49AF-FA4A-4D7C-86B8-983DDF95E35C}" srcOrd="0" destOrd="0" presId="urn:microsoft.com/office/officeart/2005/8/layout/orgChart1"/>
    <dgm:cxn modelId="{32EF68A5-9609-4D4F-89A2-EF4DF47C1E9F}" type="presParOf" srcId="{FCEE49AF-FA4A-4D7C-86B8-983DDF95E35C}" destId="{0FC45C1B-6CC4-466B-AB29-29176CB8EE25}" srcOrd="0" destOrd="0" presId="urn:microsoft.com/office/officeart/2005/8/layout/orgChart1"/>
    <dgm:cxn modelId="{B54F1A32-BFAD-46B4-8104-9FF72517D7ED}" type="presParOf" srcId="{0FC45C1B-6CC4-466B-AB29-29176CB8EE25}" destId="{DBE5C46A-726F-434A-B1DC-5CEE51F58015}" srcOrd="0" destOrd="0" presId="urn:microsoft.com/office/officeart/2005/8/layout/orgChart1"/>
    <dgm:cxn modelId="{76179942-9885-4AD6-8EE3-277402583701}" type="presParOf" srcId="{0FC45C1B-6CC4-466B-AB29-29176CB8EE25}" destId="{B16D5073-0032-42E3-BD1A-02674B107EF2}" srcOrd="1" destOrd="0" presId="urn:microsoft.com/office/officeart/2005/8/layout/orgChart1"/>
    <dgm:cxn modelId="{85CA1578-145E-4897-B269-3FD52541861D}" type="presParOf" srcId="{FCEE49AF-FA4A-4D7C-86B8-983DDF95E35C}" destId="{839F08DE-6799-4ACD-9EB5-73EDC683F867}" srcOrd="1" destOrd="0" presId="urn:microsoft.com/office/officeart/2005/8/layout/orgChart1"/>
    <dgm:cxn modelId="{1B80C3D7-F29A-4932-99DF-E152BC85D012}" type="presParOf" srcId="{839F08DE-6799-4ACD-9EB5-73EDC683F867}" destId="{F311B9C7-847A-42EF-9BAF-F769116D2B6B}" srcOrd="0" destOrd="0" presId="urn:microsoft.com/office/officeart/2005/8/layout/orgChart1"/>
    <dgm:cxn modelId="{9EAC8CA9-5351-414B-B26A-E91B870C4A88}" type="presParOf" srcId="{839F08DE-6799-4ACD-9EB5-73EDC683F867}" destId="{F2E1397A-912E-442D-ABF7-A9E3F98539FD}" srcOrd="1" destOrd="0" presId="urn:microsoft.com/office/officeart/2005/8/layout/orgChart1"/>
    <dgm:cxn modelId="{05F0E76F-48C0-49AE-A482-6944D606DD77}" type="presParOf" srcId="{F2E1397A-912E-442D-ABF7-A9E3F98539FD}" destId="{8719120E-04BA-436C-9FE4-8E4917077442}" srcOrd="0" destOrd="0" presId="urn:microsoft.com/office/officeart/2005/8/layout/orgChart1"/>
    <dgm:cxn modelId="{C3B01CA2-B67C-488A-A604-06D2EC688F86}" type="presParOf" srcId="{8719120E-04BA-436C-9FE4-8E4917077442}" destId="{3ABC8F94-43CC-4B9A-B7B8-95EA0F7F9F84}" srcOrd="0" destOrd="0" presId="urn:microsoft.com/office/officeart/2005/8/layout/orgChart1"/>
    <dgm:cxn modelId="{8FAE7681-2E80-4D8B-AA29-9EF7BDCF9EF0}" type="presParOf" srcId="{8719120E-04BA-436C-9FE4-8E4917077442}" destId="{CC60E13C-0C0E-475C-B47C-5CA8A3288755}" srcOrd="1" destOrd="0" presId="urn:microsoft.com/office/officeart/2005/8/layout/orgChart1"/>
    <dgm:cxn modelId="{47E0AE79-0548-4074-9D35-12D259EFB336}" type="presParOf" srcId="{F2E1397A-912E-442D-ABF7-A9E3F98539FD}" destId="{0A473A53-351F-4B4E-96C8-B5FFB9BFE819}" srcOrd="1" destOrd="0" presId="urn:microsoft.com/office/officeart/2005/8/layout/orgChart1"/>
    <dgm:cxn modelId="{1CE8BBCD-BBDC-427E-8B87-7B4CFD46EB9A}" type="presParOf" srcId="{F2E1397A-912E-442D-ABF7-A9E3F98539FD}" destId="{1611D705-A7FE-478D-9043-837D80DDE298}" srcOrd="2" destOrd="0" presId="urn:microsoft.com/office/officeart/2005/8/layout/orgChart1"/>
    <dgm:cxn modelId="{7D9C17B6-0CDF-4B3C-89FD-104D3349380E}" type="presParOf" srcId="{839F08DE-6799-4ACD-9EB5-73EDC683F867}" destId="{D7BAD8E1-67CD-4F74-B9D2-6E2F29799009}" srcOrd="2" destOrd="0" presId="urn:microsoft.com/office/officeart/2005/8/layout/orgChart1"/>
    <dgm:cxn modelId="{6227A4FE-9769-46C7-91C3-61C9E3041738}" type="presParOf" srcId="{839F08DE-6799-4ACD-9EB5-73EDC683F867}" destId="{C08925C2-31D5-4DFC-9AC9-ED448F73EC07}" srcOrd="3" destOrd="0" presId="urn:microsoft.com/office/officeart/2005/8/layout/orgChart1"/>
    <dgm:cxn modelId="{2AACE3F3-E4A3-4186-ABCF-FB3CC845C97E}" type="presParOf" srcId="{C08925C2-31D5-4DFC-9AC9-ED448F73EC07}" destId="{D72DBC37-5F75-45B1-B95A-4C52D35CB6B1}" srcOrd="0" destOrd="0" presId="urn:microsoft.com/office/officeart/2005/8/layout/orgChart1"/>
    <dgm:cxn modelId="{B993EB71-83C2-4DF8-9271-C83D7206612C}" type="presParOf" srcId="{D72DBC37-5F75-45B1-B95A-4C52D35CB6B1}" destId="{3ACA0358-90F9-4EB8-BB16-0EDC9D1B0C8D}" srcOrd="0" destOrd="0" presId="urn:microsoft.com/office/officeart/2005/8/layout/orgChart1"/>
    <dgm:cxn modelId="{A3AAF412-5578-4FB0-B961-C67954E28D54}" type="presParOf" srcId="{D72DBC37-5F75-45B1-B95A-4C52D35CB6B1}" destId="{B2FB9663-EC83-4912-9F03-6E6E0BCBF52B}" srcOrd="1" destOrd="0" presId="urn:microsoft.com/office/officeart/2005/8/layout/orgChart1"/>
    <dgm:cxn modelId="{C3F3789C-835D-43D2-84C5-FE99DEBE2D2F}" type="presParOf" srcId="{C08925C2-31D5-4DFC-9AC9-ED448F73EC07}" destId="{8170B608-BF59-4787-91EB-822677534D9E}" srcOrd="1" destOrd="0" presId="urn:microsoft.com/office/officeart/2005/8/layout/orgChart1"/>
    <dgm:cxn modelId="{2DCC7562-3B18-4DA8-9BD1-386EA47C701A}" type="presParOf" srcId="{C08925C2-31D5-4DFC-9AC9-ED448F73EC07}" destId="{12DA868D-AEFA-4D2E-AEB3-50DE56C43D9B}" srcOrd="2" destOrd="0" presId="urn:microsoft.com/office/officeart/2005/8/layout/orgChart1"/>
    <dgm:cxn modelId="{724FE632-F509-4F08-973D-3B2B8E225B96}" type="presParOf" srcId="{839F08DE-6799-4ACD-9EB5-73EDC683F867}" destId="{4485F7C4-72E6-4011-B6F6-B07F315D3EC4}" srcOrd="4" destOrd="0" presId="urn:microsoft.com/office/officeart/2005/8/layout/orgChart1"/>
    <dgm:cxn modelId="{69DFB9A0-511E-4F2D-99D2-4EB667970182}" type="presParOf" srcId="{839F08DE-6799-4ACD-9EB5-73EDC683F867}" destId="{0F34255E-8647-41FC-A1D8-F3B029CD6C0E}" srcOrd="5" destOrd="0" presId="urn:microsoft.com/office/officeart/2005/8/layout/orgChart1"/>
    <dgm:cxn modelId="{0F137581-7E2C-4CC1-B239-6A44A32AE86D}" type="presParOf" srcId="{0F34255E-8647-41FC-A1D8-F3B029CD6C0E}" destId="{20F16D22-E16C-4C70-AAC2-36C090EB5648}" srcOrd="0" destOrd="0" presId="urn:microsoft.com/office/officeart/2005/8/layout/orgChart1"/>
    <dgm:cxn modelId="{C4794065-E621-428D-854F-9E67490D10CE}" type="presParOf" srcId="{20F16D22-E16C-4C70-AAC2-36C090EB5648}" destId="{C698C12C-417E-4CDF-9EE2-12294F61CCE9}" srcOrd="0" destOrd="0" presId="urn:microsoft.com/office/officeart/2005/8/layout/orgChart1"/>
    <dgm:cxn modelId="{E04BCCDD-6850-456D-BC96-BC3AD7840D92}" type="presParOf" srcId="{20F16D22-E16C-4C70-AAC2-36C090EB5648}" destId="{E075D731-A120-431F-B01C-928D56978B4B}" srcOrd="1" destOrd="0" presId="urn:microsoft.com/office/officeart/2005/8/layout/orgChart1"/>
    <dgm:cxn modelId="{EE9D7254-0052-4180-97AB-2450B35CAE5E}" type="presParOf" srcId="{0F34255E-8647-41FC-A1D8-F3B029CD6C0E}" destId="{ABEDABFC-BA44-4B70-995B-CCAD57E5BC76}" srcOrd="1" destOrd="0" presId="urn:microsoft.com/office/officeart/2005/8/layout/orgChart1"/>
    <dgm:cxn modelId="{CC2BD298-D4C3-4A15-A453-741E4B1D50C8}" type="presParOf" srcId="{0F34255E-8647-41FC-A1D8-F3B029CD6C0E}" destId="{50558FD1-CB9C-4E29-AF38-0DA0FBDAABC8}" srcOrd="2" destOrd="0" presId="urn:microsoft.com/office/officeart/2005/8/layout/orgChart1"/>
    <dgm:cxn modelId="{D5800931-E666-4DDF-9D9C-7A2F6A476668}" type="presParOf" srcId="{FCEE49AF-FA4A-4D7C-86B8-983DDF95E35C}" destId="{2470A18E-170E-4DDD-AC8A-390571744E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D2DD2A-9572-42EA-A9DA-3599F0CE4FEC}"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ru-RU"/>
        </a:p>
      </dgm:t>
    </dgm:pt>
    <dgm:pt modelId="{6A8B2C49-495E-4DBF-A704-F3A5EF1D3807}">
      <dgm:prSet/>
      <dgm:spPr>
        <a:solidFill>
          <a:srgbClr val="002060"/>
        </a:solidFill>
        <a:ln>
          <a:solidFill>
            <a:srgbClr val="C00000"/>
          </a:solidFill>
        </a:ln>
      </dgm:spPr>
      <dgm:t>
        <a:bodyPr/>
        <a:lstStyle/>
        <a:p>
          <a:pPr rtl="0"/>
          <a:r>
            <a:rPr lang="ru-RU" dirty="0"/>
            <a:t>Истребование</a:t>
          </a:r>
          <a:r>
            <a:rPr lang="ru-RU" baseline="0" dirty="0"/>
            <a:t> документов </a:t>
          </a:r>
          <a:endParaRPr lang="ru-RU" dirty="0"/>
        </a:p>
      </dgm:t>
    </dgm:pt>
    <dgm:pt modelId="{906BD528-9137-4858-8F29-9FB85B4F5176}" type="parTrans" cxnId="{8E408A73-A9BF-448E-B738-DE8919AF3A20}">
      <dgm:prSet/>
      <dgm:spPr/>
      <dgm:t>
        <a:bodyPr/>
        <a:lstStyle/>
        <a:p>
          <a:endParaRPr lang="ru-RU"/>
        </a:p>
      </dgm:t>
    </dgm:pt>
    <dgm:pt modelId="{948E52A5-413E-4308-8255-AC635D1D6392}" type="sibTrans" cxnId="{8E408A73-A9BF-448E-B738-DE8919AF3A20}">
      <dgm:prSet/>
      <dgm:spPr/>
      <dgm:t>
        <a:bodyPr/>
        <a:lstStyle/>
        <a:p>
          <a:endParaRPr lang="ru-RU"/>
        </a:p>
      </dgm:t>
    </dgm:pt>
    <dgm:pt modelId="{AFA1A981-0C2F-4B86-9754-18A54195A500}" type="pres">
      <dgm:prSet presAssocID="{DBD2DD2A-9572-42EA-A9DA-3599F0CE4FEC}" presName="linearFlow" presStyleCnt="0">
        <dgm:presLayoutVars>
          <dgm:dir/>
          <dgm:resizeHandles val="exact"/>
        </dgm:presLayoutVars>
      </dgm:prSet>
      <dgm:spPr/>
    </dgm:pt>
    <dgm:pt modelId="{B3625BF9-77D7-4D5B-9010-7D70AA53AB6F}" type="pres">
      <dgm:prSet presAssocID="{6A8B2C49-495E-4DBF-A704-F3A5EF1D3807}" presName="composite" presStyleCnt="0"/>
      <dgm:spPr/>
    </dgm:pt>
    <dgm:pt modelId="{E251D4CA-07DB-4708-A032-115DAB486C9B}" type="pres">
      <dgm:prSet presAssocID="{6A8B2C49-495E-4DBF-A704-F3A5EF1D3807}" presName="imgShp" presStyleLbl="fgImgPlace1" presStyleIdx="0" presStyleCnt="1"/>
      <dgm:spPr>
        <a:blipFill rotWithShape="1">
          <a:blip xmlns:r="http://schemas.openxmlformats.org/officeDocument/2006/relationships" r:embed="rId1"/>
          <a:stretch>
            <a:fillRect/>
          </a:stretch>
        </a:blipFill>
      </dgm:spPr>
    </dgm:pt>
    <dgm:pt modelId="{02D416BD-9C5E-4378-8A1D-2733992B32BB}" type="pres">
      <dgm:prSet presAssocID="{6A8B2C49-495E-4DBF-A704-F3A5EF1D3807}" presName="txShp" presStyleLbl="node1" presStyleIdx="0" presStyleCnt="1">
        <dgm:presLayoutVars>
          <dgm:bulletEnabled val="1"/>
        </dgm:presLayoutVars>
      </dgm:prSet>
      <dgm:spPr/>
    </dgm:pt>
  </dgm:ptLst>
  <dgm:cxnLst>
    <dgm:cxn modelId="{8E408A73-A9BF-448E-B738-DE8919AF3A20}" srcId="{DBD2DD2A-9572-42EA-A9DA-3599F0CE4FEC}" destId="{6A8B2C49-495E-4DBF-A704-F3A5EF1D3807}" srcOrd="0" destOrd="0" parTransId="{906BD528-9137-4858-8F29-9FB85B4F5176}" sibTransId="{948E52A5-413E-4308-8255-AC635D1D6392}"/>
    <dgm:cxn modelId="{741E5F77-408D-499B-8D8B-CC3B845365D8}" type="presOf" srcId="{DBD2DD2A-9572-42EA-A9DA-3599F0CE4FEC}" destId="{AFA1A981-0C2F-4B86-9754-18A54195A500}" srcOrd="0" destOrd="0" presId="urn:microsoft.com/office/officeart/2005/8/layout/vList3#3"/>
    <dgm:cxn modelId="{E0FA37DC-E77A-4254-965D-555DC4CFC7E6}" type="presOf" srcId="{6A8B2C49-495E-4DBF-A704-F3A5EF1D3807}" destId="{02D416BD-9C5E-4378-8A1D-2733992B32BB}" srcOrd="0" destOrd="0" presId="urn:microsoft.com/office/officeart/2005/8/layout/vList3#3"/>
    <dgm:cxn modelId="{832CA4CE-0946-4BD0-9F17-09FC067CF592}" type="presParOf" srcId="{AFA1A981-0C2F-4B86-9754-18A54195A500}" destId="{B3625BF9-77D7-4D5B-9010-7D70AA53AB6F}" srcOrd="0" destOrd="0" presId="urn:microsoft.com/office/officeart/2005/8/layout/vList3#3"/>
    <dgm:cxn modelId="{DD432FA1-804C-468F-A75A-E79CAD5C32BF}" type="presParOf" srcId="{B3625BF9-77D7-4D5B-9010-7D70AA53AB6F}" destId="{E251D4CA-07DB-4708-A032-115DAB486C9B}" srcOrd="0" destOrd="0" presId="urn:microsoft.com/office/officeart/2005/8/layout/vList3#3"/>
    <dgm:cxn modelId="{EFA0BFEB-0DE2-474F-A2D5-A6D51799473C}" type="presParOf" srcId="{B3625BF9-77D7-4D5B-9010-7D70AA53AB6F}" destId="{02D416BD-9C5E-4378-8A1D-2733992B32BB}"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9CC062-038F-41E4-B00F-AA7CC38B7C6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27DE20F9-219B-4545-9F56-C08B4B2A25AF}">
      <dgm:prSet/>
      <dgm:spPr>
        <a:ln>
          <a:solidFill>
            <a:schemeClr val="tx1"/>
          </a:solidFill>
        </a:ln>
      </dgm:spPr>
      <dgm:t>
        <a:bodyPr/>
        <a:lstStyle/>
        <a:p>
          <a:pPr rtl="0"/>
          <a:r>
            <a:rPr lang="ru-RU" dirty="0">
              <a:latin typeface="Georgia" panose="02040502050405020303" pitchFamily="18" charset="0"/>
            </a:rPr>
            <a:t>Встречная проверка 93.1 НК РФ.</a:t>
          </a:r>
        </a:p>
      </dgm:t>
    </dgm:pt>
    <dgm:pt modelId="{1C63C7D3-B86C-40FA-B01C-0F1448ED5FB7}" type="parTrans" cxnId="{9C1B3132-9ACF-43D3-BA1F-A4EA2AAC84EA}">
      <dgm:prSet/>
      <dgm:spPr/>
      <dgm:t>
        <a:bodyPr/>
        <a:lstStyle/>
        <a:p>
          <a:endParaRPr lang="ru-RU"/>
        </a:p>
      </dgm:t>
    </dgm:pt>
    <dgm:pt modelId="{5E056782-8992-402B-B06C-05FE13EEE2FD}" type="sibTrans" cxnId="{9C1B3132-9ACF-43D3-BA1F-A4EA2AAC84EA}">
      <dgm:prSet/>
      <dgm:spPr/>
      <dgm:t>
        <a:bodyPr/>
        <a:lstStyle/>
        <a:p>
          <a:endParaRPr lang="ru-RU"/>
        </a:p>
      </dgm:t>
    </dgm:pt>
    <dgm:pt modelId="{BD203C24-C8C3-4FE5-A221-47B741599295}" type="pres">
      <dgm:prSet presAssocID="{1E9CC062-038F-41E4-B00F-AA7CC38B7C60}" presName="Name0" presStyleCnt="0">
        <dgm:presLayoutVars>
          <dgm:chMax val="7"/>
          <dgm:dir/>
          <dgm:animLvl val="lvl"/>
          <dgm:resizeHandles val="exact"/>
        </dgm:presLayoutVars>
      </dgm:prSet>
      <dgm:spPr/>
    </dgm:pt>
    <dgm:pt modelId="{03E5F332-F912-4705-A9E9-63F0A5A79D51}" type="pres">
      <dgm:prSet presAssocID="{27DE20F9-219B-4545-9F56-C08B4B2A25AF}" presName="circle1" presStyleLbl="node1" presStyleIdx="0" presStyleCnt="1"/>
      <dgm:spPr>
        <a:solidFill>
          <a:srgbClr val="C00000"/>
        </a:solidFill>
      </dgm:spPr>
    </dgm:pt>
    <dgm:pt modelId="{F56CAB6D-585E-4991-8DAE-7418F9054F58}" type="pres">
      <dgm:prSet presAssocID="{27DE20F9-219B-4545-9F56-C08B4B2A25AF}" presName="space" presStyleCnt="0"/>
      <dgm:spPr/>
    </dgm:pt>
    <dgm:pt modelId="{5E940028-6811-4FD7-92F6-FD04AB08F683}" type="pres">
      <dgm:prSet presAssocID="{27DE20F9-219B-4545-9F56-C08B4B2A25AF}" presName="rect1" presStyleLbl="alignAcc1" presStyleIdx="0" presStyleCnt="1" custLinFactNeighborX="0" custLinFactNeighborY="-2918"/>
      <dgm:spPr/>
    </dgm:pt>
    <dgm:pt modelId="{01185593-5AFA-45A3-A6D1-E6DE558F8720}" type="pres">
      <dgm:prSet presAssocID="{27DE20F9-219B-4545-9F56-C08B4B2A25AF}" presName="rect1ParTxNoCh" presStyleLbl="alignAcc1" presStyleIdx="0" presStyleCnt="1">
        <dgm:presLayoutVars>
          <dgm:chMax val="1"/>
          <dgm:bulletEnabled val="1"/>
        </dgm:presLayoutVars>
      </dgm:prSet>
      <dgm:spPr/>
    </dgm:pt>
  </dgm:ptLst>
  <dgm:cxnLst>
    <dgm:cxn modelId="{9C1B3132-9ACF-43D3-BA1F-A4EA2AAC84EA}" srcId="{1E9CC062-038F-41E4-B00F-AA7CC38B7C60}" destId="{27DE20F9-219B-4545-9F56-C08B4B2A25AF}" srcOrd="0" destOrd="0" parTransId="{1C63C7D3-B86C-40FA-B01C-0F1448ED5FB7}" sibTransId="{5E056782-8992-402B-B06C-05FE13EEE2FD}"/>
    <dgm:cxn modelId="{97420D54-423A-476E-A18E-69B2E3A43328}" type="presOf" srcId="{1E9CC062-038F-41E4-B00F-AA7CC38B7C60}" destId="{BD203C24-C8C3-4FE5-A221-47B741599295}" srcOrd="0" destOrd="0" presId="urn:microsoft.com/office/officeart/2005/8/layout/target3"/>
    <dgm:cxn modelId="{1932EC87-3015-4053-9204-74E7BC9CF20C}" type="presOf" srcId="{27DE20F9-219B-4545-9F56-C08B4B2A25AF}" destId="{01185593-5AFA-45A3-A6D1-E6DE558F8720}" srcOrd="1" destOrd="0" presId="urn:microsoft.com/office/officeart/2005/8/layout/target3"/>
    <dgm:cxn modelId="{801F64E2-A71A-466A-8C8E-0A662B1B2C5A}" type="presOf" srcId="{27DE20F9-219B-4545-9F56-C08B4B2A25AF}" destId="{5E940028-6811-4FD7-92F6-FD04AB08F683}" srcOrd="0" destOrd="0" presId="urn:microsoft.com/office/officeart/2005/8/layout/target3"/>
    <dgm:cxn modelId="{4A07BFA1-0A4B-4731-A9E5-9C4098B26B08}" type="presParOf" srcId="{BD203C24-C8C3-4FE5-A221-47B741599295}" destId="{03E5F332-F912-4705-A9E9-63F0A5A79D51}" srcOrd="0" destOrd="0" presId="urn:microsoft.com/office/officeart/2005/8/layout/target3"/>
    <dgm:cxn modelId="{A8876E6B-D2CE-4D0F-9206-785C7F1ACF9C}" type="presParOf" srcId="{BD203C24-C8C3-4FE5-A221-47B741599295}" destId="{F56CAB6D-585E-4991-8DAE-7418F9054F58}" srcOrd="1" destOrd="0" presId="urn:microsoft.com/office/officeart/2005/8/layout/target3"/>
    <dgm:cxn modelId="{2704767D-6FF6-47F7-BA1F-FD7B38ECC89D}" type="presParOf" srcId="{BD203C24-C8C3-4FE5-A221-47B741599295}" destId="{5E940028-6811-4FD7-92F6-FD04AB08F683}" srcOrd="2" destOrd="0" presId="urn:microsoft.com/office/officeart/2005/8/layout/target3"/>
    <dgm:cxn modelId="{71032FDF-AFD1-4820-BF1C-67BE6D22B9C7}" type="presParOf" srcId="{BD203C24-C8C3-4FE5-A221-47B741599295}" destId="{01185593-5AFA-45A3-A6D1-E6DE558F872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CBDB5A-0592-4890-940E-1D69BA8E686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94BB58A-E1FA-47C7-8927-4786AD762DBF}">
      <dgm:prSet/>
      <dgm:spPr>
        <a:ln>
          <a:solidFill>
            <a:schemeClr val="tx1"/>
          </a:solidFill>
        </a:ln>
      </dgm:spPr>
      <dgm:t>
        <a:bodyPr/>
        <a:lstStyle/>
        <a:p>
          <a:pPr rtl="0"/>
          <a:r>
            <a:rPr lang="ru-RU" dirty="0">
              <a:latin typeface="Georgia" panose="02040502050405020303" pitchFamily="18" charset="0"/>
            </a:rPr>
            <a:t>Истребование документов</a:t>
          </a:r>
        </a:p>
      </dgm:t>
    </dgm:pt>
    <dgm:pt modelId="{F686905A-030E-43A5-B97D-B54D6861D370}" type="parTrans" cxnId="{6DE4D508-17AA-4FE8-BB61-A1C6A08A3A42}">
      <dgm:prSet/>
      <dgm:spPr/>
      <dgm:t>
        <a:bodyPr/>
        <a:lstStyle/>
        <a:p>
          <a:endParaRPr lang="ru-RU"/>
        </a:p>
      </dgm:t>
    </dgm:pt>
    <dgm:pt modelId="{BDDC362F-EB98-4AFF-AED2-ECA87F74492A}" type="sibTrans" cxnId="{6DE4D508-17AA-4FE8-BB61-A1C6A08A3A42}">
      <dgm:prSet/>
      <dgm:spPr/>
      <dgm:t>
        <a:bodyPr/>
        <a:lstStyle/>
        <a:p>
          <a:endParaRPr lang="ru-RU"/>
        </a:p>
      </dgm:t>
    </dgm:pt>
    <dgm:pt modelId="{3D85DB89-1848-4FED-8493-4BD79976D4FE}" type="pres">
      <dgm:prSet presAssocID="{A1CBDB5A-0592-4890-940E-1D69BA8E6864}" presName="Name0" presStyleCnt="0">
        <dgm:presLayoutVars>
          <dgm:chMax val="7"/>
          <dgm:dir/>
          <dgm:animLvl val="lvl"/>
          <dgm:resizeHandles val="exact"/>
        </dgm:presLayoutVars>
      </dgm:prSet>
      <dgm:spPr/>
    </dgm:pt>
    <dgm:pt modelId="{515711F1-8BE8-473B-8B25-F75B0BE21423}" type="pres">
      <dgm:prSet presAssocID="{194BB58A-E1FA-47C7-8927-4786AD762DBF}" presName="circle1" presStyleLbl="node1" presStyleIdx="0" presStyleCnt="1"/>
      <dgm:spPr>
        <a:solidFill>
          <a:srgbClr val="C00000"/>
        </a:solidFill>
      </dgm:spPr>
    </dgm:pt>
    <dgm:pt modelId="{EF60517A-89D3-490E-801E-402FDBCFF730}" type="pres">
      <dgm:prSet presAssocID="{194BB58A-E1FA-47C7-8927-4786AD762DBF}" presName="space" presStyleCnt="0"/>
      <dgm:spPr/>
    </dgm:pt>
    <dgm:pt modelId="{CC22C330-9B16-41B6-971F-568E7E5B2525}" type="pres">
      <dgm:prSet presAssocID="{194BB58A-E1FA-47C7-8927-4786AD762DBF}" presName="rect1" presStyleLbl="alignAcc1" presStyleIdx="0" presStyleCnt="1" custLinFactNeighborX="-552" custLinFactNeighborY="12048"/>
      <dgm:spPr/>
    </dgm:pt>
    <dgm:pt modelId="{6B4AC9A0-75B8-4915-A1F1-C6A75EB30C5B}" type="pres">
      <dgm:prSet presAssocID="{194BB58A-E1FA-47C7-8927-4786AD762DBF}" presName="rect1ParTxNoCh" presStyleLbl="alignAcc1" presStyleIdx="0" presStyleCnt="1">
        <dgm:presLayoutVars>
          <dgm:chMax val="1"/>
          <dgm:bulletEnabled val="1"/>
        </dgm:presLayoutVars>
      </dgm:prSet>
      <dgm:spPr/>
    </dgm:pt>
  </dgm:ptLst>
  <dgm:cxnLst>
    <dgm:cxn modelId="{6DE4D508-17AA-4FE8-BB61-A1C6A08A3A42}" srcId="{A1CBDB5A-0592-4890-940E-1D69BA8E6864}" destId="{194BB58A-E1FA-47C7-8927-4786AD762DBF}" srcOrd="0" destOrd="0" parTransId="{F686905A-030E-43A5-B97D-B54D6861D370}" sibTransId="{BDDC362F-EB98-4AFF-AED2-ECA87F74492A}"/>
    <dgm:cxn modelId="{5580A528-43E6-4E8F-BDA4-2E867126EA30}" type="presOf" srcId="{A1CBDB5A-0592-4890-940E-1D69BA8E6864}" destId="{3D85DB89-1848-4FED-8493-4BD79976D4FE}" srcOrd="0" destOrd="0" presId="urn:microsoft.com/office/officeart/2005/8/layout/target3"/>
    <dgm:cxn modelId="{0482BC42-4E38-4512-9236-9E40B155C554}" type="presOf" srcId="{194BB58A-E1FA-47C7-8927-4786AD762DBF}" destId="{6B4AC9A0-75B8-4915-A1F1-C6A75EB30C5B}" srcOrd="1" destOrd="0" presId="urn:microsoft.com/office/officeart/2005/8/layout/target3"/>
    <dgm:cxn modelId="{F30F357A-C0C9-4CFE-96DF-3E89362A4E64}" type="presOf" srcId="{194BB58A-E1FA-47C7-8927-4786AD762DBF}" destId="{CC22C330-9B16-41B6-971F-568E7E5B2525}" srcOrd="0" destOrd="0" presId="urn:microsoft.com/office/officeart/2005/8/layout/target3"/>
    <dgm:cxn modelId="{BC933385-5923-4F8D-8F9B-4A425E1F255A}" type="presParOf" srcId="{3D85DB89-1848-4FED-8493-4BD79976D4FE}" destId="{515711F1-8BE8-473B-8B25-F75B0BE21423}" srcOrd="0" destOrd="0" presId="urn:microsoft.com/office/officeart/2005/8/layout/target3"/>
    <dgm:cxn modelId="{973768F9-2996-4DF7-90A9-6838A63DE589}" type="presParOf" srcId="{3D85DB89-1848-4FED-8493-4BD79976D4FE}" destId="{EF60517A-89D3-490E-801E-402FDBCFF730}" srcOrd="1" destOrd="0" presId="urn:microsoft.com/office/officeart/2005/8/layout/target3"/>
    <dgm:cxn modelId="{6DB946CC-5341-4536-92AD-0E7043F0438C}" type="presParOf" srcId="{3D85DB89-1848-4FED-8493-4BD79976D4FE}" destId="{CC22C330-9B16-41B6-971F-568E7E5B2525}" srcOrd="2" destOrd="0" presId="urn:microsoft.com/office/officeart/2005/8/layout/target3"/>
    <dgm:cxn modelId="{D70C60F6-C817-491B-87C4-7F45C1ADDA7B}" type="presParOf" srcId="{3D85DB89-1848-4FED-8493-4BD79976D4FE}" destId="{6B4AC9A0-75B8-4915-A1F1-C6A75EB30C5B}"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0C1BB5-08C7-4FC4-8AE5-66CBA018FC7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96E0AC08-C65A-4AA8-9F0E-BC58DD7693EB}">
      <dgm:prSet/>
      <dgm:spPr>
        <a:ln>
          <a:solidFill>
            <a:schemeClr val="tx1"/>
          </a:solidFill>
        </a:ln>
      </dgm:spPr>
      <dgm:t>
        <a:bodyPr/>
        <a:lstStyle/>
        <a:p>
          <a:pPr rtl="0"/>
          <a:r>
            <a:rPr lang="ru-RU" dirty="0">
              <a:latin typeface="Georgia" panose="02040502050405020303" pitchFamily="18" charset="0"/>
            </a:rPr>
            <a:t>НЕ ДАЛИ  И ВЫИГРАЛИ- Пояснительные письма и аналитические справки. </a:t>
          </a:r>
          <a:r>
            <a:rPr lang="ru-RU" b="1" dirty="0">
              <a:latin typeface="Georgia" panose="02040502050405020303" pitchFamily="18" charset="0"/>
            </a:rPr>
            <a:t>ФАС Московского округа от 12.04.13 №. А40-150203/10-118-891</a:t>
          </a:r>
          <a:r>
            <a:rPr lang="ru-RU" dirty="0">
              <a:latin typeface="Georgia" panose="02040502050405020303" pitchFamily="18" charset="0"/>
            </a:rPr>
            <a:t>; Деловая переписка с контрагентом и трудовые договоры. </a:t>
          </a:r>
          <a:r>
            <a:rPr lang="ru-RU" b="1" dirty="0">
              <a:latin typeface="Georgia" panose="02040502050405020303" pitchFamily="18" charset="0"/>
            </a:rPr>
            <a:t>ФАС Северо-Западного округа от 19.07.12 №А05-10389/2011</a:t>
          </a:r>
          <a:endParaRPr lang="ru-RU" dirty="0">
            <a:latin typeface="Georgia" panose="02040502050405020303" pitchFamily="18" charset="0"/>
          </a:endParaRPr>
        </a:p>
      </dgm:t>
    </dgm:pt>
    <dgm:pt modelId="{D159A817-B1FD-4334-A4D8-BD2B370F3E7A}" type="parTrans" cxnId="{AC58AC61-9867-4A23-A719-019797C45E94}">
      <dgm:prSet/>
      <dgm:spPr/>
      <dgm:t>
        <a:bodyPr/>
        <a:lstStyle/>
        <a:p>
          <a:endParaRPr lang="ru-RU"/>
        </a:p>
      </dgm:t>
    </dgm:pt>
    <dgm:pt modelId="{6D4AB1E2-B8ED-46D3-995E-25EBC47883AA}" type="sibTrans" cxnId="{AC58AC61-9867-4A23-A719-019797C45E94}">
      <dgm:prSet/>
      <dgm:spPr/>
      <dgm:t>
        <a:bodyPr/>
        <a:lstStyle/>
        <a:p>
          <a:endParaRPr lang="ru-RU"/>
        </a:p>
      </dgm:t>
    </dgm:pt>
    <dgm:pt modelId="{6D859FE5-F67E-4EDC-9528-07E681CDB469}" type="pres">
      <dgm:prSet presAssocID="{580C1BB5-08C7-4FC4-8AE5-66CBA018FC7B}" presName="Name0" presStyleCnt="0">
        <dgm:presLayoutVars>
          <dgm:chMax val="7"/>
          <dgm:dir/>
          <dgm:animLvl val="lvl"/>
          <dgm:resizeHandles val="exact"/>
        </dgm:presLayoutVars>
      </dgm:prSet>
      <dgm:spPr/>
    </dgm:pt>
    <dgm:pt modelId="{62689456-4F59-4185-9097-697F731A2E0D}" type="pres">
      <dgm:prSet presAssocID="{96E0AC08-C65A-4AA8-9F0E-BC58DD7693EB}" presName="circle1" presStyleLbl="node1" presStyleIdx="0" presStyleCnt="1"/>
      <dgm:spPr>
        <a:solidFill>
          <a:schemeClr val="tx1"/>
        </a:solidFill>
      </dgm:spPr>
    </dgm:pt>
    <dgm:pt modelId="{138456E8-6FCC-4C67-9376-FBE41B5C0372}" type="pres">
      <dgm:prSet presAssocID="{96E0AC08-C65A-4AA8-9F0E-BC58DD7693EB}" presName="space" presStyleCnt="0"/>
      <dgm:spPr/>
    </dgm:pt>
    <dgm:pt modelId="{5C9C8D26-E75B-4427-A2C2-1FC3FF85CD3F}" type="pres">
      <dgm:prSet presAssocID="{96E0AC08-C65A-4AA8-9F0E-BC58DD7693EB}" presName="rect1" presStyleLbl="alignAcc1" presStyleIdx="0" presStyleCnt="1" custAng="0" custScaleY="100000"/>
      <dgm:spPr/>
    </dgm:pt>
    <dgm:pt modelId="{74E8FA00-CC3D-4D2E-8FF2-B7C1B8CD6DF1}" type="pres">
      <dgm:prSet presAssocID="{96E0AC08-C65A-4AA8-9F0E-BC58DD7693EB}" presName="rect1ParTxNoCh" presStyleLbl="alignAcc1" presStyleIdx="0" presStyleCnt="1">
        <dgm:presLayoutVars>
          <dgm:chMax val="1"/>
          <dgm:bulletEnabled val="1"/>
        </dgm:presLayoutVars>
      </dgm:prSet>
      <dgm:spPr/>
    </dgm:pt>
  </dgm:ptLst>
  <dgm:cxnLst>
    <dgm:cxn modelId="{FF833A19-DC21-402D-8B76-F53F8D91E586}" type="presOf" srcId="{96E0AC08-C65A-4AA8-9F0E-BC58DD7693EB}" destId="{5C9C8D26-E75B-4427-A2C2-1FC3FF85CD3F}" srcOrd="0" destOrd="0" presId="urn:microsoft.com/office/officeart/2005/8/layout/target3"/>
    <dgm:cxn modelId="{AC58AC61-9867-4A23-A719-019797C45E94}" srcId="{580C1BB5-08C7-4FC4-8AE5-66CBA018FC7B}" destId="{96E0AC08-C65A-4AA8-9F0E-BC58DD7693EB}" srcOrd="0" destOrd="0" parTransId="{D159A817-B1FD-4334-A4D8-BD2B370F3E7A}" sibTransId="{6D4AB1E2-B8ED-46D3-995E-25EBC47883AA}"/>
    <dgm:cxn modelId="{9710544C-8F57-4B85-8D08-008E4F130976}" type="presOf" srcId="{580C1BB5-08C7-4FC4-8AE5-66CBA018FC7B}" destId="{6D859FE5-F67E-4EDC-9528-07E681CDB469}" srcOrd="0" destOrd="0" presId="urn:microsoft.com/office/officeart/2005/8/layout/target3"/>
    <dgm:cxn modelId="{B49EE370-5EBF-4AE1-9601-72CBF340CBFB}" type="presOf" srcId="{96E0AC08-C65A-4AA8-9F0E-BC58DD7693EB}" destId="{74E8FA00-CC3D-4D2E-8FF2-B7C1B8CD6DF1}" srcOrd="1" destOrd="0" presId="urn:microsoft.com/office/officeart/2005/8/layout/target3"/>
    <dgm:cxn modelId="{8A69E5E5-7EE6-49B8-A6EE-97A28750FBA5}" type="presParOf" srcId="{6D859FE5-F67E-4EDC-9528-07E681CDB469}" destId="{62689456-4F59-4185-9097-697F731A2E0D}" srcOrd="0" destOrd="0" presId="urn:microsoft.com/office/officeart/2005/8/layout/target3"/>
    <dgm:cxn modelId="{4BC15703-03D0-4BDC-A141-99B32CF4B8EB}" type="presParOf" srcId="{6D859FE5-F67E-4EDC-9528-07E681CDB469}" destId="{138456E8-6FCC-4C67-9376-FBE41B5C0372}" srcOrd="1" destOrd="0" presId="urn:microsoft.com/office/officeart/2005/8/layout/target3"/>
    <dgm:cxn modelId="{431C4325-9931-468B-9F96-E8465B5FB4A7}" type="presParOf" srcId="{6D859FE5-F67E-4EDC-9528-07E681CDB469}" destId="{5C9C8D26-E75B-4427-A2C2-1FC3FF85CD3F}" srcOrd="2" destOrd="0" presId="urn:microsoft.com/office/officeart/2005/8/layout/target3"/>
    <dgm:cxn modelId="{CED1789C-18FA-4A85-81F3-8CC8B35A03C0}" type="presParOf" srcId="{6D859FE5-F67E-4EDC-9528-07E681CDB469}" destId="{74E8FA00-CC3D-4D2E-8FF2-B7C1B8CD6DF1}"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005BA4-05A7-48AE-9794-3E666AA7E89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C5E97D3-686D-478C-9314-EA384519DA2C}">
      <dgm:prSet/>
      <dgm:spPr>
        <a:ln>
          <a:solidFill>
            <a:srgbClr val="C00000"/>
          </a:solidFill>
        </a:ln>
      </dgm:spPr>
      <dgm:t>
        <a:bodyPr/>
        <a:lstStyle/>
        <a:p>
          <a:pPr rtl="0"/>
          <a:r>
            <a:rPr lang="ru-RU" b="0" i="0" dirty="0" err="1"/>
            <a:t>Предпроверка</a:t>
          </a:r>
          <a:endParaRPr lang="ru-RU" dirty="0"/>
        </a:p>
      </dgm:t>
    </dgm:pt>
    <dgm:pt modelId="{1EA88540-AB51-425A-915D-D5539231D3EA}" type="parTrans" cxnId="{32A9BD99-AB70-4301-B83D-8EDD2FA9C191}">
      <dgm:prSet/>
      <dgm:spPr/>
      <dgm:t>
        <a:bodyPr/>
        <a:lstStyle/>
        <a:p>
          <a:endParaRPr lang="ru-RU"/>
        </a:p>
      </dgm:t>
    </dgm:pt>
    <dgm:pt modelId="{96293059-380F-4822-928A-2BBFE481A148}" type="sibTrans" cxnId="{32A9BD99-AB70-4301-B83D-8EDD2FA9C191}">
      <dgm:prSet/>
      <dgm:spPr/>
      <dgm:t>
        <a:bodyPr/>
        <a:lstStyle/>
        <a:p>
          <a:endParaRPr lang="ru-RU"/>
        </a:p>
      </dgm:t>
    </dgm:pt>
    <dgm:pt modelId="{E0CDC7FE-9A16-41F0-9ECB-94083734531D}" type="pres">
      <dgm:prSet presAssocID="{6B005BA4-05A7-48AE-9794-3E666AA7E892}" presName="Name0" presStyleCnt="0">
        <dgm:presLayoutVars>
          <dgm:chMax val="7"/>
          <dgm:dir/>
          <dgm:animLvl val="lvl"/>
          <dgm:resizeHandles val="exact"/>
        </dgm:presLayoutVars>
      </dgm:prSet>
      <dgm:spPr/>
    </dgm:pt>
    <dgm:pt modelId="{8D9E6B23-35D1-4443-85BC-D0DE21E7E7A2}" type="pres">
      <dgm:prSet presAssocID="{1C5E97D3-686D-478C-9314-EA384519DA2C}" presName="circle1" presStyleLbl="node1" presStyleIdx="0" presStyleCnt="1"/>
      <dgm:spPr>
        <a:solidFill>
          <a:srgbClr val="002060"/>
        </a:solidFill>
      </dgm:spPr>
    </dgm:pt>
    <dgm:pt modelId="{42070113-AFD5-45D4-95F9-3B18B4C404D1}" type="pres">
      <dgm:prSet presAssocID="{1C5E97D3-686D-478C-9314-EA384519DA2C}" presName="space" presStyleCnt="0"/>
      <dgm:spPr/>
    </dgm:pt>
    <dgm:pt modelId="{302C9AC9-EDB8-4DF3-AB7D-0527C777ACCE}" type="pres">
      <dgm:prSet presAssocID="{1C5E97D3-686D-478C-9314-EA384519DA2C}" presName="rect1" presStyleLbl="alignAcc1" presStyleIdx="0" presStyleCnt="1"/>
      <dgm:spPr/>
    </dgm:pt>
    <dgm:pt modelId="{F979F31A-39FE-4199-8DE4-FD5887C0BD97}" type="pres">
      <dgm:prSet presAssocID="{1C5E97D3-686D-478C-9314-EA384519DA2C}" presName="rect1ParTxNoCh" presStyleLbl="alignAcc1" presStyleIdx="0" presStyleCnt="1">
        <dgm:presLayoutVars>
          <dgm:chMax val="1"/>
          <dgm:bulletEnabled val="1"/>
        </dgm:presLayoutVars>
      </dgm:prSet>
      <dgm:spPr/>
    </dgm:pt>
  </dgm:ptLst>
  <dgm:cxnLst>
    <dgm:cxn modelId="{D438D610-6C5F-44D1-B42F-3B605A498D60}" type="presOf" srcId="{1C5E97D3-686D-478C-9314-EA384519DA2C}" destId="{F979F31A-39FE-4199-8DE4-FD5887C0BD97}" srcOrd="1" destOrd="0" presId="urn:microsoft.com/office/officeart/2005/8/layout/target3"/>
    <dgm:cxn modelId="{ED12E485-448A-4838-BA19-16B8A5FDB2A7}" type="presOf" srcId="{6B005BA4-05A7-48AE-9794-3E666AA7E892}" destId="{E0CDC7FE-9A16-41F0-9ECB-94083734531D}" srcOrd="0" destOrd="0" presId="urn:microsoft.com/office/officeart/2005/8/layout/target3"/>
    <dgm:cxn modelId="{32A9BD99-AB70-4301-B83D-8EDD2FA9C191}" srcId="{6B005BA4-05A7-48AE-9794-3E666AA7E892}" destId="{1C5E97D3-686D-478C-9314-EA384519DA2C}" srcOrd="0" destOrd="0" parTransId="{1EA88540-AB51-425A-915D-D5539231D3EA}" sibTransId="{96293059-380F-4822-928A-2BBFE481A148}"/>
    <dgm:cxn modelId="{0AAAB6AD-6B6B-4CD2-A7A6-E3B11DCD86BA}" type="presOf" srcId="{1C5E97D3-686D-478C-9314-EA384519DA2C}" destId="{302C9AC9-EDB8-4DF3-AB7D-0527C777ACCE}" srcOrd="0" destOrd="0" presId="urn:microsoft.com/office/officeart/2005/8/layout/target3"/>
    <dgm:cxn modelId="{9528A983-D2C1-4823-91C5-83C7DD557DBB}" type="presParOf" srcId="{E0CDC7FE-9A16-41F0-9ECB-94083734531D}" destId="{8D9E6B23-35D1-4443-85BC-D0DE21E7E7A2}" srcOrd="0" destOrd="0" presId="urn:microsoft.com/office/officeart/2005/8/layout/target3"/>
    <dgm:cxn modelId="{78D3736B-AEF4-4DB8-9027-C6CB1AB0A0BB}" type="presParOf" srcId="{E0CDC7FE-9A16-41F0-9ECB-94083734531D}" destId="{42070113-AFD5-45D4-95F9-3B18B4C404D1}" srcOrd="1" destOrd="0" presId="urn:microsoft.com/office/officeart/2005/8/layout/target3"/>
    <dgm:cxn modelId="{4148D013-0443-4DFB-A09D-BD0F61A949D8}" type="presParOf" srcId="{E0CDC7FE-9A16-41F0-9ECB-94083734531D}" destId="{302C9AC9-EDB8-4DF3-AB7D-0527C777ACCE}" srcOrd="2" destOrd="0" presId="urn:microsoft.com/office/officeart/2005/8/layout/target3"/>
    <dgm:cxn modelId="{49D52BA8-1F34-4E00-8AE2-6E7C9108C2B8}" type="presParOf" srcId="{E0CDC7FE-9A16-41F0-9ECB-94083734531D}" destId="{F979F31A-39FE-4199-8DE4-FD5887C0BD97}"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493567-ADCC-408C-8A05-66B72C25BFF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215FCB26-BF62-4D12-A128-C970C7A7CED2}">
      <dgm:prSet custT="1"/>
      <dgm:spPr>
        <a:ln>
          <a:solidFill>
            <a:schemeClr val="tx1"/>
          </a:solidFill>
        </a:ln>
      </dgm:spPr>
      <dgm:t>
        <a:bodyPr/>
        <a:lstStyle/>
        <a:p>
          <a:pPr rtl="0"/>
          <a:r>
            <a:rPr lang="ru-RU" sz="3200" dirty="0">
              <a:latin typeface="Georgia" panose="02040502050405020303" pitchFamily="18" charset="0"/>
            </a:rPr>
            <a:t>Подготовка к проверке</a:t>
          </a:r>
        </a:p>
      </dgm:t>
    </dgm:pt>
    <dgm:pt modelId="{62D0AEEB-0556-496C-9D8C-C0372C1811C0}" type="parTrans" cxnId="{BFE10518-53F7-46EB-8C17-B0CA2205C4A4}">
      <dgm:prSet/>
      <dgm:spPr/>
      <dgm:t>
        <a:bodyPr/>
        <a:lstStyle/>
        <a:p>
          <a:endParaRPr lang="ru-RU"/>
        </a:p>
      </dgm:t>
    </dgm:pt>
    <dgm:pt modelId="{2B6D6602-9481-40A5-A21C-242E7A839ABD}" type="sibTrans" cxnId="{BFE10518-53F7-46EB-8C17-B0CA2205C4A4}">
      <dgm:prSet/>
      <dgm:spPr/>
      <dgm:t>
        <a:bodyPr/>
        <a:lstStyle/>
        <a:p>
          <a:endParaRPr lang="ru-RU"/>
        </a:p>
      </dgm:t>
    </dgm:pt>
    <dgm:pt modelId="{653BBD98-32A1-420C-8109-6375DF180BA4}" type="pres">
      <dgm:prSet presAssocID="{58493567-ADCC-408C-8A05-66B72C25BFF5}" presName="Name0" presStyleCnt="0">
        <dgm:presLayoutVars>
          <dgm:chMax val="7"/>
          <dgm:dir/>
          <dgm:animLvl val="lvl"/>
          <dgm:resizeHandles val="exact"/>
        </dgm:presLayoutVars>
      </dgm:prSet>
      <dgm:spPr/>
    </dgm:pt>
    <dgm:pt modelId="{A2426AD3-338D-4837-BEBB-3F4A15A6E6FF}" type="pres">
      <dgm:prSet presAssocID="{215FCB26-BF62-4D12-A128-C970C7A7CED2}" presName="circle1" presStyleLbl="node1" presStyleIdx="0" presStyleCnt="1"/>
      <dgm:spPr>
        <a:solidFill>
          <a:srgbClr val="C00000"/>
        </a:solidFill>
      </dgm:spPr>
    </dgm:pt>
    <dgm:pt modelId="{DA547DCC-D94A-4EA8-AF3C-40B92A8982E8}" type="pres">
      <dgm:prSet presAssocID="{215FCB26-BF62-4D12-A128-C970C7A7CED2}" presName="space" presStyleCnt="0"/>
      <dgm:spPr/>
    </dgm:pt>
    <dgm:pt modelId="{8DECB390-F18C-4DF8-84F2-05FF293A94B0}" type="pres">
      <dgm:prSet presAssocID="{215FCB26-BF62-4D12-A128-C970C7A7CED2}" presName="rect1" presStyleLbl="alignAcc1" presStyleIdx="0" presStyleCnt="1" custLinFactNeighborX="150" custLinFactNeighborY="7530"/>
      <dgm:spPr/>
    </dgm:pt>
    <dgm:pt modelId="{9C2D651C-4496-4DD5-8A00-636A847459CE}" type="pres">
      <dgm:prSet presAssocID="{215FCB26-BF62-4D12-A128-C970C7A7CED2}" presName="rect1ParTxNoCh" presStyleLbl="alignAcc1" presStyleIdx="0" presStyleCnt="1">
        <dgm:presLayoutVars>
          <dgm:chMax val="1"/>
          <dgm:bulletEnabled val="1"/>
        </dgm:presLayoutVars>
      </dgm:prSet>
      <dgm:spPr/>
    </dgm:pt>
  </dgm:ptLst>
  <dgm:cxnLst>
    <dgm:cxn modelId="{BFE10518-53F7-46EB-8C17-B0CA2205C4A4}" srcId="{58493567-ADCC-408C-8A05-66B72C25BFF5}" destId="{215FCB26-BF62-4D12-A128-C970C7A7CED2}" srcOrd="0" destOrd="0" parTransId="{62D0AEEB-0556-496C-9D8C-C0372C1811C0}" sibTransId="{2B6D6602-9481-40A5-A21C-242E7A839ABD}"/>
    <dgm:cxn modelId="{A0EAFE22-5884-4450-A349-85B358C16A1A}" type="presOf" srcId="{58493567-ADCC-408C-8A05-66B72C25BFF5}" destId="{653BBD98-32A1-420C-8109-6375DF180BA4}" srcOrd="0" destOrd="0" presId="urn:microsoft.com/office/officeart/2005/8/layout/target3"/>
    <dgm:cxn modelId="{EDBD865D-D048-41E1-AB8C-EEDD16A3332F}" type="presOf" srcId="{215FCB26-BF62-4D12-A128-C970C7A7CED2}" destId="{8DECB390-F18C-4DF8-84F2-05FF293A94B0}" srcOrd="0" destOrd="0" presId="urn:microsoft.com/office/officeart/2005/8/layout/target3"/>
    <dgm:cxn modelId="{8587C0D0-1FBC-4358-A329-41D3F90F5684}" type="presOf" srcId="{215FCB26-BF62-4D12-A128-C970C7A7CED2}" destId="{9C2D651C-4496-4DD5-8A00-636A847459CE}" srcOrd="1" destOrd="0" presId="urn:microsoft.com/office/officeart/2005/8/layout/target3"/>
    <dgm:cxn modelId="{379067F8-88FF-4947-A845-26DEBA31F498}" type="presParOf" srcId="{653BBD98-32A1-420C-8109-6375DF180BA4}" destId="{A2426AD3-338D-4837-BEBB-3F4A15A6E6FF}" srcOrd="0" destOrd="0" presId="urn:microsoft.com/office/officeart/2005/8/layout/target3"/>
    <dgm:cxn modelId="{E999DED9-2C9D-43AA-A611-2BF0C8CEBEBD}" type="presParOf" srcId="{653BBD98-32A1-420C-8109-6375DF180BA4}" destId="{DA547DCC-D94A-4EA8-AF3C-40B92A8982E8}" srcOrd="1" destOrd="0" presId="urn:microsoft.com/office/officeart/2005/8/layout/target3"/>
    <dgm:cxn modelId="{322088EC-D5D4-4823-AF29-C3188E311431}" type="presParOf" srcId="{653BBD98-32A1-420C-8109-6375DF180BA4}" destId="{8DECB390-F18C-4DF8-84F2-05FF293A94B0}" srcOrd="2" destOrd="0" presId="urn:microsoft.com/office/officeart/2005/8/layout/target3"/>
    <dgm:cxn modelId="{D0100231-62BE-4710-BC72-B7AC119ACA7B}" type="presParOf" srcId="{653BBD98-32A1-420C-8109-6375DF180BA4}" destId="{9C2D651C-4496-4DD5-8A00-636A847459CE}"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26023DF-B726-4F2E-A2B9-F23A3315EFD5}"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06889D1B-3986-46BA-ABF9-76CBF85447D4}">
      <dgm:prSet custT="1"/>
      <dgm:spPr/>
      <dgm:t>
        <a:bodyPr/>
        <a:lstStyle/>
        <a:p>
          <a:pPr rtl="0"/>
          <a:r>
            <a:rPr lang="ru-RU" sz="2800" b="1" i="0" dirty="0">
              <a:latin typeface="Georgia" panose="02040502050405020303" pitchFamily="18" charset="0"/>
            </a:rPr>
            <a:t>Свидетели-работники</a:t>
          </a:r>
          <a:endParaRPr lang="ru-RU" sz="2800" b="1" dirty="0">
            <a:latin typeface="Georgia" panose="02040502050405020303" pitchFamily="18" charset="0"/>
          </a:endParaRPr>
        </a:p>
      </dgm:t>
    </dgm:pt>
    <dgm:pt modelId="{6BB76908-7A3B-41B1-B83D-AB655CBE97E4}" type="parTrans" cxnId="{D6C01F9C-8DCE-4A4B-9A90-7473518A6883}">
      <dgm:prSet/>
      <dgm:spPr/>
      <dgm:t>
        <a:bodyPr/>
        <a:lstStyle/>
        <a:p>
          <a:endParaRPr lang="ru-RU"/>
        </a:p>
      </dgm:t>
    </dgm:pt>
    <dgm:pt modelId="{51C33918-17F4-4AD1-A302-7458F71A5B66}" type="sibTrans" cxnId="{D6C01F9C-8DCE-4A4B-9A90-7473518A6883}">
      <dgm:prSet/>
      <dgm:spPr/>
      <dgm:t>
        <a:bodyPr/>
        <a:lstStyle/>
        <a:p>
          <a:endParaRPr lang="ru-RU"/>
        </a:p>
      </dgm:t>
    </dgm:pt>
    <dgm:pt modelId="{8D12056D-0A37-4DD9-B56C-335D36B8FEF8}" type="pres">
      <dgm:prSet presAssocID="{626023DF-B726-4F2E-A2B9-F23A3315EFD5}" presName="Name0" presStyleCnt="0">
        <dgm:presLayoutVars>
          <dgm:chMax val="7"/>
          <dgm:dir/>
          <dgm:animLvl val="lvl"/>
          <dgm:resizeHandles val="exact"/>
        </dgm:presLayoutVars>
      </dgm:prSet>
      <dgm:spPr/>
    </dgm:pt>
    <dgm:pt modelId="{F58AE7B4-3847-4DC6-BD6D-DA4E80CCF446}" type="pres">
      <dgm:prSet presAssocID="{06889D1B-3986-46BA-ABF9-76CBF85447D4}" presName="circle1" presStyleLbl="node1" presStyleIdx="0" presStyleCnt="1"/>
      <dgm:spPr>
        <a:solidFill>
          <a:srgbClr val="002060"/>
        </a:solidFill>
        <a:ln>
          <a:solidFill>
            <a:srgbClr val="C00000"/>
          </a:solidFill>
        </a:ln>
      </dgm:spPr>
    </dgm:pt>
    <dgm:pt modelId="{FC084607-55A4-4BC1-A027-7376DEF8D197}" type="pres">
      <dgm:prSet presAssocID="{06889D1B-3986-46BA-ABF9-76CBF85447D4}" presName="space" presStyleCnt="0"/>
      <dgm:spPr/>
    </dgm:pt>
    <dgm:pt modelId="{6F9233B2-0B99-47FA-9F59-68B8DDD0CDA2}" type="pres">
      <dgm:prSet presAssocID="{06889D1B-3986-46BA-ABF9-76CBF85447D4}" presName="rect1" presStyleLbl="alignAcc1" presStyleIdx="0" presStyleCnt="1" custLinFactNeighborX="202" custLinFactNeighborY="-3079"/>
      <dgm:spPr/>
    </dgm:pt>
    <dgm:pt modelId="{FD2E200D-9A76-4176-991E-09029FCD3D56}" type="pres">
      <dgm:prSet presAssocID="{06889D1B-3986-46BA-ABF9-76CBF85447D4}" presName="rect1ParTxNoCh" presStyleLbl="alignAcc1" presStyleIdx="0" presStyleCnt="1">
        <dgm:presLayoutVars>
          <dgm:chMax val="1"/>
          <dgm:bulletEnabled val="1"/>
        </dgm:presLayoutVars>
      </dgm:prSet>
      <dgm:spPr/>
    </dgm:pt>
  </dgm:ptLst>
  <dgm:cxnLst>
    <dgm:cxn modelId="{C445D274-C2D7-4BE4-8628-28F17E7CF573}" type="presOf" srcId="{626023DF-B726-4F2E-A2B9-F23A3315EFD5}" destId="{8D12056D-0A37-4DD9-B56C-335D36B8FEF8}" srcOrd="0" destOrd="0" presId="urn:microsoft.com/office/officeart/2005/8/layout/target3"/>
    <dgm:cxn modelId="{D6C01F9C-8DCE-4A4B-9A90-7473518A6883}" srcId="{626023DF-B726-4F2E-A2B9-F23A3315EFD5}" destId="{06889D1B-3986-46BA-ABF9-76CBF85447D4}" srcOrd="0" destOrd="0" parTransId="{6BB76908-7A3B-41B1-B83D-AB655CBE97E4}" sibTransId="{51C33918-17F4-4AD1-A302-7458F71A5B66}"/>
    <dgm:cxn modelId="{FFBE5BB3-64BD-483F-B508-B59DE1A8D0FC}" type="presOf" srcId="{06889D1B-3986-46BA-ABF9-76CBF85447D4}" destId="{FD2E200D-9A76-4176-991E-09029FCD3D56}" srcOrd="1" destOrd="0" presId="urn:microsoft.com/office/officeart/2005/8/layout/target3"/>
    <dgm:cxn modelId="{132CDEE5-A23A-4956-9CEA-3846F6D00D46}" type="presOf" srcId="{06889D1B-3986-46BA-ABF9-76CBF85447D4}" destId="{6F9233B2-0B99-47FA-9F59-68B8DDD0CDA2}" srcOrd="0" destOrd="0" presId="urn:microsoft.com/office/officeart/2005/8/layout/target3"/>
    <dgm:cxn modelId="{AFC1FD01-1DA4-4EEE-85B8-AF0CD8C2612D}" type="presParOf" srcId="{8D12056D-0A37-4DD9-B56C-335D36B8FEF8}" destId="{F58AE7B4-3847-4DC6-BD6D-DA4E80CCF446}" srcOrd="0" destOrd="0" presId="urn:microsoft.com/office/officeart/2005/8/layout/target3"/>
    <dgm:cxn modelId="{B4457404-BF90-4BFD-94E7-CC2C7980BB97}" type="presParOf" srcId="{8D12056D-0A37-4DD9-B56C-335D36B8FEF8}" destId="{FC084607-55A4-4BC1-A027-7376DEF8D197}" srcOrd="1" destOrd="0" presId="urn:microsoft.com/office/officeart/2005/8/layout/target3"/>
    <dgm:cxn modelId="{1928EF32-4100-47F2-BFBC-20E9E12D989E}" type="presParOf" srcId="{8D12056D-0A37-4DD9-B56C-335D36B8FEF8}" destId="{6F9233B2-0B99-47FA-9F59-68B8DDD0CDA2}" srcOrd="2" destOrd="0" presId="urn:microsoft.com/office/officeart/2005/8/layout/target3"/>
    <dgm:cxn modelId="{816677AC-B6F6-46A2-BCFD-7BEAD2FDCE35}" type="presParOf" srcId="{8D12056D-0A37-4DD9-B56C-335D36B8FEF8}" destId="{FD2E200D-9A76-4176-991E-09029FCD3D5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D2DD2A-9572-42EA-A9DA-3599F0CE4FEC}"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ru-RU"/>
        </a:p>
      </dgm:t>
    </dgm:pt>
    <dgm:pt modelId="{6A8B2C49-495E-4DBF-A704-F3A5EF1D3807}">
      <dgm:prSet/>
      <dgm:spPr>
        <a:solidFill>
          <a:srgbClr val="002060"/>
        </a:solidFill>
        <a:ln>
          <a:solidFill>
            <a:srgbClr val="C00000"/>
          </a:solidFill>
        </a:ln>
      </dgm:spPr>
      <dgm:t>
        <a:bodyPr/>
        <a:lstStyle/>
        <a:p>
          <a:pPr rtl="0"/>
          <a:r>
            <a:rPr lang="ru-RU" dirty="0"/>
            <a:t>Свидетели</a:t>
          </a:r>
        </a:p>
      </dgm:t>
    </dgm:pt>
    <dgm:pt modelId="{906BD528-9137-4858-8F29-9FB85B4F5176}" type="parTrans" cxnId="{8E408A73-A9BF-448E-B738-DE8919AF3A20}">
      <dgm:prSet/>
      <dgm:spPr/>
      <dgm:t>
        <a:bodyPr/>
        <a:lstStyle/>
        <a:p>
          <a:endParaRPr lang="ru-RU"/>
        </a:p>
      </dgm:t>
    </dgm:pt>
    <dgm:pt modelId="{948E52A5-413E-4308-8255-AC635D1D6392}" type="sibTrans" cxnId="{8E408A73-A9BF-448E-B738-DE8919AF3A20}">
      <dgm:prSet/>
      <dgm:spPr/>
      <dgm:t>
        <a:bodyPr/>
        <a:lstStyle/>
        <a:p>
          <a:endParaRPr lang="ru-RU"/>
        </a:p>
      </dgm:t>
    </dgm:pt>
    <dgm:pt modelId="{AFA1A981-0C2F-4B86-9754-18A54195A500}" type="pres">
      <dgm:prSet presAssocID="{DBD2DD2A-9572-42EA-A9DA-3599F0CE4FEC}" presName="linearFlow" presStyleCnt="0">
        <dgm:presLayoutVars>
          <dgm:dir/>
          <dgm:resizeHandles val="exact"/>
        </dgm:presLayoutVars>
      </dgm:prSet>
      <dgm:spPr/>
    </dgm:pt>
    <dgm:pt modelId="{B3625BF9-77D7-4D5B-9010-7D70AA53AB6F}" type="pres">
      <dgm:prSet presAssocID="{6A8B2C49-495E-4DBF-A704-F3A5EF1D3807}" presName="composite" presStyleCnt="0"/>
      <dgm:spPr/>
    </dgm:pt>
    <dgm:pt modelId="{E251D4CA-07DB-4708-A032-115DAB486C9B}" type="pres">
      <dgm:prSet presAssocID="{6A8B2C49-495E-4DBF-A704-F3A5EF1D3807}" presName="imgShp" presStyleLbl="fgImgPlace1" presStyleIdx="0" presStyleCnt="1"/>
      <dgm:spPr>
        <a:blipFill rotWithShape="1">
          <a:blip xmlns:r="http://schemas.openxmlformats.org/officeDocument/2006/relationships" r:embed="rId1"/>
          <a:stretch>
            <a:fillRect/>
          </a:stretch>
        </a:blipFill>
        <a:ln>
          <a:solidFill>
            <a:schemeClr val="bg1"/>
          </a:solidFill>
        </a:ln>
      </dgm:spPr>
    </dgm:pt>
    <dgm:pt modelId="{02D416BD-9C5E-4378-8A1D-2733992B32BB}" type="pres">
      <dgm:prSet presAssocID="{6A8B2C49-495E-4DBF-A704-F3A5EF1D3807}" presName="txShp" presStyleLbl="node1" presStyleIdx="0" presStyleCnt="1">
        <dgm:presLayoutVars>
          <dgm:bulletEnabled val="1"/>
        </dgm:presLayoutVars>
      </dgm:prSet>
      <dgm:spPr/>
    </dgm:pt>
  </dgm:ptLst>
  <dgm:cxnLst>
    <dgm:cxn modelId="{8E408A73-A9BF-448E-B738-DE8919AF3A20}" srcId="{DBD2DD2A-9572-42EA-A9DA-3599F0CE4FEC}" destId="{6A8B2C49-495E-4DBF-A704-F3A5EF1D3807}" srcOrd="0" destOrd="0" parTransId="{906BD528-9137-4858-8F29-9FB85B4F5176}" sibTransId="{948E52A5-413E-4308-8255-AC635D1D6392}"/>
    <dgm:cxn modelId="{0A2CD1DB-CD04-4566-9B0C-8687D33C7D1C}" type="presOf" srcId="{6A8B2C49-495E-4DBF-A704-F3A5EF1D3807}" destId="{02D416BD-9C5E-4378-8A1D-2733992B32BB}" srcOrd="0" destOrd="0" presId="urn:microsoft.com/office/officeart/2005/8/layout/vList3#4"/>
    <dgm:cxn modelId="{F9EC61F6-AEF2-43C6-915B-79DF2D9A732C}" type="presOf" srcId="{DBD2DD2A-9572-42EA-A9DA-3599F0CE4FEC}" destId="{AFA1A981-0C2F-4B86-9754-18A54195A500}" srcOrd="0" destOrd="0" presId="urn:microsoft.com/office/officeart/2005/8/layout/vList3#4"/>
    <dgm:cxn modelId="{56827E01-3C5E-4452-BD09-41083BFB3433}" type="presParOf" srcId="{AFA1A981-0C2F-4B86-9754-18A54195A500}" destId="{B3625BF9-77D7-4D5B-9010-7D70AA53AB6F}" srcOrd="0" destOrd="0" presId="urn:microsoft.com/office/officeart/2005/8/layout/vList3#4"/>
    <dgm:cxn modelId="{ABB6D27E-36B2-468C-A938-D0B53AF16AAE}" type="presParOf" srcId="{B3625BF9-77D7-4D5B-9010-7D70AA53AB6F}" destId="{E251D4CA-07DB-4708-A032-115DAB486C9B}" srcOrd="0" destOrd="0" presId="urn:microsoft.com/office/officeart/2005/8/layout/vList3#4"/>
    <dgm:cxn modelId="{FB1B29E9-B54C-4694-B77A-EBD7782936EF}" type="presParOf" srcId="{B3625BF9-77D7-4D5B-9010-7D70AA53AB6F}" destId="{02D416BD-9C5E-4378-8A1D-2733992B32BB}"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D2DD2A-9572-42EA-A9DA-3599F0CE4FEC}"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ru-RU"/>
        </a:p>
      </dgm:t>
    </dgm:pt>
    <dgm:pt modelId="{6A8B2C49-495E-4DBF-A704-F3A5EF1D3807}">
      <dgm:prSet/>
      <dgm:spPr>
        <a:solidFill>
          <a:srgbClr val="002060"/>
        </a:solidFill>
        <a:ln>
          <a:solidFill>
            <a:srgbClr val="C00000"/>
          </a:solidFill>
        </a:ln>
      </dgm:spPr>
      <dgm:t>
        <a:bodyPr/>
        <a:lstStyle/>
        <a:p>
          <a:pPr rtl="0"/>
          <a:r>
            <a:rPr lang="ru-RU" dirty="0"/>
            <a:t>Свидетели</a:t>
          </a:r>
        </a:p>
      </dgm:t>
    </dgm:pt>
    <dgm:pt modelId="{906BD528-9137-4858-8F29-9FB85B4F5176}" type="parTrans" cxnId="{8E408A73-A9BF-448E-B738-DE8919AF3A20}">
      <dgm:prSet/>
      <dgm:spPr/>
      <dgm:t>
        <a:bodyPr/>
        <a:lstStyle/>
        <a:p>
          <a:endParaRPr lang="ru-RU"/>
        </a:p>
      </dgm:t>
    </dgm:pt>
    <dgm:pt modelId="{948E52A5-413E-4308-8255-AC635D1D6392}" type="sibTrans" cxnId="{8E408A73-A9BF-448E-B738-DE8919AF3A20}">
      <dgm:prSet/>
      <dgm:spPr/>
      <dgm:t>
        <a:bodyPr/>
        <a:lstStyle/>
        <a:p>
          <a:endParaRPr lang="ru-RU"/>
        </a:p>
      </dgm:t>
    </dgm:pt>
    <dgm:pt modelId="{AFA1A981-0C2F-4B86-9754-18A54195A500}" type="pres">
      <dgm:prSet presAssocID="{DBD2DD2A-9572-42EA-A9DA-3599F0CE4FEC}" presName="linearFlow" presStyleCnt="0">
        <dgm:presLayoutVars>
          <dgm:dir/>
          <dgm:resizeHandles val="exact"/>
        </dgm:presLayoutVars>
      </dgm:prSet>
      <dgm:spPr/>
    </dgm:pt>
    <dgm:pt modelId="{B3625BF9-77D7-4D5B-9010-7D70AA53AB6F}" type="pres">
      <dgm:prSet presAssocID="{6A8B2C49-495E-4DBF-A704-F3A5EF1D3807}" presName="composite" presStyleCnt="0"/>
      <dgm:spPr/>
    </dgm:pt>
    <dgm:pt modelId="{E251D4CA-07DB-4708-A032-115DAB486C9B}" type="pres">
      <dgm:prSet presAssocID="{6A8B2C49-495E-4DBF-A704-F3A5EF1D3807}" presName="imgShp" presStyleLbl="fgImgPlace1" presStyleIdx="0" presStyleCnt="1"/>
      <dgm:spPr>
        <a:blipFill rotWithShape="1">
          <a:blip xmlns:r="http://schemas.openxmlformats.org/officeDocument/2006/relationships" r:embed="rId1"/>
          <a:stretch>
            <a:fillRect/>
          </a:stretch>
        </a:blipFill>
        <a:ln>
          <a:solidFill>
            <a:schemeClr val="bg1"/>
          </a:solidFill>
        </a:ln>
      </dgm:spPr>
    </dgm:pt>
    <dgm:pt modelId="{02D416BD-9C5E-4378-8A1D-2733992B32BB}" type="pres">
      <dgm:prSet presAssocID="{6A8B2C49-495E-4DBF-A704-F3A5EF1D3807}" presName="txShp" presStyleLbl="node1" presStyleIdx="0" presStyleCnt="1">
        <dgm:presLayoutVars>
          <dgm:bulletEnabled val="1"/>
        </dgm:presLayoutVars>
      </dgm:prSet>
      <dgm:spPr/>
    </dgm:pt>
  </dgm:ptLst>
  <dgm:cxnLst>
    <dgm:cxn modelId="{27659734-227F-4EFA-B94F-CE3BD7A0D24C}" type="presOf" srcId="{6A8B2C49-495E-4DBF-A704-F3A5EF1D3807}" destId="{02D416BD-9C5E-4378-8A1D-2733992B32BB}" srcOrd="0" destOrd="0" presId="urn:microsoft.com/office/officeart/2005/8/layout/vList3#5"/>
    <dgm:cxn modelId="{8E408A73-A9BF-448E-B738-DE8919AF3A20}" srcId="{DBD2DD2A-9572-42EA-A9DA-3599F0CE4FEC}" destId="{6A8B2C49-495E-4DBF-A704-F3A5EF1D3807}" srcOrd="0" destOrd="0" parTransId="{906BD528-9137-4858-8F29-9FB85B4F5176}" sibTransId="{948E52A5-413E-4308-8255-AC635D1D6392}"/>
    <dgm:cxn modelId="{760278A4-D754-4DD6-AAFD-A3C03AE682C0}" type="presOf" srcId="{DBD2DD2A-9572-42EA-A9DA-3599F0CE4FEC}" destId="{AFA1A981-0C2F-4B86-9754-18A54195A500}" srcOrd="0" destOrd="0" presId="urn:microsoft.com/office/officeart/2005/8/layout/vList3#5"/>
    <dgm:cxn modelId="{B2CB4A26-F4D0-40B7-8E32-0E3F2414DE13}" type="presParOf" srcId="{AFA1A981-0C2F-4B86-9754-18A54195A500}" destId="{B3625BF9-77D7-4D5B-9010-7D70AA53AB6F}" srcOrd="0" destOrd="0" presId="urn:microsoft.com/office/officeart/2005/8/layout/vList3#5"/>
    <dgm:cxn modelId="{4C06D8FB-59DD-43B8-805F-B8DE09E9A0A9}" type="presParOf" srcId="{B3625BF9-77D7-4D5B-9010-7D70AA53AB6F}" destId="{E251D4CA-07DB-4708-A032-115DAB486C9B}" srcOrd="0" destOrd="0" presId="urn:microsoft.com/office/officeart/2005/8/layout/vList3#5"/>
    <dgm:cxn modelId="{010A5AD3-C3EE-46D3-9E5B-761C3E32ACC3}" type="presParOf" srcId="{B3625BF9-77D7-4D5B-9010-7D70AA53AB6F}" destId="{02D416BD-9C5E-4378-8A1D-2733992B32BB}" srcOrd="1" destOrd="0" presId="urn:microsoft.com/office/officeart/2005/8/layout/vList3#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7FAED8C-4DB4-4DA1-B563-3E476060B5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43D3D4F-4AD8-4AEE-A002-1D89CAEBF94B}">
      <dgm:prSet/>
      <dgm:spPr>
        <a:ln>
          <a:solidFill>
            <a:schemeClr val="bg1"/>
          </a:solidFill>
        </a:ln>
      </dgm:spPr>
      <dgm:t>
        <a:bodyPr/>
        <a:lstStyle/>
        <a:p>
          <a:pPr rtl="0"/>
          <a:r>
            <a:rPr lang="ru-RU" b="0" i="0" dirty="0"/>
            <a:t>ПРОТОКОЛ ДОПРОСА СВИДЕТЕЛЯ</a:t>
          </a:r>
          <a:endParaRPr lang="ru-RU" dirty="0"/>
        </a:p>
      </dgm:t>
    </dgm:pt>
    <dgm:pt modelId="{55299B3A-EE6B-46AD-A7AC-1820337BA546}" type="parTrans" cxnId="{84F58AB4-1A89-44BD-82C4-368843617EC3}">
      <dgm:prSet/>
      <dgm:spPr/>
      <dgm:t>
        <a:bodyPr/>
        <a:lstStyle/>
        <a:p>
          <a:endParaRPr lang="ru-RU"/>
        </a:p>
      </dgm:t>
    </dgm:pt>
    <dgm:pt modelId="{D29E6A27-8F27-40EF-8F93-7AAA309E92BB}" type="sibTrans" cxnId="{84F58AB4-1A89-44BD-82C4-368843617EC3}">
      <dgm:prSet/>
      <dgm:spPr/>
      <dgm:t>
        <a:bodyPr/>
        <a:lstStyle/>
        <a:p>
          <a:endParaRPr lang="ru-RU"/>
        </a:p>
      </dgm:t>
    </dgm:pt>
    <dgm:pt modelId="{19BEF43D-FD14-4DF0-9B67-8C42EBB61D71}" type="pres">
      <dgm:prSet presAssocID="{47FAED8C-4DB4-4DA1-B563-3E476060B551}" presName="linear" presStyleCnt="0">
        <dgm:presLayoutVars>
          <dgm:animLvl val="lvl"/>
          <dgm:resizeHandles val="exact"/>
        </dgm:presLayoutVars>
      </dgm:prSet>
      <dgm:spPr/>
    </dgm:pt>
    <dgm:pt modelId="{DCF67C0D-5B42-4EE9-A962-E442FB59BF0B}" type="pres">
      <dgm:prSet presAssocID="{C43D3D4F-4AD8-4AEE-A002-1D89CAEBF94B}" presName="parentText" presStyleLbl="node1" presStyleIdx="0" presStyleCnt="1" custLinFactNeighborX="1607" custLinFactNeighborY="-14091">
        <dgm:presLayoutVars>
          <dgm:chMax val="0"/>
          <dgm:bulletEnabled val="1"/>
        </dgm:presLayoutVars>
      </dgm:prSet>
      <dgm:spPr/>
    </dgm:pt>
  </dgm:ptLst>
  <dgm:cxnLst>
    <dgm:cxn modelId="{84F58AB4-1A89-44BD-82C4-368843617EC3}" srcId="{47FAED8C-4DB4-4DA1-B563-3E476060B551}" destId="{C43D3D4F-4AD8-4AEE-A002-1D89CAEBF94B}" srcOrd="0" destOrd="0" parTransId="{55299B3A-EE6B-46AD-A7AC-1820337BA546}" sibTransId="{D29E6A27-8F27-40EF-8F93-7AAA309E92BB}"/>
    <dgm:cxn modelId="{F15414DA-DD8E-456C-BE59-E8BDACC3DD0E}" type="presOf" srcId="{47FAED8C-4DB4-4DA1-B563-3E476060B551}" destId="{19BEF43D-FD14-4DF0-9B67-8C42EBB61D71}" srcOrd="0" destOrd="0" presId="urn:microsoft.com/office/officeart/2005/8/layout/vList2"/>
    <dgm:cxn modelId="{120EB8DA-1EE9-4475-9E37-9E2C4109C613}" type="presOf" srcId="{C43D3D4F-4AD8-4AEE-A002-1D89CAEBF94B}" destId="{DCF67C0D-5B42-4EE9-A962-E442FB59BF0B}" srcOrd="0" destOrd="0" presId="urn:microsoft.com/office/officeart/2005/8/layout/vList2"/>
    <dgm:cxn modelId="{D8D44112-4C98-45F8-90D0-3B942C69DB5A}" type="presParOf" srcId="{19BEF43D-FD14-4DF0-9B67-8C42EBB61D71}" destId="{DCF67C0D-5B42-4EE9-A962-E442FB59BF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92044-102B-407E-BE54-3B713737656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46076095-A2C0-48C6-B59C-E0E28E5B6C01}">
      <dgm:prSet custT="1"/>
      <dgm:spPr>
        <a:ln>
          <a:solidFill>
            <a:schemeClr val="tx1"/>
          </a:solidFill>
        </a:ln>
      </dgm:spPr>
      <dgm:t>
        <a:bodyPr/>
        <a:lstStyle/>
        <a:p>
          <a:pPr rtl="0"/>
          <a:r>
            <a:rPr lang="ru-RU" sz="2800" i="1" dirty="0">
              <a:latin typeface="Times New Roman" panose="02020603050405020304" pitchFamily="18" charset="0"/>
              <a:cs typeface="Times New Roman" panose="02020603050405020304" pitchFamily="18" charset="0"/>
            </a:rPr>
            <a:t>431.2  Гражданского кодекса Российской Федерации</a:t>
          </a:r>
        </a:p>
      </dgm:t>
    </dgm:pt>
    <dgm:pt modelId="{92278C7C-176C-446B-8CC5-E92CBEC90589}" type="parTrans" cxnId="{6B03DE49-7788-4C09-816B-D97B137DFA95}">
      <dgm:prSet/>
      <dgm:spPr/>
      <dgm:t>
        <a:bodyPr/>
        <a:lstStyle/>
        <a:p>
          <a:endParaRPr lang="ru-RU"/>
        </a:p>
      </dgm:t>
    </dgm:pt>
    <dgm:pt modelId="{A12E6E03-CA94-4681-A2F3-47620E7BC65F}" type="sibTrans" cxnId="{6B03DE49-7788-4C09-816B-D97B137DFA95}">
      <dgm:prSet/>
      <dgm:spPr/>
      <dgm:t>
        <a:bodyPr/>
        <a:lstStyle/>
        <a:p>
          <a:endParaRPr lang="ru-RU"/>
        </a:p>
      </dgm:t>
    </dgm:pt>
    <dgm:pt modelId="{9B399FA1-0989-4286-9B81-DA127EA15720}" type="pres">
      <dgm:prSet presAssocID="{A7992044-102B-407E-BE54-3B7137376568}" presName="Name0" presStyleCnt="0">
        <dgm:presLayoutVars>
          <dgm:chMax val="7"/>
          <dgm:dir/>
          <dgm:animLvl val="lvl"/>
          <dgm:resizeHandles val="exact"/>
        </dgm:presLayoutVars>
      </dgm:prSet>
      <dgm:spPr/>
    </dgm:pt>
    <dgm:pt modelId="{4E93372C-5882-4DF7-A591-958FD151BAFC}" type="pres">
      <dgm:prSet presAssocID="{46076095-A2C0-48C6-B59C-E0E28E5B6C01}" presName="circle1" presStyleLbl="node1" presStyleIdx="0" presStyleCnt="1"/>
      <dgm:spPr>
        <a:solidFill>
          <a:srgbClr val="C00000"/>
        </a:solidFill>
        <a:ln>
          <a:solidFill>
            <a:schemeClr val="tx1"/>
          </a:solidFill>
        </a:ln>
      </dgm:spPr>
    </dgm:pt>
    <dgm:pt modelId="{443461B4-1CAB-4515-AD15-E07EC73368BE}" type="pres">
      <dgm:prSet presAssocID="{46076095-A2C0-48C6-B59C-E0E28E5B6C01}" presName="space" presStyleCnt="0"/>
      <dgm:spPr/>
    </dgm:pt>
    <dgm:pt modelId="{A176C42A-4635-45A1-A7E9-A49E257A7C9E}" type="pres">
      <dgm:prSet presAssocID="{46076095-A2C0-48C6-B59C-E0E28E5B6C01}" presName="rect1" presStyleLbl="alignAcc1" presStyleIdx="0" presStyleCnt="1"/>
      <dgm:spPr/>
    </dgm:pt>
    <dgm:pt modelId="{B1F5CDB4-C252-449C-AECD-6007B522F096}" type="pres">
      <dgm:prSet presAssocID="{46076095-A2C0-48C6-B59C-E0E28E5B6C01}" presName="rect1ParTxNoCh" presStyleLbl="alignAcc1" presStyleIdx="0" presStyleCnt="1">
        <dgm:presLayoutVars>
          <dgm:chMax val="1"/>
          <dgm:bulletEnabled val="1"/>
        </dgm:presLayoutVars>
      </dgm:prSet>
      <dgm:spPr/>
    </dgm:pt>
  </dgm:ptLst>
  <dgm:cxnLst>
    <dgm:cxn modelId="{FFEE1723-ADC2-42CC-85D3-8A2729C0C57D}" type="presOf" srcId="{46076095-A2C0-48C6-B59C-E0E28E5B6C01}" destId="{B1F5CDB4-C252-449C-AECD-6007B522F096}" srcOrd="1" destOrd="0" presId="urn:microsoft.com/office/officeart/2005/8/layout/target3"/>
    <dgm:cxn modelId="{5A44363A-5830-4E53-8822-7B3DD6919160}" type="presOf" srcId="{A7992044-102B-407E-BE54-3B7137376568}" destId="{9B399FA1-0989-4286-9B81-DA127EA15720}" srcOrd="0" destOrd="0" presId="urn:microsoft.com/office/officeart/2005/8/layout/target3"/>
    <dgm:cxn modelId="{6B03DE49-7788-4C09-816B-D97B137DFA95}" srcId="{A7992044-102B-407E-BE54-3B7137376568}" destId="{46076095-A2C0-48C6-B59C-E0E28E5B6C01}" srcOrd="0" destOrd="0" parTransId="{92278C7C-176C-446B-8CC5-E92CBEC90589}" sibTransId="{A12E6E03-CA94-4681-A2F3-47620E7BC65F}"/>
    <dgm:cxn modelId="{8355D9AD-F61B-40CE-ACE3-12E761B1B8D0}" type="presOf" srcId="{46076095-A2C0-48C6-B59C-E0E28E5B6C01}" destId="{A176C42A-4635-45A1-A7E9-A49E257A7C9E}" srcOrd="0" destOrd="0" presId="urn:microsoft.com/office/officeart/2005/8/layout/target3"/>
    <dgm:cxn modelId="{02D4FFF5-4423-4D4A-8853-279D9A6EC293}" type="presParOf" srcId="{9B399FA1-0989-4286-9B81-DA127EA15720}" destId="{4E93372C-5882-4DF7-A591-958FD151BAFC}" srcOrd="0" destOrd="0" presId="urn:microsoft.com/office/officeart/2005/8/layout/target3"/>
    <dgm:cxn modelId="{4A7FB5EF-2276-4F0D-A2E0-CA85F4675CED}" type="presParOf" srcId="{9B399FA1-0989-4286-9B81-DA127EA15720}" destId="{443461B4-1CAB-4515-AD15-E07EC73368BE}" srcOrd="1" destOrd="0" presId="urn:microsoft.com/office/officeart/2005/8/layout/target3"/>
    <dgm:cxn modelId="{4E61703B-ADCC-413E-984C-8E907A03F095}" type="presParOf" srcId="{9B399FA1-0989-4286-9B81-DA127EA15720}" destId="{A176C42A-4635-45A1-A7E9-A49E257A7C9E}" srcOrd="2" destOrd="0" presId="urn:microsoft.com/office/officeart/2005/8/layout/target3"/>
    <dgm:cxn modelId="{CDA4DB59-02B5-4D56-97C9-BDB90B2D5450}" type="presParOf" srcId="{9B399FA1-0989-4286-9B81-DA127EA15720}" destId="{B1F5CDB4-C252-449C-AECD-6007B522F096}"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7FAED8C-4DB4-4DA1-B563-3E476060B5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43D3D4F-4AD8-4AEE-A002-1D89CAEBF94B}">
      <dgm:prSet/>
      <dgm:spPr>
        <a:ln>
          <a:solidFill>
            <a:schemeClr val="bg1"/>
          </a:solidFill>
        </a:ln>
      </dgm:spPr>
      <dgm:t>
        <a:bodyPr/>
        <a:lstStyle/>
        <a:p>
          <a:pPr rtl="0"/>
          <a:r>
            <a:rPr lang="ru-RU" b="0" i="0" dirty="0"/>
            <a:t>ПРОТОКОЛ ДОПРОСА СВИДЕТЕЛЯ</a:t>
          </a:r>
          <a:endParaRPr lang="ru-RU" dirty="0"/>
        </a:p>
      </dgm:t>
    </dgm:pt>
    <dgm:pt modelId="{55299B3A-EE6B-46AD-A7AC-1820337BA546}" type="parTrans" cxnId="{84F58AB4-1A89-44BD-82C4-368843617EC3}">
      <dgm:prSet/>
      <dgm:spPr/>
      <dgm:t>
        <a:bodyPr/>
        <a:lstStyle/>
        <a:p>
          <a:endParaRPr lang="ru-RU"/>
        </a:p>
      </dgm:t>
    </dgm:pt>
    <dgm:pt modelId="{D29E6A27-8F27-40EF-8F93-7AAA309E92BB}" type="sibTrans" cxnId="{84F58AB4-1A89-44BD-82C4-368843617EC3}">
      <dgm:prSet/>
      <dgm:spPr/>
      <dgm:t>
        <a:bodyPr/>
        <a:lstStyle/>
        <a:p>
          <a:endParaRPr lang="ru-RU"/>
        </a:p>
      </dgm:t>
    </dgm:pt>
    <dgm:pt modelId="{19BEF43D-FD14-4DF0-9B67-8C42EBB61D71}" type="pres">
      <dgm:prSet presAssocID="{47FAED8C-4DB4-4DA1-B563-3E476060B551}" presName="linear" presStyleCnt="0">
        <dgm:presLayoutVars>
          <dgm:animLvl val="lvl"/>
          <dgm:resizeHandles val="exact"/>
        </dgm:presLayoutVars>
      </dgm:prSet>
      <dgm:spPr/>
    </dgm:pt>
    <dgm:pt modelId="{DCF67C0D-5B42-4EE9-A962-E442FB59BF0B}" type="pres">
      <dgm:prSet presAssocID="{C43D3D4F-4AD8-4AEE-A002-1D89CAEBF94B}" presName="parentText" presStyleLbl="node1" presStyleIdx="0" presStyleCnt="1" custLinFactNeighborX="1607" custLinFactNeighborY="-14091">
        <dgm:presLayoutVars>
          <dgm:chMax val="0"/>
          <dgm:bulletEnabled val="1"/>
        </dgm:presLayoutVars>
      </dgm:prSet>
      <dgm:spPr/>
    </dgm:pt>
  </dgm:ptLst>
  <dgm:cxnLst>
    <dgm:cxn modelId="{92CD0C32-F472-4A1E-A0FF-C4FE4EA0F3C1}" type="presOf" srcId="{C43D3D4F-4AD8-4AEE-A002-1D89CAEBF94B}" destId="{DCF67C0D-5B42-4EE9-A962-E442FB59BF0B}" srcOrd="0" destOrd="0" presId="urn:microsoft.com/office/officeart/2005/8/layout/vList2"/>
    <dgm:cxn modelId="{7784C444-1CEA-4515-8AAD-77520BBB98B7}" type="presOf" srcId="{47FAED8C-4DB4-4DA1-B563-3E476060B551}" destId="{19BEF43D-FD14-4DF0-9B67-8C42EBB61D71}" srcOrd="0" destOrd="0" presId="urn:microsoft.com/office/officeart/2005/8/layout/vList2"/>
    <dgm:cxn modelId="{84F58AB4-1A89-44BD-82C4-368843617EC3}" srcId="{47FAED8C-4DB4-4DA1-B563-3E476060B551}" destId="{C43D3D4F-4AD8-4AEE-A002-1D89CAEBF94B}" srcOrd="0" destOrd="0" parTransId="{55299B3A-EE6B-46AD-A7AC-1820337BA546}" sibTransId="{D29E6A27-8F27-40EF-8F93-7AAA309E92BB}"/>
    <dgm:cxn modelId="{00F1457C-9A49-491F-BBBA-730A6C166625}" type="presParOf" srcId="{19BEF43D-FD14-4DF0-9B67-8C42EBB61D71}" destId="{DCF67C0D-5B42-4EE9-A962-E442FB59BF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EA8D37-C36F-4BA4-8B4B-257011FF48B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C6FB3CAA-1978-4CA6-B1C5-FF9FAE3E6EE1}">
      <dgm:prSet/>
      <dgm:spPr/>
      <dgm:t>
        <a:bodyPr/>
        <a:lstStyle/>
        <a:p>
          <a:pPr rtl="0"/>
          <a:r>
            <a:rPr lang="ru-RU" b="0" i="0" dirty="0"/>
            <a:t>Осмотр ИФНС</a:t>
          </a:r>
          <a:endParaRPr lang="ru-RU" dirty="0"/>
        </a:p>
      </dgm:t>
    </dgm:pt>
    <dgm:pt modelId="{BAAB4310-4395-41F4-B080-058B7141BCBE}" type="parTrans" cxnId="{961E8AB4-9081-4E8A-83D7-8A38260A5113}">
      <dgm:prSet/>
      <dgm:spPr/>
      <dgm:t>
        <a:bodyPr/>
        <a:lstStyle/>
        <a:p>
          <a:endParaRPr lang="ru-RU"/>
        </a:p>
      </dgm:t>
    </dgm:pt>
    <dgm:pt modelId="{9DD1156E-57C4-4453-8B97-B94A25D18FEF}" type="sibTrans" cxnId="{961E8AB4-9081-4E8A-83D7-8A38260A5113}">
      <dgm:prSet/>
      <dgm:spPr/>
      <dgm:t>
        <a:bodyPr/>
        <a:lstStyle/>
        <a:p>
          <a:endParaRPr lang="ru-RU"/>
        </a:p>
      </dgm:t>
    </dgm:pt>
    <dgm:pt modelId="{92BE07EA-6361-4680-AC64-1DDD1F5AD4E7}" type="pres">
      <dgm:prSet presAssocID="{17EA8D37-C36F-4BA4-8B4B-257011FF48B6}" presName="Name0" presStyleCnt="0">
        <dgm:presLayoutVars>
          <dgm:chMax val="7"/>
          <dgm:dir/>
          <dgm:animLvl val="lvl"/>
          <dgm:resizeHandles val="exact"/>
        </dgm:presLayoutVars>
      </dgm:prSet>
      <dgm:spPr/>
    </dgm:pt>
    <dgm:pt modelId="{CB486752-4833-437F-A00D-31C0742B3059}" type="pres">
      <dgm:prSet presAssocID="{C6FB3CAA-1978-4CA6-B1C5-FF9FAE3E6EE1}" presName="circle1" presStyleLbl="node1" presStyleIdx="0" presStyleCnt="1"/>
      <dgm:spPr>
        <a:solidFill>
          <a:srgbClr val="0070C0"/>
        </a:solidFill>
        <a:ln>
          <a:solidFill>
            <a:schemeClr val="bg1"/>
          </a:solidFill>
        </a:ln>
      </dgm:spPr>
    </dgm:pt>
    <dgm:pt modelId="{C9CA6F89-3435-47C2-B06F-8348AA46E3FE}" type="pres">
      <dgm:prSet presAssocID="{C6FB3CAA-1978-4CA6-B1C5-FF9FAE3E6EE1}" presName="space" presStyleCnt="0"/>
      <dgm:spPr/>
    </dgm:pt>
    <dgm:pt modelId="{CC5E43C4-FDD6-4C88-AA23-82DF2E84C348}" type="pres">
      <dgm:prSet presAssocID="{C6FB3CAA-1978-4CA6-B1C5-FF9FAE3E6EE1}" presName="rect1" presStyleLbl="alignAcc1" presStyleIdx="0" presStyleCnt="1"/>
      <dgm:spPr/>
    </dgm:pt>
    <dgm:pt modelId="{E3C7ECF9-98A7-4B95-ACA1-01F71B440DCD}" type="pres">
      <dgm:prSet presAssocID="{C6FB3CAA-1978-4CA6-B1C5-FF9FAE3E6EE1}" presName="rect1ParTxNoCh" presStyleLbl="alignAcc1" presStyleIdx="0" presStyleCnt="1">
        <dgm:presLayoutVars>
          <dgm:chMax val="1"/>
          <dgm:bulletEnabled val="1"/>
        </dgm:presLayoutVars>
      </dgm:prSet>
      <dgm:spPr/>
    </dgm:pt>
  </dgm:ptLst>
  <dgm:cxnLst>
    <dgm:cxn modelId="{1674052E-12A0-4EED-A862-2321818FF13B}" type="presOf" srcId="{C6FB3CAA-1978-4CA6-B1C5-FF9FAE3E6EE1}" destId="{CC5E43C4-FDD6-4C88-AA23-82DF2E84C348}" srcOrd="0" destOrd="0" presId="urn:microsoft.com/office/officeart/2005/8/layout/target3"/>
    <dgm:cxn modelId="{16CF47A5-4FCC-4292-AE6D-988D8AC26C96}" type="presOf" srcId="{17EA8D37-C36F-4BA4-8B4B-257011FF48B6}" destId="{92BE07EA-6361-4680-AC64-1DDD1F5AD4E7}" srcOrd="0" destOrd="0" presId="urn:microsoft.com/office/officeart/2005/8/layout/target3"/>
    <dgm:cxn modelId="{961E8AB4-9081-4E8A-83D7-8A38260A5113}" srcId="{17EA8D37-C36F-4BA4-8B4B-257011FF48B6}" destId="{C6FB3CAA-1978-4CA6-B1C5-FF9FAE3E6EE1}" srcOrd="0" destOrd="0" parTransId="{BAAB4310-4395-41F4-B080-058B7141BCBE}" sibTransId="{9DD1156E-57C4-4453-8B97-B94A25D18FEF}"/>
    <dgm:cxn modelId="{085CE0E3-FF2A-4816-97A8-8F920049100E}" type="presOf" srcId="{C6FB3CAA-1978-4CA6-B1C5-FF9FAE3E6EE1}" destId="{E3C7ECF9-98A7-4B95-ACA1-01F71B440DCD}" srcOrd="1" destOrd="0" presId="urn:microsoft.com/office/officeart/2005/8/layout/target3"/>
    <dgm:cxn modelId="{B4FD6266-FCA7-4DC2-9592-06470565CD63}" type="presParOf" srcId="{92BE07EA-6361-4680-AC64-1DDD1F5AD4E7}" destId="{CB486752-4833-437F-A00D-31C0742B3059}" srcOrd="0" destOrd="0" presId="urn:microsoft.com/office/officeart/2005/8/layout/target3"/>
    <dgm:cxn modelId="{6EF9C5BB-F989-4194-B4BF-F6285A570DE1}" type="presParOf" srcId="{92BE07EA-6361-4680-AC64-1DDD1F5AD4E7}" destId="{C9CA6F89-3435-47C2-B06F-8348AA46E3FE}" srcOrd="1" destOrd="0" presId="urn:microsoft.com/office/officeart/2005/8/layout/target3"/>
    <dgm:cxn modelId="{843E74A8-CC76-43B5-89A4-64CE5A5E213C}" type="presParOf" srcId="{92BE07EA-6361-4680-AC64-1DDD1F5AD4E7}" destId="{CC5E43C4-FDD6-4C88-AA23-82DF2E84C348}" srcOrd="2" destOrd="0" presId="urn:microsoft.com/office/officeart/2005/8/layout/target3"/>
    <dgm:cxn modelId="{4A51EDBF-CD2D-4E6D-B5F1-1F5293F5EA18}" type="presParOf" srcId="{92BE07EA-6361-4680-AC64-1DDD1F5AD4E7}" destId="{E3C7ECF9-98A7-4B95-ACA1-01F71B440DC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C0FD1D5-14B8-4E17-8FCF-1202FD6AC0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F12140D-76A8-4695-9047-F40BB310246C}">
      <dgm:prSet/>
      <dgm:spPr>
        <a:ln>
          <a:solidFill>
            <a:schemeClr val="bg1"/>
          </a:solidFill>
        </a:ln>
      </dgm:spPr>
      <dgm:t>
        <a:bodyPr/>
        <a:lstStyle/>
        <a:p>
          <a:pPr algn="ctr" rtl="0"/>
          <a:r>
            <a:rPr lang="ru-RU" b="0" i="0" dirty="0">
              <a:latin typeface="Georgia" panose="02040502050405020303" pitchFamily="18" charset="0"/>
            </a:rPr>
            <a:t>Выемка</a:t>
          </a:r>
          <a:endParaRPr lang="ru-RU" dirty="0">
            <a:latin typeface="Georgia" panose="02040502050405020303" pitchFamily="18" charset="0"/>
          </a:endParaRPr>
        </a:p>
      </dgm:t>
    </dgm:pt>
    <dgm:pt modelId="{3791B75A-3F56-45E2-A1BB-E24DFE573E66}" type="parTrans" cxnId="{7A953692-8E4E-4100-9914-B62541F385F3}">
      <dgm:prSet/>
      <dgm:spPr/>
      <dgm:t>
        <a:bodyPr/>
        <a:lstStyle/>
        <a:p>
          <a:endParaRPr lang="ru-RU"/>
        </a:p>
      </dgm:t>
    </dgm:pt>
    <dgm:pt modelId="{4E089E33-AEAD-451A-B355-0899229D6C99}" type="sibTrans" cxnId="{7A953692-8E4E-4100-9914-B62541F385F3}">
      <dgm:prSet/>
      <dgm:spPr/>
      <dgm:t>
        <a:bodyPr/>
        <a:lstStyle/>
        <a:p>
          <a:endParaRPr lang="ru-RU"/>
        </a:p>
      </dgm:t>
    </dgm:pt>
    <dgm:pt modelId="{97CF5F7A-574D-4956-9CD5-ADFFD7389BBA}" type="pres">
      <dgm:prSet presAssocID="{BC0FD1D5-14B8-4E17-8FCF-1202FD6AC0B2}" presName="linear" presStyleCnt="0">
        <dgm:presLayoutVars>
          <dgm:animLvl val="lvl"/>
          <dgm:resizeHandles val="exact"/>
        </dgm:presLayoutVars>
      </dgm:prSet>
      <dgm:spPr/>
    </dgm:pt>
    <dgm:pt modelId="{12BA7785-E5BE-47D7-B045-9C8AB774795F}" type="pres">
      <dgm:prSet presAssocID="{4F12140D-76A8-4695-9047-F40BB310246C}" presName="parentText" presStyleLbl="node1" presStyleIdx="0" presStyleCnt="1" custLinFactNeighborX="-470" custLinFactNeighborY="-9418">
        <dgm:presLayoutVars>
          <dgm:chMax val="0"/>
          <dgm:bulletEnabled val="1"/>
        </dgm:presLayoutVars>
      </dgm:prSet>
      <dgm:spPr/>
    </dgm:pt>
  </dgm:ptLst>
  <dgm:cxnLst>
    <dgm:cxn modelId="{35443717-F62F-472E-AE30-0BF5BE55B3D9}" type="presOf" srcId="{4F12140D-76A8-4695-9047-F40BB310246C}" destId="{12BA7785-E5BE-47D7-B045-9C8AB774795F}" srcOrd="0" destOrd="0" presId="urn:microsoft.com/office/officeart/2005/8/layout/vList2"/>
    <dgm:cxn modelId="{7A953692-8E4E-4100-9914-B62541F385F3}" srcId="{BC0FD1D5-14B8-4E17-8FCF-1202FD6AC0B2}" destId="{4F12140D-76A8-4695-9047-F40BB310246C}" srcOrd="0" destOrd="0" parTransId="{3791B75A-3F56-45E2-A1BB-E24DFE573E66}" sibTransId="{4E089E33-AEAD-451A-B355-0899229D6C99}"/>
    <dgm:cxn modelId="{51E23B92-8477-4037-82B9-25EB1A87CB79}" type="presOf" srcId="{BC0FD1D5-14B8-4E17-8FCF-1202FD6AC0B2}" destId="{97CF5F7A-574D-4956-9CD5-ADFFD7389BBA}" srcOrd="0" destOrd="0" presId="urn:microsoft.com/office/officeart/2005/8/layout/vList2"/>
    <dgm:cxn modelId="{D899AF1C-892B-456F-BEF7-61A4E85AB9E5}" type="presParOf" srcId="{97CF5F7A-574D-4956-9CD5-ADFFD7389BBA}" destId="{12BA7785-E5BE-47D7-B045-9C8AB77479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BD2DD2A-9572-42EA-A9DA-3599F0CE4FEC}"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ru-RU"/>
        </a:p>
      </dgm:t>
    </dgm:pt>
    <dgm:pt modelId="{6A8B2C49-495E-4DBF-A704-F3A5EF1D3807}">
      <dgm:prSet/>
      <dgm:spPr>
        <a:solidFill>
          <a:srgbClr val="002060"/>
        </a:solidFill>
        <a:ln>
          <a:solidFill>
            <a:srgbClr val="C00000"/>
          </a:solidFill>
        </a:ln>
      </dgm:spPr>
      <dgm:t>
        <a:bodyPr/>
        <a:lstStyle/>
        <a:p>
          <a:pPr rtl="0"/>
          <a:r>
            <a:rPr lang="ru-RU" baseline="0" dirty="0"/>
            <a:t>Выемка документов </a:t>
          </a:r>
          <a:endParaRPr lang="ru-RU" dirty="0"/>
        </a:p>
      </dgm:t>
    </dgm:pt>
    <dgm:pt modelId="{906BD528-9137-4858-8F29-9FB85B4F5176}" type="parTrans" cxnId="{8E408A73-A9BF-448E-B738-DE8919AF3A20}">
      <dgm:prSet/>
      <dgm:spPr/>
      <dgm:t>
        <a:bodyPr/>
        <a:lstStyle/>
        <a:p>
          <a:endParaRPr lang="ru-RU"/>
        </a:p>
      </dgm:t>
    </dgm:pt>
    <dgm:pt modelId="{948E52A5-413E-4308-8255-AC635D1D6392}" type="sibTrans" cxnId="{8E408A73-A9BF-448E-B738-DE8919AF3A20}">
      <dgm:prSet/>
      <dgm:spPr/>
      <dgm:t>
        <a:bodyPr/>
        <a:lstStyle/>
        <a:p>
          <a:endParaRPr lang="ru-RU"/>
        </a:p>
      </dgm:t>
    </dgm:pt>
    <dgm:pt modelId="{AFA1A981-0C2F-4B86-9754-18A54195A500}" type="pres">
      <dgm:prSet presAssocID="{DBD2DD2A-9572-42EA-A9DA-3599F0CE4FEC}" presName="linearFlow" presStyleCnt="0">
        <dgm:presLayoutVars>
          <dgm:dir/>
          <dgm:resizeHandles val="exact"/>
        </dgm:presLayoutVars>
      </dgm:prSet>
      <dgm:spPr/>
    </dgm:pt>
    <dgm:pt modelId="{B3625BF9-77D7-4D5B-9010-7D70AA53AB6F}" type="pres">
      <dgm:prSet presAssocID="{6A8B2C49-495E-4DBF-A704-F3A5EF1D3807}" presName="composite" presStyleCnt="0"/>
      <dgm:spPr/>
    </dgm:pt>
    <dgm:pt modelId="{E251D4CA-07DB-4708-A032-115DAB486C9B}" type="pres">
      <dgm:prSet presAssocID="{6A8B2C49-495E-4DBF-A704-F3A5EF1D3807}" presName="imgShp" presStyleLbl="fgImgPlace1" presStyleIdx="0" presStyleCnt="1"/>
      <dgm:spPr>
        <a:blipFill rotWithShape="1">
          <a:blip xmlns:r="http://schemas.openxmlformats.org/officeDocument/2006/relationships" r:embed="rId1"/>
          <a:stretch>
            <a:fillRect/>
          </a:stretch>
        </a:blipFill>
      </dgm:spPr>
    </dgm:pt>
    <dgm:pt modelId="{02D416BD-9C5E-4378-8A1D-2733992B32BB}" type="pres">
      <dgm:prSet presAssocID="{6A8B2C49-495E-4DBF-A704-F3A5EF1D3807}" presName="txShp" presStyleLbl="node1" presStyleIdx="0" presStyleCnt="1">
        <dgm:presLayoutVars>
          <dgm:bulletEnabled val="1"/>
        </dgm:presLayoutVars>
      </dgm:prSet>
      <dgm:spPr/>
    </dgm:pt>
  </dgm:ptLst>
  <dgm:cxnLst>
    <dgm:cxn modelId="{33E05661-8386-4740-9B27-CCC97D121B60}" type="presOf" srcId="{6A8B2C49-495E-4DBF-A704-F3A5EF1D3807}" destId="{02D416BD-9C5E-4378-8A1D-2733992B32BB}" srcOrd="0" destOrd="0" presId="urn:microsoft.com/office/officeart/2005/8/layout/vList3#6"/>
    <dgm:cxn modelId="{8E408A73-A9BF-448E-B738-DE8919AF3A20}" srcId="{DBD2DD2A-9572-42EA-A9DA-3599F0CE4FEC}" destId="{6A8B2C49-495E-4DBF-A704-F3A5EF1D3807}" srcOrd="0" destOrd="0" parTransId="{906BD528-9137-4858-8F29-9FB85B4F5176}" sibTransId="{948E52A5-413E-4308-8255-AC635D1D6392}"/>
    <dgm:cxn modelId="{06D508E1-FA97-4DA1-B789-B8B99DD384CE}" type="presOf" srcId="{DBD2DD2A-9572-42EA-A9DA-3599F0CE4FEC}" destId="{AFA1A981-0C2F-4B86-9754-18A54195A500}" srcOrd="0" destOrd="0" presId="urn:microsoft.com/office/officeart/2005/8/layout/vList3#6"/>
    <dgm:cxn modelId="{052111FE-2E61-4246-B72D-CE5363698E52}" type="presParOf" srcId="{AFA1A981-0C2F-4B86-9754-18A54195A500}" destId="{B3625BF9-77D7-4D5B-9010-7D70AA53AB6F}" srcOrd="0" destOrd="0" presId="urn:microsoft.com/office/officeart/2005/8/layout/vList3#6"/>
    <dgm:cxn modelId="{B0E748CA-3C0D-46F6-B3F1-A5380084C7D0}" type="presParOf" srcId="{B3625BF9-77D7-4D5B-9010-7D70AA53AB6F}" destId="{E251D4CA-07DB-4708-A032-115DAB486C9B}" srcOrd="0" destOrd="0" presId="urn:microsoft.com/office/officeart/2005/8/layout/vList3#6"/>
    <dgm:cxn modelId="{5992EA35-92BD-45D3-B4D6-28A68C571C46}" type="presParOf" srcId="{B3625BF9-77D7-4D5B-9010-7D70AA53AB6F}" destId="{02D416BD-9C5E-4378-8A1D-2733992B32BB}" srcOrd="1"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031921D-712D-4B45-9338-98D889B517A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F6E0D682-DAA4-4803-9113-E07BBB5213F8}">
      <dgm:prSet custT="1"/>
      <dgm:spPr>
        <a:ln>
          <a:solidFill>
            <a:schemeClr val="tx1"/>
          </a:solidFill>
        </a:ln>
      </dgm:spPr>
      <dgm:t>
        <a:bodyPr/>
        <a:lstStyle/>
        <a:p>
          <a:pPr algn="ctr" rtl="0"/>
          <a:r>
            <a:rPr lang="ru-RU" sz="2400" b="1" dirty="0">
              <a:latin typeface="Georgia" panose="02040502050405020303" pitchFamily="18" charset="0"/>
            </a:rPr>
            <a:t>Основания проведения совместной проверки</a:t>
          </a:r>
        </a:p>
        <a:p>
          <a:pPr algn="ctr" rtl="0"/>
          <a:r>
            <a:rPr lang="ru-RU" sz="1600" b="0" dirty="0">
              <a:latin typeface="Times New Roman" panose="02020603050405020304" pitchFamily="18" charset="0"/>
              <a:cs typeface="Times New Roman" panose="02020603050405020304" pitchFamily="18" charset="0"/>
            </a:rPr>
            <a:t>(Приказ  МВД России и ФНС России от 30 июня 2009 г. № 495/ММ-7-2-347 «ОБ УТВЕРЖДЕНИ</a:t>
          </a:r>
          <a:r>
            <a:rPr lang="ru-RU" sz="1600" b="0" dirty="0">
              <a:latin typeface="Georgia" panose="02040502050405020303" pitchFamily="18" charset="0"/>
            </a:rPr>
            <a:t>И </a:t>
          </a:r>
          <a:r>
            <a:rPr lang="ru-RU" sz="1600" b="0" dirty="0">
              <a:latin typeface="Times New Roman" panose="02020603050405020304" pitchFamily="18" charset="0"/>
              <a:cs typeface="Times New Roman" panose="02020603050405020304" pitchFamily="18" charset="0"/>
            </a:rPr>
            <a:t>ПОРЯДКА ВЗАИМОДЕЙСТВИЯ ОРГАНОВ ВНУТРЕННИХ ДЕЛ И НАЛОГОВЫХ ОРГАНОВ ПО ПРЕДУПРЕЖДЕНИЮ, ВЫЯВЛЕНИЮ И ПРЕСЕЧЕНИЮ НАЛОГОВЫХ ПРАВОНАРУШЕНИЙ И ПРЕСТУПЛЕНИЙ»).</a:t>
          </a:r>
        </a:p>
        <a:p>
          <a:pPr algn="ctr" rtl="0"/>
          <a:r>
            <a:rPr lang="ru-RU" sz="1600" b="1" dirty="0">
              <a:solidFill>
                <a:schemeClr val="tx1"/>
              </a:solidFill>
              <a:latin typeface="Georgia" panose="02040502050405020303" pitchFamily="18" charset="0"/>
            </a:rPr>
            <a:t>Письмо ФНС от 24.08.2012 N АС-4-2/14007@8.2012 </a:t>
          </a:r>
          <a:r>
            <a:rPr lang="ru-RU" sz="1600" b="1" dirty="0">
              <a:solidFill>
                <a:schemeClr val="bg1"/>
              </a:solidFill>
              <a:latin typeface="Georgia" panose="02040502050405020303" pitchFamily="18" charset="0"/>
            </a:rPr>
            <a:t>N АС-4-2/14007@</a:t>
          </a:r>
          <a:endParaRPr lang="ru-RU" sz="1600" b="0" dirty="0">
            <a:latin typeface="Times New Roman" panose="02020603050405020304" pitchFamily="18" charset="0"/>
            <a:cs typeface="Times New Roman" panose="02020603050405020304" pitchFamily="18" charset="0"/>
          </a:endParaRPr>
        </a:p>
      </dgm:t>
    </dgm:pt>
    <dgm:pt modelId="{A2F799E2-FAC4-4D8B-9D9D-AA9B0D027E83}" type="parTrans" cxnId="{751E573D-8A66-4BA8-A5E7-7D2D8B3DC4E2}">
      <dgm:prSet/>
      <dgm:spPr/>
      <dgm:t>
        <a:bodyPr/>
        <a:lstStyle/>
        <a:p>
          <a:endParaRPr lang="ru-RU"/>
        </a:p>
      </dgm:t>
    </dgm:pt>
    <dgm:pt modelId="{E714E768-F9C9-488B-A33C-584721E2176B}" type="sibTrans" cxnId="{751E573D-8A66-4BA8-A5E7-7D2D8B3DC4E2}">
      <dgm:prSet/>
      <dgm:spPr/>
      <dgm:t>
        <a:bodyPr/>
        <a:lstStyle/>
        <a:p>
          <a:endParaRPr lang="ru-RU"/>
        </a:p>
      </dgm:t>
    </dgm:pt>
    <dgm:pt modelId="{62C3CEC8-27FA-45A3-90E9-35C63D53C6EB}" type="pres">
      <dgm:prSet presAssocID="{1031921D-712D-4B45-9338-98D889B517A3}" presName="Name0" presStyleCnt="0">
        <dgm:presLayoutVars>
          <dgm:chMax val="7"/>
          <dgm:dir/>
          <dgm:animLvl val="lvl"/>
          <dgm:resizeHandles val="exact"/>
        </dgm:presLayoutVars>
      </dgm:prSet>
      <dgm:spPr/>
    </dgm:pt>
    <dgm:pt modelId="{91D568C7-B049-46C8-9B28-E5E673C8B8B8}" type="pres">
      <dgm:prSet presAssocID="{F6E0D682-DAA4-4803-9113-E07BBB5213F8}" presName="circle1" presStyleLbl="node1" presStyleIdx="0" presStyleCnt="1"/>
      <dgm:spPr>
        <a:solidFill>
          <a:srgbClr val="C00000"/>
        </a:solidFill>
      </dgm:spPr>
    </dgm:pt>
    <dgm:pt modelId="{82B249E8-DE02-486F-AB86-2C1259A2B278}" type="pres">
      <dgm:prSet presAssocID="{F6E0D682-DAA4-4803-9113-E07BBB5213F8}" presName="space" presStyleCnt="0"/>
      <dgm:spPr/>
    </dgm:pt>
    <dgm:pt modelId="{F9A8E4A4-C6A3-4D2C-9411-41EBFAAF600D}" type="pres">
      <dgm:prSet presAssocID="{F6E0D682-DAA4-4803-9113-E07BBB5213F8}" presName="rect1" presStyleLbl="alignAcc1" presStyleIdx="0" presStyleCnt="1" custScaleY="100000" custLinFactNeighborX="-479" custLinFactNeighborY="-65"/>
      <dgm:spPr/>
    </dgm:pt>
    <dgm:pt modelId="{74B52514-7CBD-4413-8788-52E36585C41E}" type="pres">
      <dgm:prSet presAssocID="{F6E0D682-DAA4-4803-9113-E07BBB5213F8}" presName="rect1ParTxNoCh" presStyleLbl="alignAcc1" presStyleIdx="0" presStyleCnt="1">
        <dgm:presLayoutVars>
          <dgm:chMax val="1"/>
          <dgm:bulletEnabled val="1"/>
        </dgm:presLayoutVars>
      </dgm:prSet>
      <dgm:spPr/>
    </dgm:pt>
  </dgm:ptLst>
  <dgm:cxnLst>
    <dgm:cxn modelId="{4DA6E50E-C69D-40F5-BBEE-8AAEDC269E55}" type="presOf" srcId="{F6E0D682-DAA4-4803-9113-E07BBB5213F8}" destId="{74B52514-7CBD-4413-8788-52E36585C41E}" srcOrd="1" destOrd="0" presId="urn:microsoft.com/office/officeart/2005/8/layout/target3"/>
    <dgm:cxn modelId="{751E573D-8A66-4BA8-A5E7-7D2D8B3DC4E2}" srcId="{1031921D-712D-4B45-9338-98D889B517A3}" destId="{F6E0D682-DAA4-4803-9113-E07BBB5213F8}" srcOrd="0" destOrd="0" parTransId="{A2F799E2-FAC4-4D8B-9D9D-AA9B0D027E83}" sibTransId="{E714E768-F9C9-488B-A33C-584721E2176B}"/>
    <dgm:cxn modelId="{8FD4EA4E-3FBE-4ED7-BE0C-47BEB6DCC069}" type="presOf" srcId="{1031921D-712D-4B45-9338-98D889B517A3}" destId="{62C3CEC8-27FA-45A3-90E9-35C63D53C6EB}" srcOrd="0" destOrd="0" presId="urn:microsoft.com/office/officeart/2005/8/layout/target3"/>
    <dgm:cxn modelId="{FA9F7EB0-AE46-4F44-B02F-217A14111A40}" type="presOf" srcId="{F6E0D682-DAA4-4803-9113-E07BBB5213F8}" destId="{F9A8E4A4-C6A3-4D2C-9411-41EBFAAF600D}" srcOrd="0" destOrd="0" presId="urn:microsoft.com/office/officeart/2005/8/layout/target3"/>
    <dgm:cxn modelId="{10AA7B67-B227-46E7-B13C-62FCA3C6F4C2}" type="presParOf" srcId="{62C3CEC8-27FA-45A3-90E9-35C63D53C6EB}" destId="{91D568C7-B049-46C8-9B28-E5E673C8B8B8}" srcOrd="0" destOrd="0" presId="urn:microsoft.com/office/officeart/2005/8/layout/target3"/>
    <dgm:cxn modelId="{9C664A8F-0EB4-4423-9679-B8107937CA91}" type="presParOf" srcId="{62C3CEC8-27FA-45A3-90E9-35C63D53C6EB}" destId="{82B249E8-DE02-486F-AB86-2C1259A2B278}" srcOrd="1" destOrd="0" presId="urn:microsoft.com/office/officeart/2005/8/layout/target3"/>
    <dgm:cxn modelId="{88529CD5-56CF-459E-BA4F-3D2AAFF8CCF9}" type="presParOf" srcId="{62C3CEC8-27FA-45A3-90E9-35C63D53C6EB}" destId="{F9A8E4A4-C6A3-4D2C-9411-41EBFAAF600D}" srcOrd="2" destOrd="0" presId="urn:microsoft.com/office/officeart/2005/8/layout/target3"/>
    <dgm:cxn modelId="{F641A3B7-59C4-45E6-8A2A-C4ADF526EF7A}" type="presParOf" srcId="{62C3CEC8-27FA-45A3-90E9-35C63D53C6EB}" destId="{74B52514-7CBD-4413-8788-52E36585C41E}"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D5E8D7B-CDB9-49BF-AC8C-FD12D748ED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3D351E-F024-4C95-9F86-C196D89869A6}">
      <dgm:prSet custT="1"/>
      <dgm:spPr>
        <a:solidFill>
          <a:srgbClr val="000099"/>
        </a:solidFill>
      </dgm:spPr>
      <dgm:t>
        <a:bodyPr/>
        <a:lstStyle/>
        <a:p>
          <a:pPr rtl="0"/>
          <a:r>
            <a:rPr lang="ru-RU" sz="2000" dirty="0">
              <a:latin typeface="Georgia" panose="02040502050405020303" pitchFamily="18" charset="0"/>
            </a:rPr>
            <a:t>Пункт 7. Сотрудники органов внутренних дел принимают участие в выездных налоговых проверках на основании </a:t>
          </a:r>
          <a:r>
            <a:rPr lang="ru-RU" sz="2000" b="1" dirty="0">
              <a:latin typeface="Georgia" panose="02040502050405020303" pitchFamily="18" charset="0"/>
            </a:rPr>
            <a:t>мотивированного запроса </a:t>
          </a:r>
          <a:r>
            <a:rPr lang="ru-RU" sz="2000" dirty="0">
              <a:latin typeface="Georgia" panose="02040502050405020303" pitchFamily="18" charset="0"/>
            </a:rPr>
            <a:t>налогового органа, подписанного руководителем (заместителем руководителя) налогового орган</a:t>
          </a:r>
          <a:r>
            <a:rPr lang="ru-RU" sz="2000" dirty="0">
              <a:solidFill>
                <a:schemeClr val="bg1"/>
              </a:solidFill>
              <a:latin typeface="Georgia" panose="02040502050405020303" pitchFamily="18" charset="0"/>
            </a:rPr>
            <a:t>а.</a:t>
          </a:r>
        </a:p>
      </dgm:t>
    </dgm:pt>
    <dgm:pt modelId="{DC9808F7-F4BE-49C5-88A2-1823157A164C}" type="parTrans" cxnId="{49D5F428-E209-41B3-8E25-CB7232E93BF5}">
      <dgm:prSet/>
      <dgm:spPr/>
      <dgm:t>
        <a:bodyPr/>
        <a:lstStyle/>
        <a:p>
          <a:endParaRPr lang="ru-RU"/>
        </a:p>
      </dgm:t>
    </dgm:pt>
    <dgm:pt modelId="{6A0E002D-7DB9-40DC-A9AC-23E14C3E2C6E}" type="sibTrans" cxnId="{49D5F428-E209-41B3-8E25-CB7232E93BF5}">
      <dgm:prSet/>
      <dgm:spPr/>
      <dgm:t>
        <a:bodyPr/>
        <a:lstStyle/>
        <a:p>
          <a:endParaRPr lang="ru-RU"/>
        </a:p>
      </dgm:t>
    </dgm:pt>
    <dgm:pt modelId="{3875AE7E-BF3C-4D39-9DD9-DCCE1AEB75C8}">
      <dgm:prSet custT="1"/>
      <dgm:spPr>
        <a:solidFill>
          <a:schemeClr val="bg1"/>
        </a:solidFill>
        <a:ln>
          <a:solidFill>
            <a:schemeClr val="tx1"/>
          </a:solidFill>
        </a:ln>
      </dgm:spPr>
      <dgm:t>
        <a:bodyPr/>
        <a:lstStyle/>
        <a:p>
          <a:pPr rtl="0"/>
          <a:r>
            <a:rPr lang="ru-RU" sz="2000" dirty="0">
              <a:solidFill>
                <a:schemeClr val="tx1"/>
              </a:solidFill>
              <a:latin typeface="Georgia" panose="02040502050405020303" pitchFamily="18" charset="0"/>
            </a:rPr>
            <a:t>Пункт 8. Мотивированный запрос налогового органа об участии сотрудников органа внутренних дел в выездной (повторной выездной) налоговой проверке может быть направлен в орган внутренних дел как перед началом налоговой проверки, так и в процессе ее проведения</a:t>
          </a:r>
        </a:p>
      </dgm:t>
    </dgm:pt>
    <dgm:pt modelId="{7A221AF8-02F4-48B7-8C14-2E45A6F12CA0}" type="parTrans" cxnId="{4282739A-A13A-4988-A237-C749196DB74A}">
      <dgm:prSet/>
      <dgm:spPr/>
      <dgm:t>
        <a:bodyPr/>
        <a:lstStyle/>
        <a:p>
          <a:endParaRPr lang="ru-RU"/>
        </a:p>
      </dgm:t>
    </dgm:pt>
    <dgm:pt modelId="{11C5F9F3-3D53-4D8D-8739-72A356FF640C}" type="sibTrans" cxnId="{4282739A-A13A-4988-A237-C749196DB74A}">
      <dgm:prSet/>
      <dgm:spPr/>
      <dgm:t>
        <a:bodyPr/>
        <a:lstStyle/>
        <a:p>
          <a:endParaRPr lang="ru-RU"/>
        </a:p>
      </dgm:t>
    </dgm:pt>
    <dgm:pt modelId="{5602BCDC-08E4-499D-8C6F-701EEB621C47}" type="pres">
      <dgm:prSet presAssocID="{9D5E8D7B-CDB9-49BF-AC8C-FD12D748ED34}" presName="linear" presStyleCnt="0">
        <dgm:presLayoutVars>
          <dgm:animLvl val="lvl"/>
          <dgm:resizeHandles val="exact"/>
        </dgm:presLayoutVars>
      </dgm:prSet>
      <dgm:spPr/>
    </dgm:pt>
    <dgm:pt modelId="{60B5E251-8BA5-4031-B5FA-3349C47C6790}" type="pres">
      <dgm:prSet presAssocID="{243D351E-F024-4C95-9F86-C196D89869A6}" presName="parentText" presStyleLbl="node1" presStyleIdx="0" presStyleCnt="2">
        <dgm:presLayoutVars>
          <dgm:chMax val="0"/>
          <dgm:bulletEnabled val="1"/>
        </dgm:presLayoutVars>
      </dgm:prSet>
      <dgm:spPr/>
    </dgm:pt>
    <dgm:pt modelId="{5BCF0901-692D-40B2-AB16-328295A51740}" type="pres">
      <dgm:prSet presAssocID="{6A0E002D-7DB9-40DC-A9AC-23E14C3E2C6E}" presName="spacer" presStyleCnt="0"/>
      <dgm:spPr/>
    </dgm:pt>
    <dgm:pt modelId="{616ABFEA-A186-4278-960A-123757B73BFA}" type="pres">
      <dgm:prSet presAssocID="{3875AE7E-BF3C-4D39-9DD9-DCCE1AEB75C8}" presName="parentText" presStyleLbl="node1" presStyleIdx="1" presStyleCnt="2" custLinFactY="9716" custLinFactNeighborX="-381" custLinFactNeighborY="100000">
        <dgm:presLayoutVars>
          <dgm:chMax val="0"/>
          <dgm:bulletEnabled val="1"/>
        </dgm:presLayoutVars>
      </dgm:prSet>
      <dgm:spPr/>
    </dgm:pt>
  </dgm:ptLst>
  <dgm:cxnLst>
    <dgm:cxn modelId="{49D5F428-E209-41B3-8E25-CB7232E93BF5}" srcId="{9D5E8D7B-CDB9-49BF-AC8C-FD12D748ED34}" destId="{243D351E-F024-4C95-9F86-C196D89869A6}" srcOrd="0" destOrd="0" parTransId="{DC9808F7-F4BE-49C5-88A2-1823157A164C}" sibTransId="{6A0E002D-7DB9-40DC-A9AC-23E14C3E2C6E}"/>
    <dgm:cxn modelId="{A2FC0661-4DD8-4C63-A104-085AD8C27FFE}" type="presOf" srcId="{243D351E-F024-4C95-9F86-C196D89869A6}" destId="{60B5E251-8BA5-4031-B5FA-3349C47C6790}" srcOrd="0" destOrd="0" presId="urn:microsoft.com/office/officeart/2005/8/layout/vList2"/>
    <dgm:cxn modelId="{4282739A-A13A-4988-A237-C749196DB74A}" srcId="{9D5E8D7B-CDB9-49BF-AC8C-FD12D748ED34}" destId="{3875AE7E-BF3C-4D39-9DD9-DCCE1AEB75C8}" srcOrd="1" destOrd="0" parTransId="{7A221AF8-02F4-48B7-8C14-2E45A6F12CA0}" sibTransId="{11C5F9F3-3D53-4D8D-8739-72A356FF640C}"/>
    <dgm:cxn modelId="{815220BA-EC2D-47AE-A047-1C3EA7C07E0D}" type="presOf" srcId="{9D5E8D7B-CDB9-49BF-AC8C-FD12D748ED34}" destId="{5602BCDC-08E4-499D-8C6F-701EEB621C47}" srcOrd="0" destOrd="0" presId="urn:microsoft.com/office/officeart/2005/8/layout/vList2"/>
    <dgm:cxn modelId="{368753ED-387E-44A2-8182-6F4DE2BC629E}" type="presOf" srcId="{3875AE7E-BF3C-4D39-9DD9-DCCE1AEB75C8}" destId="{616ABFEA-A186-4278-960A-123757B73BFA}" srcOrd="0" destOrd="0" presId="urn:microsoft.com/office/officeart/2005/8/layout/vList2"/>
    <dgm:cxn modelId="{E9D2FA54-5047-47B3-9AB0-07D9379E56E4}" type="presParOf" srcId="{5602BCDC-08E4-499D-8C6F-701EEB621C47}" destId="{60B5E251-8BA5-4031-B5FA-3349C47C6790}" srcOrd="0" destOrd="0" presId="urn:microsoft.com/office/officeart/2005/8/layout/vList2"/>
    <dgm:cxn modelId="{C6F1790E-69E9-45C9-A19D-888B9EF26272}" type="presParOf" srcId="{5602BCDC-08E4-499D-8C6F-701EEB621C47}" destId="{5BCF0901-692D-40B2-AB16-328295A51740}" srcOrd="1" destOrd="0" presId="urn:microsoft.com/office/officeart/2005/8/layout/vList2"/>
    <dgm:cxn modelId="{13F13FAF-3B11-4D8A-AD68-29B8EF562E83}" type="presParOf" srcId="{5602BCDC-08E4-499D-8C6F-701EEB621C47}" destId="{616ABFEA-A186-4278-960A-123757B73BFA}"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E47AD12-F64B-4055-8961-D3D459417D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0DDA982-A97B-42D2-AEAB-03AF47DADA3A}">
      <dgm:prSet/>
      <dgm:spPr>
        <a:solidFill>
          <a:schemeClr val="tx1"/>
        </a:solidFill>
      </dgm:spPr>
      <dgm:t>
        <a:bodyPr/>
        <a:lstStyle/>
        <a:p>
          <a:pPr rtl="0"/>
          <a:r>
            <a:rPr lang="ru-RU" b="1" dirty="0"/>
            <a:t>Основания для направления мотивированного запроса в МВД</a:t>
          </a:r>
          <a:endParaRPr lang="ru-RU" dirty="0"/>
        </a:p>
      </dgm:t>
    </dgm:pt>
    <dgm:pt modelId="{DB71478F-DA24-4782-AA29-720B4FABB658}" type="parTrans" cxnId="{E2C86F88-D02B-4BBC-85A1-F47667A5C336}">
      <dgm:prSet/>
      <dgm:spPr/>
      <dgm:t>
        <a:bodyPr/>
        <a:lstStyle/>
        <a:p>
          <a:endParaRPr lang="ru-RU"/>
        </a:p>
      </dgm:t>
    </dgm:pt>
    <dgm:pt modelId="{6E161143-0C28-4BA6-938E-2323CFA50697}" type="sibTrans" cxnId="{E2C86F88-D02B-4BBC-85A1-F47667A5C336}">
      <dgm:prSet/>
      <dgm:spPr/>
      <dgm:t>
        <a:bodyPr/>
        <a:lstStyle/>
        <a:p>
          <a:endParaRPr lang="ru-RU"/>
        </a:p>
      </dgm:t>
    </dgm:pt>
    <dgm:pt modelId="{51978D65-F6BB-4B80-B22D-C9E47D4350C5}" type="pres">
      <dgm:prSet presAssocID="{3E47AD12-F64B-4055-8961-D3D459417D76}" presName="linear" presStyleCnt="0">
        <dgm:presLayoutVars>
          <dgm:animLvl val="lvl"/>
          <dgm:resizeHandles val="exact"/>
        </dgm:presLayoutVars>
      </dgm:prSet>
      <dgm:spPr/>
    </dgm:pt>
    <dgm:pt modelId="{08FC1F52-3BE0-49F9-888F-8C2513988D44}" type="pres">
      <dgm:prSet presAssocID="{10DDA982-A97B-42D2-AEAB-03AF47DADA3A}" presName="parentText" presStyleLbl="node1" presStyleIdx="0" presStyleCnt="1" custLinFactNeighborY="1969">
        <dgm:presLayoutVars>
          <dgm:chMax val="0"/>
          <dgm:bulletEnabled val="1"/>
        </dgm:presLayoutVars>
      </dgm:prSet>
      <dgm:spPr/>
    </dgm:pt>
  </dgm:ptLst>
  <dgm:cxnLst>
    <dgm:cxn modelId="{E2C86F88-D02B-4BBC-85A1-F47667A5C336}" srcId="{3E47AD12-F64B-4055-8961-D3D459417D76}" destId="{10DDA982-A97B-42D2-AEAB-03AF47DADA3A}" srcOrd="0" destOrd="0" parTransId="{DB71478F-DA24-4782-AA29-720B4FABB658}" sibTransId="{6E161143-0C28-4BA6-938E-2323CFA50697}"/>
    <dgm:cxn modelId="{E2A867A3-5F6C-4782-AC82-412CF282696A}" type="presOf" srcId="{3E47AD12-F64B-4055-8961-D3D459417D76}" destId="{51978D65-F6BB-4B80-B22D-C9E47D4350C5}" srcOrd="0" destOrd="0" presId="urn:microsoft.com/office/officeart/2005/8/layout/vList2"/>
    <dgm:cxn modelId="{B230EEF5-58B3-4196-82ED-DAE737ECDBFC}" type="presOf" srcId="{10DDA982-A97B-42D2-AEAB-03AF47DADA3A}" destId="{08FC1F52-3BE0-49F9-888F-8C2513988D44}" srcOrd="0" destOrd="0" presId="urn:microsoft.com/office/officeart/2005/8/layout/vList2"/>
    <dgm:cxn modelId="{45960B89-CA9D-4B13-BD0B-D00989E986C2}" type="presParOf" srcId="{51978D65-F6BB-4B80-B22D-C9E47D4350C5}" destId="{08FC1F52-3BE0-49F9-888F-8C2513988D4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00C573B-FF03-44A7-B797-8433CE61E6C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5FBC91DF-36DD-4824-B620-096BBDF85055}">
      <dgm:prSet/>
      <dgm:spPr>
        <a:ln>
          <a:solidFill>
            <a:schemeClr val="tx1"/>
          </a:solidFill>
        </a:ln>
      </dgm:spPr>
      <dgm:t>
        <a:bodyPr/>
        <a:lstStyle/>
        <a:p>
          <a:pPr rtl="0"/>
          <a:r>
            <a:rPr lang="ru-RU" b="1" dirty="0">
              <a:latin typeface="Georgia" panose="02040502050405020303" pitchFamily="18" charset="0"/>
            </a:rPr>
            <a:t>Основания для отказа участия сотрудников органа внутренних дел в выездной налоговой проверке</a:t>
          </a:r>
        </a:p>
      </dgm:t>
    </dgm:pt>
    <dgm:pt modelId="{EA17AEF8-4EEB-4409-8EFB-6FFF72072568}" type="parTrans" cxnId="{060965EA-8E50-4DD0-977B-6F723FD97028}">
      <dgm:prSet/>
      <dgm:spPr/>
      <dgm:t>
        <a:bodyPr/>
        <a:lstStyle/>
        <a:p>
          <a:endParaRPr lang="ru-RU"/>
        </a:p>
      </dgm:t>
    </dgm:pt>
    <dgm:pt modelId="{CCE7371D-2A6B-4AAB-A76B-E2082B229998}" type="sibTrans" cxnId="{060965EA-8E50-4DD0-977B-6F723FD97028}">
      <dgm:prSet/>
      <dgm:spPr/>
      <dgm:t>
        <a:bodyPr/>
        <a:lstStyle/>
        <a:p>
          <a:endParaRPr lang="ru-RU"/>
        </a:p>
      </dgm:t>
    </dgm:pt>
    <dgm:pt modelId="{743E0B4D-E4BA-45E6-886E-A4E51FD43D4B}" type="pres">
      <dgm:prSet presAssocID="{B00C573B-FF03-44A7-B797-8433CE61E6C7}" presName="Name0" presStyleCnt="0">
        <dgm:presLayoutVars>
          <dgm:chMax val="7"/>
          <dgm:dir/>
          <dgm:animLvl val="lvl"/>
          <dgm:resizeHandles val="exact"/>
        </dgm:presLayoutVars>
      </dgm:prSet>
      <dgm:spPr/>
    </dgm:pt>
    <dgm:pt modelId="{D6851073-3DF9-45A7-A1F7-4E8D99AD29AB}" type="pres">
      <dgm:prSet presAssocID="{5FBC91DF-36DD-4824-B620-096BBDF85055}" presName="circle1" presStyleLbl="node1" presStyleIdx="0" presStyleCnt="1"/>
      <dgm:spPr>
        <a:solidFill>
          <a:srgbClr val="C00000"/>
        </a:solidFill>
      </dgm:spPr>
    </dgm:pt>
    <dgm:pt modelId="{637498FE-9F20-4E08-8AFC-F6F1EA01ACC3}" type="pres">
      <dgm:prSet presAssocID="{5FBC91DF-36DD-4824-B620-096BBDF85055}" presName="space" presStyleCnt="0"/>
      <dgm:spPr/>
    </dgm:pt>
    <dgm:pt modelId="{C857DA80-51DE-4F61-B70C-CD4D34568E42}" type="pres">
      <dgm:prSet presAssocID="{5FBC91DF-36DD-4824-B620-096BBDF85055}" presName="rect1" presStyleLbl="alignAcc1" presStyleIdx="0" presStyleCnt="1" custLinFactNeighborX="0" custLinFactNeighborY="-17538"/>
      <dgm:spPr/>
    </dgm:pt>
    <dgm:pt modelId="{8ACB9136-6150-45FC-841F-0A8BF6BF11E5}" type="pres">
      <dgm:prSet presAssocID="{5FBC91DF-36DD-4824-B620-096BBDF85055}" presName="rect1ParTxNoCh" presStyleLbl="alignAcc1" presStyleIdx="0" presStyleCnt="1">
        <dgm:presLayoutVars>
          <dgm:chMax val="1"/>
          <dgm:bulletEnabled val="1"/>
        </dgm:presLayoutVars>
      </dgm:prSet>
      <dgm:spPr/>
    </dgm:pt>
  </dgm:ptLst>
  <dgm:cxnLst>
    <dgm:cxn modelId="{07B8BFCC-A798-4AC8-BFC1-82FEADACC9AD}" type="presOf" srcId="{B00C573B-FF03-44A7-B797-8433CE61E6C7}" destId="{743E0B4D-E4BA-45E6-886E-A4E51FD43D4B}" srcOrd="0" destOrd="0" presId="urn:microsoft.com/office/officeart/2005/8/layout/target3"/>
    <dgm:cxn modelId="{F09CD6CF-47A6-489F-830E-B79527042BCA}" type="presOf" srcId="{5FBC91DF-36DD-4824-B620-096BBDF85055}" destId="{8ACB9136-6150-45FC-841F-0A8BF6BF11E5}" srcOrd="1" destOrd="0" presId="urn:microsoft.com/office/officeart/2005/8/layout/target3"/>
    <dgm:cxn modelId="{21FDF0E3-315E-4D7C-8087-2010A2D52F7E}" type="presOf" srcId="{5FBC91DF-36DD-4824-B620-096BBDF85055}" destId="{C857DA80-51DE-4F61-B70C-CD4D34568E42}" srcOrd="0" destOrd="0" presId="urn:microsoft.com/office/officeart/2005/8/layout/target3"/>
    <dgm:cxn modelId="{060965EA-8E50-4DD0-977B-6F723FD97028}" srcId="{B00C573B-FF03-44A7-B797-8433CE61E6C7}" destId="{5FBC91DF-36DD-4824-B620-096BBDF85055}" srcOrd="0" destOrd="0" parTransId="{EA17AEF8-4EEB-4409-8EFB-6FFF72072568}" sibTransId="{CCE7371D-2A6B-4AAB-A76B-E2082B229998}"/>
    <dgm:cxn modelId="{90DE5235-C25B-4AC0-954E-8C579C48B275}" type="presParOf" srcId="{743E0B4D-E4BA-45E6-886E-A4E51FD43D4B}" destId="{D6851073-3DF9-45A7-A1F7-4E8D99AD29AB}" srcOrd="0" destOrd="0" presId="urn:microsoft.com/office/officeart/2005/8/layout/target3"/>
    <dgm:cxn modelId="{29DCC430-9542-4DEC-9DAD-804A55767E56}" type="presParOf" srcId="{743E0B4D-E4BA-45E6-886E-A4E51FD43D4B}" destId="{637498FE-9F20-4E08-8AFC-F6F1EA01ACC3}" srcOrd="1" destOrd="0" presId="urn:microsoft.com/office/officeart/2005/8/layout/target3"/>
    <dgm:cxn modelId="{7359FDED-2F58-4178-BBB0-E5144C886322}" type="presParOf" srcId="{743E0B4D-E4BA-45E6-886E-A4E51FD43D4B}" destId="{C857DA80-51DE-4F61-B70C-CD4D34568E42}" srcOrd="2" destOrd="0" presId="urn:microsoft.com/office/officeart/2005/8/layout/target3"/>
    <dgm:cxn modelId="{103B3712-9E9C-4A1B-98A5-AF409ED5BA5B}" type="presParOf" srcId="{743E0B4D-E4BA-45E6-886E-A4E51FD43D4B}" destId="{8ACB9136-6150-45FC-841F-0A8BF6BF11E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D3F874C-5ABE-46F5-9F6E-3C0C0F400F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A1F2293-07D0-4247-AD51-9A22B17032B8}">
      <dgm:prSet/>
      <dgm:spPr>
        <a:solidFill>
          <a:schemeClr val="tx1">
            <a:lumMod val="85000"/>
            <a:lumOff val="15000"/>
          </a:schemeClr>
        </a:solidFill>
        <a:ln>
          <a:solidFill>
            <a:schemeClr val="tx1"/>
          </a:solidFill>
        </a:ln>
      </dgm:spPr>
      <dgm:t>
        <a:bodyPr/>
        <a:lstStyle/>
        <a:p>
          <a:pPr rtl="0"/>
          <a:r>
            <a:rPr lang="ru-RU" b="1" dirty="0">
              <a:latin typeface="Georgia" panose="02040502050405020303" pitchFamily="18" charset="0"/>
            </a:rPr>
            <a:t> Отсутствие в запросе налогового органа фактов, свидетельствующих о возможных нарушениях организациями и физическими лицами законодательства о налогах и </a:t>
          </a:r>
          <a:r>
            <a:rPr lang="ru-RU" b="1" dirty="0">
              <a:solidFill>
                <a:schemeClr val="bg1"/>
              </a:solidFill>
              <a:latin typeface="Georgia" panose="02040502050405020303" pitchFamily="18" charset="0"/>
            </a:rPr>
            <a:t>сборах. </a:t>
          </a:r>
        </a:p>
      </dgm:t>
    </dgm:pt>
    <dgm:pt modelId="{3A0B829C-CA38-486D-98E6-847E9C5F16C4}" type="parTrans" cxnId="{4437CCE5-D5CD-446E-9EEB-8871189E73B0}">
      <dgm:prSet/>
      <dgm:spPr/>
      <dgm:t>
        <a:bodyPr/>
        <a:lstStyle/>
        <a:p>
          <a:endParaRPr lang="ru-RU"/>
        </a:p>
      </dgm:t>
    </dgm:pt>
    <dgm:pt modelId="{AE7D960A-88FF-438D-9C8B-2FFBB85129EC}" type="sibTrans" cxnId="{4437CCE5-D5CD-446E-9EEB-8871189E73B0}">
      <dgm:prSet/>
      <dgm:spPr/>
      <dgm:t>
        <a:bodyPr/>
        <a:lstStyle/>
        <a:p>
          <a:endParaRPr lang="ru-RU"/>
        </a:p>
      </dgm:t>
    </dgm:pt>
    <dgm:pt modelId="{A083A9A0-8476-4DF1-81C0-3BDFA615C851}">
      <dgm:prSet/>
      <dgm:spPr>
        <a:solidFill>
          <a:schemeClr val="tx1">
            <a:lumMod val="65000"/>
            <a:lumOff val="35000"/>
          </a:schemeClr>
        </a:solidFill>
        <a:ln>
          <a:solidFill>
            <a:schemeClr val="tx1"/>
          </a:solidFill>
        </a:ln>
      </dgm:spPr>
      <dgm:t>
        <a:bodyPr/>
        <a:lstStyle/>
        <a:p>
          <a:pPr rtl="0"/>
          <a:r>
            <a:rPr lang="ru-RU" b="1" dirty="0">
              <a:latin typeface="Georgia" panose="02040502050405020303" pitchFamily="18" charset="0"/>
            </a:rPr>
            <a:t>Несоответствие изложенной в запросе налогового органа цели привлечения сотрудников органа внутренних дел для участия в проверке компетенции органов внутренних дел</a:t>
          </a:r>
          <a:r>
            <a:rPr lang="ru-RU" b="1" dirty="0">
              <a:solidFill>
                <a:schemeClr val="bg1"/>
              </a:solidFill>
              <a:latin typeface="Georgia" panose="02040502050405020303" pitchFamily="18" charset="0"/>
            </a:rPr>
            <a:t>.</a:t>
          </a:r>
        </a:p>
      </dgm:t>
    </dgm:pt>
    <dgm:pt modelId="{83772F97-4FD9-4F3B-A91F-4D0072AB59C2}" type="parTrans" cxnId="{1909BD22-9D7E-4EBC-B156-A94E9A6D2A02}">
      <dgm:prSet/>
      <dgm:spPr/>
      <dgm:t>
        <a:bodyPr/>
        <a:lstStyle/>
        <a:p>
          <a:endParaRPr lang="ru-RU"/>
        </a:p>
      </dgm:t>
    </dgm:pt>
    <dgm:pt modelId="{29D96C35-7156-4557-BEF3-07D9DDA15596}" type="sibTrans" cxnId="{1909BD22-9D7E-4EBC-B156-A94E9A6D2A02}">
      <dgm:prSet/>
      <dgm:spPr/>
      <dgm:t>
        <a:bodyPr/>
        <a:lstStyle/>
        <a:p>
          <a:endParaRPr lang="ru-RU"/>
        </a:p>
      </dgm:t>
    </dgm:pt>
    <dgm:pt modelId="{E4D1E015-AC34-40E3-BA8E-9A3ECEA8A973}">
      <dgm:prSet/>
      <dgm:spPr>
        <a:solidFill>
          <a:srgbClr val="C00000"/>
        </a:solidFill>
      </dgm:spPr>
      <dgm:t>
        <a:bodyPr/>
        <a:lstStyle/>
        <a:p>
          <a:pPr rtl="0"/>
          <a:r>
            <a:rPr lang="ru-RU" b="1" dirty="0">
              <a:solidFill>
                <a:schemeClr val="bg1"/>
              </a:solidFill>
              <a:latin typeface="Georgia" panose="02040502050405020303" pitchFamily="18" charset="0"/>
            </a:rPr>
            <a:t>Отсутствие обоснования необходимости привлечения сотрудников органа внутренних дел в качестве специалистов и (или) для обеспечения мер безопасности в целях защиты жизни и здоровья проверяющих. </a:t>
          </a:r>
          <a:br>
            <a:rPr lang="ru-RU" dirty="0"/>
          </a:br>
          <a:endParaRPr lang="ru-RU" dirty="0"/>
        </a:p>
      </dgm:t>
    </dgm:pt>
    <dgm:pt modelId="{415853B0-8B6C-420B-B207-20C6DE625DD4}" type="parTrans" cxnId="{1575EB37-893E-401C-9336-92570694B2B6}">
      <dgm:prSet/>
      <dgm:spPr/>
      <dgm:t>
        <a:bodyPr/>
        <a:lstStyle/>
        <a:p>
          <a:endParaRPr lang="ru-RU"/>
        </a:p>
      </dgm:t>
    </dgm:pt>
    <dgm:pt modelId="{A621C75B-3D4E-4797-AE32-475A890FFF30}" type="sibTrans" cxnId="{1575EB37-893E-401C-9336-92570694B2B6}">
      <dgm:prSet/>
      <dgm:spPr/>
      <dgm:t>
        <a:bodyPr/>
        <a:lstStyle/>
        <a:p>
          <a:endParaRPr lang="ru-RU"/>
        </a:p>
      </dgm:t>
    </dgm:pt>
    <dgm:pt modelId="{61FFAE4E-B0CD-4BA3-B1CB-18B8786D4EC4}" type="pres">
      <dgm:prSet presAssocID="{5D3F874C-5ABE-46F5-9F6E-3C0C0F400FEE}" presName="linear" presStyleCnt="0">
        <dgm:presLayoutVars>
          <dgm:animLvl val="lvl"/>
          <dgm:resizeHandles val="exact"/>
        </dgm:presLayoutVars>
      </dgm:prSet>
      <dgm:spPr/>
    </dgm:pt>
    <dgm:pt modelId="{568A07AF-92B5-4A47-9C51-9686B125342C}" type="pres">
      <dgm:prSet presAssocID="{9A1F2293-07D0-4247-AD51-9A22B17032B8}" presName="parentText" presStyleLbl="node1" presStyleIdx="0" presStyleCnt="3">
        <dgm:presLayoutVars>
          <dgm:chMax val="0"/>
          <dgm:bulletEnabled val="1"/>
        </dgm:presLayoutVars>
      </dgm:prSet>
      <dgm:spPr/>
    </dgm:pt>
    <dgm:pt modelId="{1C019258-27DF-4150-B47D-6EF0FF69285C}" type="pres">
      <dgm:prSet presAssocID="{AE7D960A-88FF-438D-9C8B-2FFBB85129EC}" presName="spacer" presStyleCnt="0"/>
      <dgm:spPr/>
    </dgm:pt>
    <dgm:pt modelId="{0D38527F-2DC4-4199-96ED-B7A0147EF65D}" type="pres">
      <dgm:prSet presAssocID="{A083A9A0-8476-4DF1-81C0-3BDFA615C851}" presName="parentText" presStyleLbl="node1" presStyleIdx="1" presStyleCnt="3">
        <dgm:presLayoutVars>
          <dgm:chMax val="0"/>
          <dgm:bulletEnabled val="1"/>
        </dgm:presLayoutVars>
      </dgm:prSet>
      <dgm:spPr/>
    </dgm:pt>
    <dgm:pt modelId="{D3BCD382-948D-4958-925C-392201B556BC}" type="pres">
      <dgm:prSet presAssocID="{29D96C35-7156-4557-BEF3-07D9DDA15596}" presName="spacer" presStyleCnt="0"/>
      <dgm:spPr/>
    </dgm:pt>
    <dgm:pt modelId="{2C77E6D4-8465-4B00-883C-45B02192E56C}" type="pres">
      <dgm:prSet presAssocID="{E4D1E015-AC34-40E3-BA8E-9A3ECEA8A973}" presName="parentText" presStyleLbl="node1" presStyleIdx="2" presStyleCnt="3">
        <dgm:presLayoutVars>
          <dgm:chMax val="0"/>
          <dgm:bulletEnabled val="1"/>
        </dgm:presLayoutVars>
      </dgm:prSet>
      <dgm:spPr/>
    </dgm:pt>
  </dgm:ptLst>
  <dgm:cxnLst>
    <dgm:cxn modelId="{1909BD22-9D7E-4EBC-B156-A94E9A6D2A02}" srcId="{5D3F874C-5ABE-46F5-9F6E-3C0C0F400FEE}" destId="{A083A9A0-8476-4DF1-81C0-3BDFA615C851}" srcOrd="1" destOrd="0" parTransId="{83772F97-4FD9-4F3B-A91F-4D0072AB59C2}" sibTransId="{29D96C35-7156-4557-BEF3-07D9DDA15596}"/>
    <dgm:cxn modelId="{1575EB37-893E-401C-9336-92570694B2B6}" srcId="{5D3F874C-5ABE-46F5-9F6E-3C0C0F400FEE}" destId="{E4D1E015-AC34-40E3-BA8E-9A3ECEA8A973}" srcOrd="2" destOrd="0" parTransId="{415853B0-8B6C-420B-B207-20C6DE625DD4}" sibTransId="{A621C75B-3D4E-4797-AE32-475A890FFF30}"/>
    <dgm:cxn modelId="{065B1F7F-C1F8-43E7-AE4A-E73CC1EB0756}" type="presOf" srcId="{9A1F2293-07D0-4247-AD51-9A22B17032B8}" destId="{568A07AF-92B5-4A47-9C51-9686B125342C}" srcOrd="0" destOrd="0" presId="urn:microsoft.com/office/officeart/2005/8/layout/vList2"/>
    <dgm:cxn modelId="{807E98AB-E016-47F0-805E-3D4C852CD87A}" type="presOf" srcId="{E4D1E015-AC34-40E3-BA8E-9A3ECEA8A973}" destId="{2C77E6D4-8465-4B00-883C-45B02192E56C}" srcOrd="0" destOrd="0" presId="urn:microsoft.com/office/officeart/2005/8/layout/vList2"/>
    <dgm:cxn modelId="{62140CC0-15EC-4C1B-BF14-059971E838B6}" type="presOf" srcId="{5D3F874C-5ABE-46F5-9F6E-3C0C0F400FEE}" destId="{61FFAE4E-B0CD-4BA3-B1CB-18B8786D4EC4}" srcOrd="0" destOrd="0" presId="urn:microsoft.com/office/officeart/2005/8/layout/vList2"/>
    <dgm:cxn modelId="{ADD972D2-0027-45A0-BCF5-D3B120E3F98D}" type="presOf" srcId="{A083A9A0-8476-4DF1-81C0-3BDFA615C851}" destId="{0D38527F-2DC4-4199-96ED-B7A0147EF65D}" srcOrd="0" destOrd="0" presId="urn:microsoft.com/office/officeart/2005/8/layout/vList2"/>
    <dgm:cxn modelId="{4437CCE5-D5CD-446E-9EEB-8871189E73B0}" srcId="{5D3F874C-5ABE-46F5-9F6E-3C0C0F400FEE}" destId="{9A1F2293-07D0-4247-AD51-9A22B17032B8}" srcOrd="0" destOrd="0" parTransId="{3A0B829C-CA38-486D-98E6-847E9C5F16C4}" sibTransId="{AE7D960A-88FF-438D-9C8B-2FFBB85129EC}"/>
    <dgm:cxn modelId="{22EDCFA5-BC51-4698-BA2E-FCFD50180836}" type="presParOf" srcId="{61FFAE4E-B0CD-4BA3-B1CB-18B8786D4EC4}" destId="{568A07AF-92B5-4A47-9C51-9686B125342C}" srcOrd="0" destOrd="0" presId="urn:microsoft.com/office/officeart/2005/8/layout/vList2"/>
    <dgm:cxn modelId="{B4BE004F-7923-4AB4-BE36-82858609A5E6}" type="presParOf" srcId="{61FFAE4E-B0CD-4BA3-B1CB-18B8786D4EC4}" destId="{1C019258-27DF-4150-B47D-6EF0FF69285C}" srcOrd="1" destOrd="0" presId="urn:microsoft.com/office/officeart/2005/8/layout/vList2"/>
    <dgm:cxn modelId="{3DC3957D-B2AB-4789-B9BF-FF8E9DC717CC}" type="presParOf" srcId="{61FFAE4E-B0CD-4BA3-B1CB-18B8786D4EC4}" destId="{0D38527F-2DC4-4199-96ED-B7A0147EF65D}" srcOrd="2" destOrd="0" presId="urn:microsoft.com/office/officeart/2005/8/layout/vList2"/>
    <dgm:cxn modelId="{5E017E6D-A0A7-4F4B-B67F-76B426C2B17E}" type="presParOf" srcId="{61FFAE4E-B0CD-4BA3-B1CB-18B8786D4EC4}" destId="{D3BCD382-948D-4958-925C-392201B556BC}" srcOrd="3" destOrd="0" presId="urn:microsoft.com/office/officeart/2005/8/layout/vList2"/>
    <dgm:cxn modelId="{C65AFC6F-3C75-47A1-98FA-8EC2C240CADF}" type="presParOf" srcId="{61FFAE4E-B0CD-4BA3-B1CB-18B8786D4EC4}" destId="{2C77E6D4-8465-4B00-883C-45B02192E56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E05F05A-D291-46A0-9FD2-15F701333D9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2E4F82B-15A3-4059-B3D3-B7B36A50F75E}">
      <dgm:prSet custT="1"/>
      <dgm:spPr>
        <a:noFill/>
        <a:ln>
          <a:solidFill>
            <a:schemeClr val="tx1"/>
          </a:solidFill>
        </a:ln>
      </dgm:spPr>
      <dgm:t>
        <a:bodyPr/>
        <a:lstStyle/>
        <a:p>
          <a:pPr rtl="0"/>
          <a:r>
            <a:rPr lang="ru-RU" sz="2800" b="1" dirty="0">
              <a:latin typeface="Georgia" panose="02040502050405020303" pitchFamily="18" charset="0"/>
            </a:rPr>
            <a:t>Полномочия сотрудников налогового органа</a:t>
          </a:r>
          <a:endParaRPr lang="ru-RU" sz="2800" dirty="0">
            <a:latin typeface="Georgia" panose="02040502050405020303" pitchFamily="18" charset="0"/>
          </a:endParaRPr>
        </a:p>
      </dgm:t>
    </dgm:pt>
    <dgm:pt modelId="{8E61AECC-A897-40E8-995E-AF6E5191F46E}" type="parTrans" cxnId="{98A61B24-61BF-4ADC-837D-F71F772EE4D4}">
      <dgm:prSet/>
      <dgm:spPr/>
      <dgm:t>
        <a:bodyPr/>
        <a:lstStyle/>
        <a:p>
          <a:endParaRPr lang="ru-RU"/>
        </a:p>
      </dgm:t>
    </dgm:pt>
    <dgm:pt modelId="{A75A06C4-96F7-4455-9CC8-A3DEE9726B2C}" type="sibTrans" cxnId="{98A61B24-61BF-4ADC-837D-F71F772EE4D4}">
      <dgm:prSet/>
      <dgm:spPr/>
      <dgm:t>
        <a:bodyPr/>
        <a:lstStyle/>
        <a:p>
          <a:endParaRPr lang="ru-RU"/>
        </a:p>
      </dgm:t>
    </dgm:pt>
    <dgm:pt modelId="{7A2B9496-17CB-4CE3-BD5D-94931B1F7BEE}" type="pres">
      <dgm:prSet presAssocID="{1E05F05A-D291-46A0-9FD2-15F701333D9D}" presName="Name0" presStyleCnt="0">
        <dgm:presLayoutVars>
          <dgm:chMax val="7"/>
          <dgm:dir/>
          <dgm:animLvl val="lvl"/>
          <dgm:resizeHandles val="exact"/>
        </dgm:presLayoutVars>
      </dgm:prSet>
      <dgm:spPr/>
    </dgm:pt>
    <dgm:pt modelId="{8383F446-CB4C-4B84-BF17-FD25F62138D3}" type="pres">
      <dgm:prSet presAssocID="{12E4F82B-15A3-4059-B3D3-B7B36A50F75E}" presName="circle1" presStyleLbl="node1" presStyleIdx="0" presStyleCnt="1"/>
      <dgm:spPr>
        <a:solidFill>
          <a:srgbClr val="C00000"/>
        </a:solidFill>
      </dgm:spPr>
    </dgm:pt>
    <dgm:pt modelId="{5DD2A0DB-16C4-41EC-91E5-88B7808B219E}" type="pres">
      <dgm:prSet presAssocID="{12E4F82B-15A3-4059-B3D3-B7B36A50F75E}" presName="space" presStyleCnt="0"/>
      <dgm:spPr/>
    </dgm:pt>
    <dgm:pt modelId="{F3C2EFF8-C3E3-4D61-9DF7-9593B1F62438}" type="pres">
      <dgm:prSet presAssocID="{12E4F82B-15A3-4059-B3D3-B7B36A50F75E}" presName="rect1" presStyleLbl="alignAcc1" presStyleIdx="0" presStyleCnt="1" custScaleX="100000" custLinFactNeighborX="1001" custLinFactNeighborY="18898"/>
      <dgm:spPr/>
    </dgm:pt>
    <dgm:pt modelId="{3053D283-F826-4288-AE70-F7A3958A4B8F}" type="pres">
      <dgm:prSet presAssocID="{12E4F82B-15A3-4059-B3D3-B7B36A50F75E}" presName="rect1ParTxNoCh" presStyleLbl="alignAcc1" presStyleIdx="0" presStyleCnt="1">
        <dgm:presLayoutVars>
          <dgm:chMax val="1"/>
          <dgm:bulletEnabled val="1"/>
        </dgm:presLayoutVars>
      </dgm:prSet>
      <dgm:spPr/>
    </dgm:pt>
  </dgm:ptLst>
  <dgm:cxnLst>
    <dgm:cxn modelId="{59C5F81E-A347-4B5A-90CA-8D66DFEA0A5D}" type="presOf" srcId="{1E05F05A-D291-46A0-9FD2-15F701333D9D}" destId="{7A2B9496-17CB-4CE3-BD5D-94931B1F7BEE}" srcOrd="0" destOrd="0" presId="urn:microsoft.com/office/officeart/2005/8/layout/target3"/>
    <dgm:cxn modelId="{98A61B24-61BF-4ADC-837D-F71F772EE4D4}" srcId="{1E05F05A-D291-46A0-9FD2-15F701333D9D}" destId="{12E4F82B-15A3-4059-B3D3-B7B36A50F75E}" srcOrd="0" destOrd="0" parTransId="{8E61AECC-A897-40E8-995E-AF6E5191F46E}" sibTransId="{A75A06C4-96F7-4455-9CC8-A3DEE9726B2C}"/>
    <dgm:cxn modelId="{4933CBA7-4D38-4690-8050-0A876EFC29BB}" type="presOf" srcId="{12E4F82B-15A3-4059-B3D3-B7B36A50F75E}" destId="{3053D283-F826-4288-AE70-F7A3958A4B8F}" srcOrd="1" destOrd="0" presId="urn:microsoft.com/office/officeart/2005/8/layout/target3"/>
    <dgm:cxn modelId="{8A6033ED-7021-4A33-AB15-A52263F6B73F}" type="presOf" srcId="{12E4F82B-15A3-4059-B3D3-B7B36A50F75E}" destId="{F3C2EFF8-C3E3-4D61-9DF7-9593B1F62438}" srcOrd="0" destOrd="0" presId="urn:microsoft.com/office/officeart/2005/8/layout/target3"/>
    <dgm:cxn modelId="{5C626E4C-467B-4553-8DAD-1FD2C4FC194B}" type="presParOf" srcId="{7A2B9496-17CB-4CE3-BD5D-94931B1F7BEE}" destId="{8383F446-CB4C-4B84-BF17-FD25F62138D3}" srcOrd="0" destOrd="0" presId="urn:microsoft.com/office/officeart/2005/8/layout/target3"/>
    <dgm:cxn modelId="{003C46D7-E893-4163-81AC-4BA59A3E2533}" type="presParOf" srcId="{7A2B9496-17CB-4CE3-BD5D-94931B1F7BEE}" destId="{5DD2A0DB-16C4-41EC-91E5-88B7808B219E}" srcOrd="1" destOrd="0" presId="urn:microsoft.com/office/officeart/2005/8/layout/target3"/>
    <dgm:cxn modelId="{3309EAD1-6895-479C-9B91-A7AADBC06686}" type="presParOf" srcId="{7A2B9496-17CB-4CE3-BD5D-94931B1F7BEE}" destId="{F3C2EFF8-C3E3-4D61-9DF7-9593B1F62438}" srcOrd="2" destOrd="0" presId="urn:microsoft.com/office/officeart/2005/8/layout/target3"/>
    <dgm:cxn modelId="{03788226-8363-4769-B788-9161DF2B269F}" type="presParOf" srcId="{7A2B9496-17CB-4CE3-BD5D-94931B1F7BEE}" destId="{3053D283-F826-4288-AE70-F7A3958A4B8F}"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5F6CA-89EB-4C54-BB3F-E0FCF779A46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B3136D3-AD02-4F5E-8B9D-16167070DEF5}">
      <dgm:prSet/>
      <dgm:spPr>
        <a:solidFill>
          <a:srgbClr val="C00000"/>
        </a:solidFill>
        <a:ln>
          <a:solidFill>
            <a:schemeClr val="tx1"/>
          </a:solidFill>
        </a:ln>
      </dgm:spPr>
      <dgm:t>
        <a:bodyPr/>
        <a:lstStyle/>
        <a:p>
          <a:pPr algn="ctr" rtl="0"/>
          <a:r>
            <a:rPr lang="ru-RU" dirty="0"/>
            <a:t>К ним могут относиться следующие заявления об обстоятельствах: </a:t>
          </a:r>
        </a:p>
      </dgm:t>
    </dgm:pt>
    <dgm:pt modelId="{D104BCA6-C17F-4211-83E7-D186DF5DCE40}" type="parTrans" cxnId="{E649D6F6-A9FA-443C-8643-73F50FD13DF8}">
      <dgm:prSet/>
      <dgm:spPr/>
      <dgm:t>
        <a:bodyPr/>
        <a:lstStyle/>
        <a:p>
          <a:endParaRPr lang="ru-RU"/>
        </a:p>
      </dgm:t>
    </dgm:pt>
    <dgm:pt modelId="{6CC47B93-6788-4AB6-ABA3-AEE775B3EF1B}" type="sibTrans" cxnId="{E649D6F6-A9FA-443C-8643-73F50FD13DF8}">
      <dgm:prSet/>
      <dgm:spPr/>
      <dgm:t>
        <a:bodyPr/>
        <a:lstStyle/>
        <a:p>
          <a:endParaRPr lang="ru-RU"/>
        </a:p>
      </dgm:t>
    </dgm:pt>
    <dgm:pt modelId="{7BD781B7-00AF-4957-9788-0B92DD968DE1}">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подписание договора уполномоченными лицами, </a:t>
          </a:r>
        </a:p>
      </dgm:t>
    </dgm:pt>
    <dgm:pt modelId="{19881D74-6838-470F-AF0A-2134055E1818}" type="parTrans" cxnId="{E05DA79B-A476-4888-B5F2-996DB14C6252}">
      <dgm:prSet/>
      <dgm:spPr/>
      <dgm:t>
        <a:bodyPr/>
        <a:lstStyle/>
        <a:p>
          <a:endParaRPr lang="ru-RU"/>
        </a:p>
      </dgm:t>
    </dgm:pt>
    <dgm:pt modelId="{0CAAC96B-1688-45EF-81A1-A9A7380D3508}" type="sibTrans" cxnId="{E05DA79B-A476-4888-B5F2-996DB14C6252}">
      <dgm:prSet/>
      <dgm:spPr/>
      <dgm:t>
        <a:bodyPr/>
        <a:lstStyle/>
        <a:p>
          <a:endParaRPr lang="ru-RU"/>
        </a:p>
      </dgm:t>
    </dgm:pt>
    <dgm:pt modelId="{F1CC360B-EAF0-41B5-8ADC-C2B18DE3CF2D}">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регистрация контрагента в установленном порядке, </a:t>
          </a:r>
        </a:p>
      </dgm:t>
    </dgm:pt>
    <dgm:pt modelId="{0B23FFC8-8D10-4A54-99F1-940D4E2B4B5D}" type="parTrans" cxnId="{E6D88DB9-62B2-4F25-BC08-0A0A03A43561}">
      <dgm:prSet/>
      <dgm:spPr/>
      <dgm:t>
        <a:bodyPr/>
        <a:lstStyle/>
        <a:p>
          <a:endParaRPr lang="ru-RU"/>
        </a:p>
      </dgm:t>
    </dgm:pt>
    <dgm:pt modelId="{2FB0A28F-5862-4EBC-BD3B-4C54F4CD7454}" type="sibTrans" cxnId="{E6D88DB9-62B2-4F25-BC08-0A0A03A43561}">
      <dgm:prSet/>
      <dgm:spPr/>
      <dgm:t>
        <a:bodyPr/>
        <a:lstStyle/>
        <a:p>
          <a:endParaRPr lang="ru-RU"/>
        </a:p>
      </dgm:t>
    </dgm:pt>
    <dgm:pt modelId="{91EFBDF0-1666-4486-A083-2339AE5AEEFB}">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отсутствие препятствий для заключения договора, в том числе получены все необходимые одобрения и согласования,</a:t>
          </a:r>
        </a:p>
      </dgm:t>
    </dgm:pt>
    <dgm:pt modelId="{CEFCC83F-1A48-42FB-8B17-3C0DC325E389}" type="parTrans" cxnId="{CAE08FB7-53BB-4990-AF2E-0A02CB895748}">
      <dgm:prSet/>
      <dgm:spPr/>
      <dgm:t>
        <a:bodyPr/>
        <a:lstStyle/>
        <a:p>
          <a:endParaRPr lang="ru-RU"/>
        </a:p>
      </dgm:t>
    </dgm:pt>
    <dgm:pt modelId="{1DE28E1A-2D1F-4293-9C69-9B558437764C}" type="sibTrans" cxnId="{CAE08FB7-53BB-4990-AF2E-0A02CB895748}">
      <dgm:prSet/>
      <dgm:spPr/>
      <dgm:t>
        <a:bodyPr/>
        <a:lstStyle/>
        <a:p>
          <a:endParaRPr lang="ru-RU"/>
        </a:p>
      </dgm:t>
    </dgm:pt>
    <dgm:pt modelId="{9A5FB721-3C03-4E19-B0A8-2A665EDD555B}">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наличие права на осуществление определённого вида деятельности, получение при необходимости лицензий (разрешений), </a:t>
          </a:r>
        </a:p>
      </dgm:t>
    </dgm:pt>
    <dgm:pt modelId="{C1B05FAF-03A9-44C5-B85C-958383D876C2}" type="parTrans" cxnId="{18A8B3CC-268B-49BD-83F8-DA2D98F0401D}">
      <dgm:prSet/>
      <dgm:spPr/>
      <dgm:t>
        <a:bodyPr/>
        <a:lstStyle/>
        <a:p>
          <a:endParaRPr lang="ru-RU"/>
        </a:p>
      </dgm:t>
    </dgm:pt>
    <dgm:pt modelId="{9E8F9F41-9C64-4A2A-ABAC-BE5B31AAAF3B}" type="sibTrans" cxnId="{18A8B3CC-268B-49BD-83F8-DA2D98F0401D}">
      <dgm:prSet/>
      <dgm:spPr/>
      <dgm:t>
        <a:bodyPr/>
        <a:lstStyle/>
        <a:p>
          <a:endParaRPr lang="ru-RU"/>
        </a:p>
      </dgm:t>
    </dgm:pt>
    <dgm:pt modelId="{102E7331-DB80-4A75-BAFD-BC0BD4062B36}">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контрагентом уплачиваются все налоги и сборы в соответствии с законодательством РФ, своевременно и в полном объеме подаётся налоговая отчетность, отражаются хозяйственные операции в первичных документах, в бухгалтерской, статической и иной отчётности, </a:t>
          </a:r>
        </a:p>
      </dgm:t>
    </dgm:pt>
    <dgm:pt modelId="{AE3DC46F-A7CC-479D-ACD7-02281C86A579}" type="parTrans" cxnId="{53DD6640-E350-4029-BE1A-D8598D8B6E5A}">
      <dgm:prSet/>
      <dgm:spPr/>
      <dgm:t>
        <a:bodyPr/>
        <a:lstStyle/>
        <a:p>
          <a:endParaRPr lang="ru-RU"/>
        </a:p>
      </dgm:t>
    </dgm:pt>
    <dgm:pt modelId="{51086E72-F95C-45B9-8260-CD9B7D8788DC}" type="sibTrans" cxnId="{53DD6640-E350-4029-BE1A-D8598D8B6E5A}">
      <dgm:prSet/>
      <dgm:spPr/>
      <dgm:t>
        <a:bodyPr/>
        <a:lstStyle/>
        <a:p>
          <a:endParaRPr lang="ru-RU"/>
        </a:p>
      </dgm:t>
    </dgm:pt>
    <dgm:pt modelId="{4D5DB195-685F-4572-AB8D-3388EF61A519}">
      <dgm:prSet custT="1"/>
      <dgm:spPr/>
      <dgm:t>
        <a:bodyPr/>
        <a:lstStyle/>
        <a:p>
          <a:pPr marL="0" indent="363538" rtl="0"/>
          <a:r>
            <a:rPr lang="ru-RU" sz="1900" i="1" dirty="0">
              <a:latin typeface="Times New Roman" panose="02020603050405020304" pitchFamily="18" charset="0"/>
              <a:cs typeface="Times New Roman" panose="02020603050405020304" pitchFamily="18" charset="0"/>
            </a:rPr>
            <a:t>контрагент обязан по законному требованию налоговых органов представить в установленный в требовании срок запрошенные заверенные копии документов (информацию).</a:t>
          </a:r>
        </a:p>
      </dgm:t>
    </dgm:pt>
    <dgm:pt modelId="{B4CA6C4F-D172-4C39-888E-0B6DD74E3B88}" type="parTrans" cxnId="{2FB1D3E7-E70E-4ABF-BCD9-A6899FF777B0}">
      <dgm:prSet/>
      <dgm:spPr/>
      <dgm:t>
        <a:bodyPr/>
        <a:lstStyle/>
        <a:p>
          <a:endParaRPr lang="ru-RU"/>
        </a:p>
      </dgm:t>
    </dgm:pt>
    <dgm:pt modelId="{0933D7D9-1AB5-40E2-992D-CFDC7437B130}" type="sibTrans" cxnId="{2FB1D3E7-E70E-4ABF-BCD9-A6899FF777B0}">
      <dgm:prSet/>
      <dgm:spPr/>
      <dgm:t>
        <a:bodyPr/>
        <a:lstStyle/>
        <a:p>
          <a:endParaRPr lang="ru-RU"/>
        </a:p>
      </dgm:t>
    </dgm:pt>
    <dgm:pt modelId="{04FA5235-DF29-4732-AA91-BA57E581435F}">
      <dgm:prSet custT="1"/>
      <dgm:spPr/>
      <dgm:t>
        <a:bodyPr/>
        <a:lstStyle/>
        <a:p>
          <a:pPr marL="0" indent="363538" rtl="0"/>
          <a:endParaRPr lang="ru-RU" sz="1900" i="1" dirty="0">
            <a:latin typeface="Times New Roman" panose="02020603050405020304" pitchFamily="18" charset="0"/>
            <a:cs typeface="Times New Roman" panose="02020603050405020304" pitchFamily="18" charset="0"/>
          </a:endParaRPr>
        </a:p>
      </dgm:t>
    </dgm:pt>
    <dgm:pt modelId="{D8D19184-F120-4899-9B2B-34F06079E350}" type="parTrans" cxnId="{FAEBD0B6-AA66-4E73-B0DA-39AD59FB0EDD}">
      <dgm:prSet/>
      <dgm:spPr/>
      <dgm:t>
        <a:bodyPr/>
        <a:lstStyle/>
        <a:p>
          <a:endParaRPr lang="ru-RU"/>
        </a:p>
      </dgm:t>
    </dgm:pt>
    <dgm:pt modelId="{F37C668C-5423-4EA7-BA1A-EB20D6B7DC66}" type="sibTrans" cxnId="{FAEBD0B6-AA66-4E73-B0DA-39AD59FB0EDD}">
      <dgm:prSet/>
      <dgm:spPr/>
      <dgm:t>
        <a:bodyPr/>
        <a:lstStyle/>
        <a:p>
          <a:endParaRPr lang="ru-RU"/>
        </a:p>
      </dgm:t>
    </dgm:pt>
    <dgm:pt modelId="{EAC97616-254A-4771-AF36-498FA2567F2F}" type="pres">
      <dgm:prSet presAssocID="{9275F6CA-89EB-4C54-BB3F-E0FCF779A46F}" presName="linear" presStyleCnt="0">
        <dgm:presLayoutVars>
          <dgm:animLvl val="lvl"/>
          <dgm:resizeHandles val="exact"/>
        </dgm:presLayoutVars>
      </dgm:prSet>
      <dgm:spPr/>
    </dgm:pt>
    <dgm:pt modelId="{E3298879-BDAE-4182-8E72-B56ED4E5A1B8}" type="pres">
      <dgm:prSet presAssocID="{6B3136D3-AD02-4F5E-8B9D-16167070DEF5}" presName="parentText" presStyleLbl="node1" presStyleIdx="0" presStyleCnt="1">
        <dgm:presLayoutVars>
          <dgm:chMax val="0"/>
          <dgm:bulletEnabled val="1"/>
        </dgm:presLayoutVars>
      </dgm:prSet>
      <dgm:spPr/>
    </dgm:pt>
    <dgm:pt modelId="{D8AA8C5C-1AF6-424B-AC61-4DA9F5683277}" type="pres">
      <dgm:prSet presAssocID="{6B3136D3-AD02-4F5E-8B9D-16167070DEF5}" presName="childText" presStyleLbl="revTx" presStyleIdx="0" presStyleCnt="1">
        <dgm:presLayoutVars>
          <dgm:bulletEnabled val="1"/>
        </dgm:presLayoutVars>
      </dgm:prSet>
      <dgm:spPr/>
    </dgm:pt>
  </dgm:ptLst>
  <dgm:cxnLst>
    <dgm:cxn modelId="{B9F91504-1622-4EC4-8740-374172243B56}" type="presOf" srcId="{04FA5235-DF29-4732-AA91-BA57E581435F}" destId="{D8AA8C5C-1AF6-424B-AC61-4DA9F5683277}" srcOrd="0" destOrd="0" presId="urn:microsoft.com/office/officeart/2005/8/layout/vList2"/>
    <dgm:cxn modelId="{53DD6640-E350-4029-BE1A-D8598D8B6E5A}" srcId="{6B3136D3-AD02-4F5E-8B9D-16167070DEF5}" destId="{102E7331-DB80-4A75-BAFD-BC0BD4062B36}" srcOrd="5" destOrd="0" parTransId="{AE3DC46F-A7CC-479D-ACD7-02281C86A579}" sibTransId="{51086E72-F95C-45B9-8260-CD9B7D8788DC}"/>
    <dgm:cxn modelId="{96797D5E-ABAA-4939-A935-D77BAD6DBCDC}" type="presOf" srcId="{91EFBDF0-1666-4486-A083-2339AE5AEEFB}" destId="{D8AA8C5C-1AF6-424B-AC61-4DA9F5683277}" srcOrd="0" destOrd="3" presId="urn:microsoft.com/office/officeart/2005/8/layout/vList2"/>
    <dgm:cxn modelId="{24CFAC60-46E1-44A4-8B14-F5F4AFFCF320}" type="presOf" srcId="{6B3136D3-AD02-4F5E-8B9D-16167070DEF5}" destId="{E3298879-BDAE-4182-8E72-B56ED4E5A1B8}" srcOrd="0" destOrd="0" presId="urn:microsoft.com/office/officeart/2005/8/layout/vList2"/>
    <dgm:cxn modelId="{9BEA2E68-1F1E-41F5-9103-0FF2ABDA8E2B}" type="presOf" srcId="{9A5FB721-3C03-4E19-B0A8-2A665EDD555B}" destId="{D8AA8C5C-1AF6-424B-AC61-4DA9F5683277}" srcOrd="0" destOrd="4" presId="urn:microsoft.com/office/officeart/2005/8/layout/vList2"/>
    <dgm:cxn modelId="{8F5EF570-9DEF-4119-ABDD-80ADE395F8CA}" type="presOf" srcId="{7BD781B7-00AF-4957-9788-0B92DD968DE1}" destId="{D8AA8C5C-1AF6-424B-AC61-4DA9F5683277}" srcOrd="0" destOrd="1" presId="urn:microsoft.com/office/officeart/2005/8/layout/vList2"/>
    <dgm:cxn modelId="{8F2E8A71-A09D-4E71-AA53-F0C8B4B93582}" type="presOf" srcId="{102E7331-DB80-4A75-BAFD-BC0BD4062B36}" destId="{D8AA8C5C-1AF6-424B-AC61-4DA9F5683277}" srcOrd="0" destOrd="5" presId="urn:microsoft.com/office/officeart/2005/8/layout/vList2"/>
    <dgm:cxn modelId="{E05DA79B-A476-4888-B5F2-996DB14C6252}" srcId="{6B3136D3-AD02-4F5E-8B9D-16167070DEF5}" destId="{7BD781B7-00AF-4957-9788-0B92DD968DE1}" srcOrd="1" destOrd="0" parTransId="{19881D74-6838-470F-AF0A-2134055E1818}" sibTransId="{0CAAC96B-1688-45EF-81A1-A9A7380D3508}"/>
    <dgm:cxn modelId="{63AE32AD-27BF-4A17-B832-4E07CCD11A0D}" type="presOf" srcId="{F1CC360B-EAF0-41B5-8ADC-C2B18DE3CF2D}" destId="{D8AA8C5C-1AF6-424B-AC61-4DA9F5683277}" srcOrd="0" destOrd="2" presId="urn:microsoft.com/office/officeart/2005/8/layout/vList2"/>
    <dgm:cxn modelId="{FAEBD0B6-AA66-4E73-B0DA-39AD59FB0EDD}" srcId="{6B3136D3-AD02-4F5E-8B9D-16167070DEF5}" destId="{04FA5235-DF29-4732-AA91-BA57E581435F}" srcOrd="0" destOrd="0" parTransId="{D8D19184-F120-4899-9B2B-34F06079E350}" sibTransId="{F37C668C-5423-4EA7-BA1A-EB20D6B7DC66}"/>
    <dgm:cxn modelId="{CAE08FB7-53BB-4990-AF2E-0A02CB895748}" srcId="{6B3136D3-AD02-4F5E-8B9D-16167070DEF5}" destId="{91EFBDF0-1666-4486-A083-2339AE5AEEFB}" srcOrd="3" destOrd="0" parTransId="{CEFCC83F-1A48-42FB-8B17-3C0DC325E389}" sibTransId="{1DE28E1A-2D1F-4293-9C69-9B558437764C}"/>
    <dgm:cxn modelId="{E6D88DB9-62B2-4F25-BC08-0A0A03A43561}" srcId="{6B3136D3-AD02-4F5E-8B9D-16167070DEF5}" destId="{F1CC360B-EAF0-41B5-8ADC-C2B18DE3CF2D}" srcOrd="2" destOrd="0" parTransId="{0B23FFC8-8D10-4A54-99F1-940D4E2B4B5D}" sibTransId="{2FB0A28F-5862-4EBC-BD3B-4C54F4CD7454}"/>
    <dgm:cxn modelId="{18A8B3CC-268B-49BD-83F8-DA2D98F0401D}" srcId="{6B3136D3-AD02-4F5E-8B9D-16167070DEF5}" destId="{9A5FB721-3C03-4E19-B0A8-2A665EDD555B}" srcOrd="4" destOrd="0" parTransId="{C1B05FAF-03A9-44C5-B85C-958383D876C2}" sibTransId="{9E8F9F41-9C64-4A2A-ABAC-BE5B31AAAF3B}"/>
    <dgm:cxn modelId="{CCAC9CD1-1480-492B-8034-A9300D3AEFF6}" type="presOf" srcId="{4D5DB195-685F-4572-AB8D-3388EF61A519}" destId="{D8AA8C5C-1AF6-424B-AC61-4DA9F5683277}" srcOrd="0" destOrd="6" presId="urn:microsoft.com/office/officeart/2005/8/layout/vList2"/>
    <dgm:cxn modelId="{2FB1D3E7-E70E-4ABF-BCD9-A6899FF777B0}" srcId="{6B3136D3-AD02-4F5E-8B9D-16167070DEF5}" destId="{4D5DB195-685F-4572-AB8D-3388EF61A519}" srcOrd="6" destOrd="0" parTransId="{B4CA6C4F-D172-4C39-888E-0B6DD74E3B88}" sibTransId="{0933D7D9-1AB5-40E2-992D-CFDC7437B130}"/>
    <dgm:cxn modelId="{7941DBEC-0DBF-4881-93D3-410DFDA5E448}" type="presOf" srcId="{9275F6CA-89EB-4C54-BB3F-E0FCF779A46F}" destId="{EAC97616-254A-4771-AF36-498FA2567F2F}" srcOrd="0" destOrd="0" presId="urn:microsoft.com/office/officeart/2005/8/layout/vList2"/>
    <dgm:cxn modelId="{E649D6F6-A9FA-443C-8643-73F50FD13DF8}" srcId="{9275F6CA-89EB-4C54-BB3F-E0FCF779A46F}" destId="{6B3136D3-AD02-4F5E-8B9D-16167070DEF5}" srcOrd="0" destOrd="0" parTransId="{D104BCA6-C17F-4211-83E7-D186DF5DCE40}" sibTransId="{6CC47B93-6788-4AB6-ABA3-AEE775B3EF1B}"/>
    <dgm:cxn modelId="{3B528B63-2B0D-4ECD-B9F8-A8C4124419DB}" type="presParOf" srcId="{EAC97616-254A-4771-AF36-498FA2567F2F}" destId="{E3298879-BDAE-4182-8E72-B56ED4E5A1B8}" srcOrd="0" destOrd="0" presId="urn:microsoft.com/office/officeart/2005/8/layout/vList2"/>
    <dgm:cxn modelId="{A8DEF964-77B4-4EC1-B1C8-1C2E234C34B5}" type="presParOf" srcId="{EAC97616-254A-4771-AF36-498FA2567F2F}" destId="{D8AA8C5C-1AF6-424B-AC61-4DA9F5683277}"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AECF53B-B77F-45A1-B23E-CB0D8B1C93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028E18-F940-48E0-A87C-BFE7F8D4CFFB}">
      <dgm:prSet custT="1"/>
      <dgm:spPr>
        <a:solidFill>
          <a:srgbClr val="002060"/>
        </a:solidFill>
        <a:ln>
          <a:solidFill>
            <a:srgbClr val="C00000"/>
          </a:solidFill>
        </a:ln>
      </dgm:spPr>
      <dgm:t>
        <a:bodyPr/>
        <a:lstStyle/>
        <a:p>
          <a:pPr marL="0" indent="722313" rtl="0"/>
          <a:r>
            <a:rPr lang="ru-RU" sz="2200" b="1" i="1" dirty="0">
              <a:latin typeface="Times New Roman" panose="02020603050405020304" pitchFamily="18" charset="0"/>
              <a:cs typeface="Times New Roman" panose="02020603050405020304" pitchFamily="18" charset="0"/>
            </a:rPr>
            <a:t>В соответствии с ч. ч. 1, 2 ст. 182 УПК РФ обыск является следственным действием, основанием для производства которого является наличие достаточных данных полагать, что в каком-либо месте или у какого-либо лица могут находиться орудия, оборудование или иные средства совершения преступления, предметы, документы и ценности, которые могут иметь значение для уголовного дела на основании постановления следователя.</a:t>
          </a:r>
        </a:p>
      </dgm:t>
    </dgm:pt>
    <dgm:pt modelId="{BD60B64B-6065-4899-AB27-ADAE8AF0CEC6}" type="parTrans" cxnId="{D8D6191E-56D8-4A3C-B4CE-B9BC8FB5CE80}">
      <dgm:prSet/>
      <dgm:spPr/>
      <dgm:t>
        <a:bodyPr/>
        <a:lstStyle/>
        <a:p>
          <a:endParaRPr lang="ru-RU"/>
        </a:p>
      </dgm:t>
    </dgm:pt>
    <dgm:pt modelId="{17A0EFF3-CDAC-4AF8-B71E-44909DD89115}" type="sibTrans" cxnId="{D8D6191E-56D8-4A3C-B4CE-B9BC8FB5CE80}">
      <dgm:prSet/>
      <dgm:spPr/>
      <dgm:t>
        <a:bodyPr/>
        <a:lstStyle/>
        <a:p>
          <a:endParaRPr lang="ru-RU"/>
        </a:p>
      </dgm:t>
    </dgm:pt>
    <dgm:pt modelId="{AE14FBC7-9452-4841-A4B4-924BE838284A}" type="pres">
      <dgm:prSet presAssocID="{DAECF53B-B77F-45A1-B23E-CB0D8B1C93F0}" presName="linear" presStyleCnt="0">
        <dgm:presLayoutVars>
          <dgm:animLvl val="lvl"/>
          <dgm:resizeHandles val="exact"/>
        </dgm:presLayoutVars>
      </dgm:prSet>
      <dgm:spPr/>
    </dgm:pt>
    <dgm:pt modelId="{A845C831-3B9D-452D-B9F5-3507269EC3E0}" type="pres">
      <dgm:prSet presAssocID="{51028E18-F940-48E0-A87C-BFE7F8D4CFFB}" presName="parentText" presStyleLbl="node1" presStyleIdx="0" presStyleCnt="1" custScaleY="546772">
        <dgm:presLayoutVars>
          <dgm:chMax val="0"/>
          <dgm:bulletEnabled val="1"/>
        </dgm:presLayoutVars>
      </dgm:prSet>
      <dgm:spPr/>
    </dgm:pt>
  </dgm:ptLst>
  <dgm:cxnLst>
    <dgm:cxn modelId="{D8D6191E-56D8-4A3C-B4CE-B9BC8FB5CE80}" srcId="{DAECF53B-B77F-45A1-B23E-CB0D8B1C93F0}" destId="{51028E18-F940-48E0-A87C-BFE7F8D4CFFB}" srcOrd="0" destOrd="0" parTransId="{BD60B64B-6065-4899-AB27-ADAE8AF0CEC6}" sibTransId="{17A0EFF3-CDAC-4AF8-B71E-44909DD89115}"/>
    <dgm:cxn modelId="{5F5AAD67-E6B5-47EA-9BCB-A8D5175574AC}" type="presOf" srcId="{DAECF53B-B77F-45A1-B23E-CB0D8B1C93F0}" destId="{AE14FBC7-9452-4841-A4B4-924BE838284A}" srcOrd="0" destOrd="0" presId="urn:microsoft.com/office/officeart/2005/8/layout/vList2"/>
    <dgm:cxn modelId="{12DCFB56-A43F-40DD-B9B3-5B031925F45D}" type="presOf" srcId="{51028E18-F940-48E0-A87C-BFE7F8D4CFFB}" destId="{A845C831-3B9D-452D-B9F5-3507269EC3E0}" srcOrd="0" destOrd="0" presId="urn:microsoft.com/office/officeart/2005/8/layout/vList2"/>
    <dgm:cxn modelId="{6740D41A-4D86-4A3B-99A5-95C7BB925A63}" type="presParOf" srcId="{AE14FBC7-9452-4841-A4B4-924BE838284A}" destId="{A845C831-3B9D-452D-B9F5-3507269EC3E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2AA5666-EB2E-4590-9F9E-A6B5A26F85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4216573-AF83-4587-BF23-93F75EF0CA53}">
      <dgm:prSet/>
      <dgm:spPr>
        <a:solidFill>
          <a:srgbClr val="C00000"/>
        </a:solidFill>
        <a:ln>
          <a:solidFill>
            <a:schemeClr val="tx1"/>
          </a:solidFill>
        </a:ln>
      </dgm:spPr>
      <dgm:t>
        <a:bodyPr/>
        <a:lstStyle/>
        <a:p>
          <a:pPr rtl="0"/>
          <a:r>
            <a:rPr lang="ru-RU" b="1" i="1" u="sng" baseline="0" dirty="0"/>
            <a:t>При производстве обыска (ч. 6 -11 ст. 182</a:t>
          </a:r>
          <a:r>
            <a:rPr lang="ru-RU" b="1" i="1" u="sng" dirty="0"/>
            <a:t> УПК)</a:t>
          </a:r>
          <a:endParaRPr lang="ru-RU" dirty="0"/>
        </a:p>
      </dgm:t>
    </dgm:pt>
    <dgm:pt modelId="{6A70E46B-9F85-4B2A-B69A-5E5EB56200DB}" type="parTrans" cxnId="{C257B588-F017-4225-BBDB-5CEE0D82C089}">
      <dgm:prSet/>
      <dgm:spPr/>
      <dgm:t>
        <a:bodyPr/>
        <a:lstStyle/>
        <a:p>
          <a:endParaRPr lang="ru-RU"/>
        </a:p>
      </dgm:t>
    </dgm:pt>
    <dgm:pt modelId="{AAFAFC4E-0A63-4C40-AEE9-EBCED07A3F99}" type="sibTrans" cxnId="{C257B588-F017-4225-BBDB-5CEE0D82C089}">
      <dgm:prSet/>
      <dgm:spPr/>
      <dgm:t>
        <a:bodyPr/>
        <a:lstStyle/>
        <a:p>
          <a:endParaRPr lang="ru-RU"/>
        </a:p>
      </dgm:t>
    </dgm:pt>
    <dgm:pt modelId="{457266E8-5736-4AA8-8692-A57C98F0E30E}" type="pres">
      <dgm:prSet presAssocID="{92AA5666-EB2E-4590-9F9E-A6B5A26F85C3}" presName="linear" presStyleCnt="0">
        <dgm:presLayoutVars>
          <dgm:animLvl val="lvl"/>
          <dgm:resizeHandles val="exact"/>
        </dgm:presLayoutVars>
      </dgm:prSet>
      <dgm:spPr/>
    </dgm:pt>
    <dgm:pt modelId="{E3B9EF44-3D3D-4FEE-9CEF-E23F4F9A4BA6}" type="pres">
      <dgm:prSet presAssocID="{B4216573-AF83-4587-BF23-93F75EF0CA53}" presName="parentText" presStyleLbl="node1" presStyleIdx="0" presStyleCnt="1" custScaleY="156834" custLinFactY="-8343" custLinFactNeighborX="-3769" custLinFactNeighborY="-100000">
        <dgm:presLayoutVars>
          <dgm:chMax val="0"/>
          <dgm:bulletEnabled val="1"/>
        </dgm:presLayoutVars>
      </dgm:prSet>
      <dgm:spPr/>
    </dgm:pt>
  </dgm:ptLst>
  <dgm:cxnLst>
    <dgm:cxn modelId="{A617ED07-7C56-4C95-8BD3-DC695C989F63}" type="presOf" srcId="{92AA5666-EB2E-4590-9F9E-A6B5A26F85C3}" destId="{457266E8-5736-4AA8-8692-A57C98F0E30E}" srcOrd="0" destOrd="0" presId="urn:microsoft.com/office/officeart/2005/8/layout/vList2"/>
    <dgm:cxn modelId="{C257B588-F017-4225-BBDB-5CEE0D82C089}" srcId="{92AA5666-EB2E-4590-9F9E-A6B5A26F85C3}" destId="{B4216573-AF83-4587-BF23-93F75EF0CA53}" srcOrd="0" destOrd="0" parTransId="{6A70E46B-9F85-4B2A-B69A-5E5EB56200DB}" sibTransId="{AAFAFC4E-0A63-4C40-AEE9-EBCED07A3F99}"/>
    <dgm:cxn modelId="{A3B726BC-EED0-423B-858C-09B15F8518B9}" type="presOf" srcId="{B4216573-AF83-4587-BF23-93F75EF0CA53}" destId="{E3B9EF44-3D3D-4FEE-9CEF-E23F4F9A4BA6}" srcOrd="0" destOrd="0" presId="urn:microsoft.com/office/officeart/2005/8/layout/vList2"/>
    <dgm:cxn modelId="{8255441C-0FE4-46D8-A0BE-67A35E1087B1}" type="presParOf" srcId="{457266E8-5736-4AA8-8692-A57C98F0E30E}" destId="{E3B9EF44-3D3D-4FEE-9CEF-E23F4F9A4BA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4E9F55-7091-4BC2-9CDF-202D671DA1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A5C55DB-E257-4A56-BF80-AA2E81E4EBEA}">
      <dgm:prSet custT="1"/>
      <dgm:spPr>
        <a:solidFill>
          <a:srgbClr val="C00000"/>
        </a:solidFill>
        <a:ln>
          <a:solidFill>
            <a:schemeClr val="tx1"/>
          </a:solidFill>
        </a:ln>
      </dgm:spPr>
      <dgm:t>
        <a:bodyPr/>
        <a:lstStyle/>
        <a:p>
          <a:pPr algn="ctr" rtl="0"/>
          <a:r>
            <a:rPr lang="ru-RU" sz="3600" b="1" i="1" dirty="0">
              <a:latin typeface="Times New Roman" panose="02020603050405020304" pitchFamily="18" charset="0"/>
              <a:cs typeface="Times New Roman" panose="02020603050405020304" pitchFamily="18" charset="0"/>
            </a:rPr>
            <a:t>Допрос</a:t>
          </a:r>
          <a:r>
            <a:rPr lang="ru-RU" sz="2400" dirty="0"/>
            <a:t> </a:t>
          </a:r>
        </a:p>
      </dgm:t>
    </dgm:pt>
    <dgm:pt modelId="{5FFA9FD5-13CB-4205-9FC1-2F09E7CB07FF}" type="parTrans" cxnId="{A5D5AC2C-7925-4CCF-9630-8A6FA050EF63}">
      <dgm:prSet/>
      <dgm:spPr/>
      <dgm:t>
        <a:bodyPr/>
        <a:lstStyle/>
        <a:p>
          <a:endParaRPr lang="ru-RU"/>
        </a:p>
      </dgm:t>
    </dgm:pt>
    <dgm:pt modelId="{BB765FC2-9E2D-4F69-B862-5BD85F807587}" type="sibTrans" cxnId="{A5D5AC2C-7925-4CCF-9630-8A6FA050EF63}">
      <dgm:prSet/>
      <dgm:spPr/>
      <dgm:t>
        <a:bodyPr/>
        <a:lstStyle/>
        <a:p>
          <a:endParaRPr lang="ru-RU"/>
        </a:p>
      </dgm:t>
    </dgm:pt>
    <dgm:pt modelId="{6D158B18-3B27-4FF3-85B1-8302607EEB64}" type="pres">
      <dgm:prSet presAssocID="{F04E9F55-7091-4BC2-9CDF-202D671DA10B}" presName="linear" presStyleCnt="0">
        <dgm:presLayoutVars>
          <dgm:animLvl val="lvl"/>
          <dgm:resizeHandles val="exact"/>
        </dgm:presLayoutVars>
      </dgm:prSet>
      <dgm:spPr/>
    </dgm:pt>
    <dgm:pt modelId="{D7EDE3C1-5B23-46DC-A641-16F86FEBD24B}" type="pres">
      <dgm:prSet presAssocID="{FA5C55DB-E257-4A56-BF80-AA2E81E4EBEA}" presName="parentText" presStyleLbl="node1" presStyleIdx="0" presStyleCnt="1">
        <dgm:presLayoutVars>
          <dgm:chMax val="0"/>
          <dgm:bulletEnabled val="1"/>
        </dgm:presLayoutVars>
      </dgm:prSet>
      <dgm:spPr/>
    </dgm:pt>
  </dgm:ptLst>
  <dgm:cxnLst>
    <dgm:cxn modelId="{A5D5AC2C-7925-4CCF-9630-8A6FA050EF63}" srcId="{F04E9F55-7091-4BC2-9CDF-202D671DA10B}" destId="{FA5C55DB-E257-4A56-BF80-AA2E81E4EBEA}" srcOrd="0" destOrd="0" parTransId="{5FFA9FD5-13CB-4205-9FC1-2F09E7CB07FF}" sibTransId="{BB765FC2-9E2D-4F69-B862-5BD85F807587}"/>
    <dgm:cxn modelId="{53235097-B665-4CDC-963A-53375EA20D6C}" type="presOf" srcId="{FA5C55DB-E257-4A56-BF80-AA2E81E4EBEA}" destId="{D7EDE3C1-5B23-46DC-A641-16F86FEBD24B}" srcOrd="0" destOrd="0" presId="urn:microsoft.com/office/officeart/2005/8/layout/vList2"/>
    <dgm:cxn modelId="{AD410ED3-06C9-439E-B0D5-B453C017717A}" type="presOf" srcId="{F04E9F55-7091-4BC2-9CDF-202D671DA10B}" destId="{6D158B18-3B27-4FF3-85B1-8302607EEB64}" srcOrd="0" destOrd="0" presId="urn:microsoft.com/office/officeart/2005/8/layout/vList2"/>
    <dgm:cxn modelId="{8BEC7860-149F-4F82-B709-E37978799FA5}" type="presParOf" srcId="{6D158B18-3B27-4FF3-85B1-8302607EEB64}" destId="{D7EDE3C1-5B23-46DC-A641-16F86FEBD2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7830FC-67D8-4904-BE50-5A93F5B7F12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B03EFF32-F8B4-4AED-A21E-B1774333E0B8}">
      <dgm:prSet/>
      <dgm:spPr>
        <a:ln>
          <a:solidFill>
            <a:schemeClr val="bg1"/>
          </a:solidFill>
        </a:ln>
      </dgm:spPr>
      <dgm:t>
        <a:bodyPr/>
        <a:lstStyle/>
        <a:p>
          <a:pPr rtl="0"/>
          <a:r>
            <a:rPr lang="ru-RU" b="0" i="0" dirty="0"/>
            <a:t>Общение с ИФНС</a:t>
          </a:r>
          <a:endParaRPr lang="ru-RU" dirty="0"/>
        </a:p>
      </dgm:t>
    </dgm:pt>
    <dgm:pt modelId="{C171A0A9-CCE5-4FAA-8476-320B8B0BD412}" type="parTrans" cxnId="{023B4EB8-1F6B-4F7A-A641-122925FA4E36}">
      <dgm:prSet/>
      <dgm:spPr/>
      <dgm:t>
        <a:bodyPr/>
        <a:lstStyle/>
        <a:p>
          <a:endParaRPr lang="ru-RU"/>
        </a:p>
      </dgm:t>
    </dgm:pt>
    <dgm:pt modelId="{847878C0-9509-48C9-ACE5-E6D1E5A2C754}" type="sibTrans" cxnId="{023B4EB8-1F6B-4F7A-A641-122925FA4E36}">
      <dgm:prSet/>
      <dgm:spPr/>
      <dgm:t>
        <a:bodyPr/>
        <a:lstStyle/>
        <a:p>
          <a:endParaRPr lang="ru-RU"/>
        </a:p>
      </dgm:t>
    </dgm:pt>
    <dgm:pt modelId="{2CEAC522-5B31-485F-9268-1575C35EB7EF}" type="pres">
      <dgm:prSet presAssocID="{1E7830FC-67D8-4904-BE50-5A93F5B7F125}" presName="Name0" presStyleCnt="0">
        <dgm:presLayoutVars>
          <dgm:chMax val="7"/>
          <dgm:dir/>
          <dgm:animLvl val="lvl"/>
          <dgm:resizeHandles val="exact"/>
        </dgm:presLayoutVars>
      </dgm:prSet>
      <dgm:spPr/>
    </dgm:pt>
    <dgm:pt modelId="{69C29F39-6A0C-4632-88D3-03666B20A6C4}" type="pres">
      <dgm:prSet presAssocID="{B03EFF32-F8B4-4AED-A21E-B1774333E0B8}" presName="circle1" presStyleLbl="node1" presStyleIdx="0" presStyleCnt="1"/>
      <dgm:spPr/>
    </dgm:pt>
    <dgm:pt modelId="{CE71A860-93FD-4BE3-8554-834BCDC9A4E2}" type="pres">
      <dgm:prSet presAssocID="{B03EFF32-F8B4-4AED-A21E-B1774333E0B8}" presName="space" presStyleCnt="0"/>
      <dgm:spPr/>
    </dgm:pt>
    <dgm:pt modelId="{A45C4A6A-4574-4643-807D-4B9571C5DF60}" type="pres">
      <dgm:prSet presAssocID="{B03EFF32-F8B4-4AED-A21E-B1774333E0B8}" presName="rect1" presStyleLbl="alignAcc1" presStyleIdx="0" presStyleCnt="1"/>
      <dgm:spPr/>
    </dgm:pt>
    <dgm:pt modelId="{550B0400-B40C-4E63-9A8D-2D32B0182BB4}" type="pres">
      <dgm:prSet presAssocID="{B03EFF32-F8B4-4AED-A21E-B1774333E0B8}" presName="rect1ParTxNoCh" presStyleLbl="alignAcc1" presStyleIdx="0" presStyleCnt="1">
        <dgm:presLayoutVars>
          <dgm:chMax val="1"/>
          <dgm:bulletEnabled val="1"/>
        </dgm:presLayoutVars>
      </dgm:prSet>
      <dgm:spPr/>
    </dgm:pt>
  </dgm:ptLst>
  <dgm:cxnLst>
    <dgm:cxn modelId="{17ADCD9F-A717-428F-99B8-E1AF2D402356}" type="presOf" srcId="{B03EFF32-F8B4-4AED-A21E-B1774333E0B8}" destId="{A45C4A6A-4574-4643-807D-4B9571C5DF60}" srcOrd="0" destOrd="0" presId="urn:microsoft.com/office/officeart/2005/8/layout/target3"/>
    <dgm:cxn modelId="{48706AAE-50EE-4081-AA8F-CBE0928A3144}" type="presOf" srcId="{B03EFF32-F8B4-4AED-A21E-B1774333E0B8}" destId="{550B0400-B40C-4E63-9A8D-2D32B0182BB4}" srcOrd="1" destOrd="0" presId="urn:microsoft.com/office/officeart/2005/8/layout/target3"/>
    <dgm:cxn modelId="{4AC51CB5-F193-411F-A2AC-3C3B67532FCF}" type="presOf" srcId="{1E7830FC-67D8-4904-BE50-5A93F5B7F125}" destId="{2CEAC522-5B31-485F-9268-1575C35EB7EF}" srcOrd="0" destOrd="0" presId="urn:microsoft.com/office/officeart/2005/8/layout/target3"/>
    <dgm:cxn modelId="{023B4EB8-1F6B-4F7A-A641-122925FA4E36}" srcId="{1E7830FC-67D8-4904-BE50-5A93F5B7F125}" destId="{B03EFF32-F8B4-4AED-A21E-B1774333E0B8}" srcOrd="0" destOrd="0" parTransId="{C171A0A9-CCE5-4FAA-8476-320B8B0BD412}" sibTransId="{847878C0-9509-48C9-ACE5-E6D1E5A2C754}"/>
    <dgm:cxn modelId="{1F3B56B8-EA7C-46DC-8FF8-79A87B45FA30}" type="presParOf" srcId="{2CEAC522-5B31-485F-9268-1575C35EB7EF}" destId="{69C29F39-6A0C-4632-88D3-03666B20A6C4}" srcOrd="0" destOrd="0" presId="urn:microsoft.com/office/officeart/2005/8/layout/target3"/>
    <dgm:cxn modelId="{A9347A8C-69D5-43DE-BF32-B63F095B3424}" type="presParOf" srcId="{2CEAC522-5B31-485F-9268-1575C35EB7EF}" destId="{CE71A860-93FD-4BE3-8554-834BCDC9A4E2}" srcOrd="1" destOrd="0" presId="urn:microsoft.com/office/officeart/2005/8/layout/target3"/>
    <dgm:cxn modelId="{F9EC0818-148B-4BC8-8142-9C656BB2B5BD}" type="presParOf" srcId="{2CEAC522-5B31-485F-9268-1575C35EB7EF}" destId="{A45C4A6A-4574-4643-807D-4B9571C5DF60}" srcOrd="2" destOrd="0" presId="urn:microsoft.com/office/officeart/2005/8/layout/target3"/>
    <dgm:cxn modelId="{2CB0B23C-573B-4D7B-9F25-7867766B6AAE}" type="presParOf" srcId="{2CEAC522-5B31-485F-9268-1575C35EB7EF}" destId="{550B0400-B40C-4E63-9A8D-2D32B0182BB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13D478-1FC6-47E9-97FE-7958A7E0B45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E2382C03-075B-4B93-BD05-D0943E66FEC1}">
      <dgm:prSet/>
      <dgm:spPr>
        <a:ln>
          <a:solidFill>
            <a:srgbClr val="C00000"/>
          </a:solidFill>
        </a:ln>
      </dgm:spPr>
      <dgm:t>
        <a:bodyPr/>
        <a:lstStyle/>
        <a:p>
          <a:pPr rtl="0"/>
          <a:r>
            <a:rPr lang="ru-RU" b="0" i="0" dirty="0"/>
            <a:t>Как узнать кто?</a:t>
          </a:r>
          <a:endParaRPr lang="ru-RU" dirty="0"/>
        </a:p>
      </dgm:t>
    </dgm:pt>
    <dgm:pt modelId="{506E6673-DF80-4CB5-AA45-3464740313E2}" type="parTrans" cxnId="{AB535E2D-D73A-4656-A45E-517A021B6086}">
      <dgm:prSet/>
      <dgm:spPr/>
      <dgm:t>
        <a:bodyPr/>
        <a:lstStyle/>
        <a:p>
          <a:endParaRPr lang="ru-RU"/>
        </a:p>
      </dgm:t>
    </dgm:pt>
    <dgm:pt modelId="{6E74AD32-8333-42F9-80EE-6D1C71447E12}" type="sibTrans" cxnId="{AB535E2D-D73A-4656-A45E-517A021B6086}">
      <dgm:prSet/>
      <dgm:spPr/>
      <dgm:t>
        <a:bodyPr/>
        <a:lstStyle/>
        <a:p>
          <a:endParaRPr lang="ru-RU"/>
        </a:p>
      </dgm:t>
    </dgm:pt>
    <dgm:pt modelId="{7B40E29F-CDF0-4847-BCF5-D1B4E214783E}" type="pres">
      <dgm:prSet presAssocID="{DB13D478-1FC6-47E9-97FE-7958A7E0B458}" presName="Name0" presStyleCnt="0">
        <dgm:presLayoutVars>
          <dgm:chMax val="7"/>
          <dgm:dir/>
          <dgm:animLvl val="lvl"/>
          <dgm:resizeHandles val="exact"/>
        </dgm:presLayoutVars>
      </dgm:prSet>
      <dgm:spPr/>
    </dgm:pt>
    <dgm:pt modelId="{E73649AF-FDA4-4682-BB93-05BDEAB65910}" type="pres">
      <dgm:prSet presAssocID="{E2382C03-075B-4B93-BD05-D0943E66FEC1}" presName="circle1" presStyleLbl="node1" presStyleIdx="0" presStyleCnt="1"/>
      <dgm:spPr>
        <a:solidFill>
          <a:srgbClr val="002060"/>
        </a:solidFill>
        <a:ln>
          <a:solidFill>
            <a:srgbClr val="C00000"/>
          </a:solidFill>
        </a:ln>
      </dgm:spPr>
    </dgm:pt>
    <dgm:pt modelId="{CC5314A3-94D5-4E11-9F08-B6D69CD568D9}" type="pres">
      <dgm:prSet presAssocID="{E2382C03-075B-4B93-BD05-D0943E66FEC1}" presName="space" presStyleCnt="0"/>
      <dgm:spPr/>
    </dgm:pt>
    <dgm:pt modelId="{176CBACA-CB3D-4055-B8B8-86CAF6481DA4}" type="pres">
      <dgm:prSet presAssocID="{E2382C03-075B-4B93-BD05-D0943E66FEC1}" presName="rect1" presStyleLbl="alignAcc1" presStyleIdx="0" presStyleCnt="1"/>
      <dgm:spPr/>
    </dgm:pt>
    <dgm:pt modelId="{70270518-DAB9-468A-9B06-CF810C1583AC}" type="pres">
      <dgm:prSet presAssocID="{E2382C03-075B-4B93-BD05-D0943E66FEC1}" presName="rect1ParTxNoCh" presStyleLbl="alignAcc1" presStyleIdx="0" presStyleCnt="1">
        <dgm:presLayoutVars>
          <dgm:chMax val="1"/>
          <dgm:bulletEnabled val="1"/>
        </dgm:presLayoutVars>
      </dgm:prSet>
      <dgm:spPr/>
    </dgm:pt>
  </dgm:ptLst>
  <dgm:cxnLst>
    <dgm:cxn modelId="{AB535E2D-D73A-4656-A45E-517A021B6086}" srcId="{DB13D478-1FC6-47E9-97FE-7958A7E0B458}" destId="{E2382C03-075B-4B93-BD05-D0943E66FEC1}" srcOrd="0" destOrd="0" parTransId="{506E6673-DF80-4CB5-AA45-3464740313E2}" sibTransId="{6E74AD32-8333-42F9-80EE-6D1C71447E12}"/>
    <dgm:cxn modelId="{A72BEF86-606A-49AE-A756-E6DBE0B0FC73}" type="presOf" srcId="{E2382C03-075B-4B93-BD05-D0943E66FEC1}" destId="{70270518-DAB9-468A-9B06-CF810C1583AC}" srcOrd="1" destOrd="0" presId="urn:microsoft.com/office/officeart/2005/8/layout/target3"/>
    <dgm:cxn modelId="{2CA5749F-BA81-46C9-ACBF-25F9ADC2832F}" type="presOf" srcId="{DB13D478-1FC6-47E9-97FE-7958A7E0B458}" destId="{7B40E29F-CDF0-4847-BCF5-D1B4E214783E}" srcOrd="0" destOrd="0" presId="urn:microsoft.com/office/officeart/2005/8/layout/target3"/>
    <dgm:cxn modelId="{BC26A3C0-51AF-4797-A0BE-F022C2DA8809}" type="presOf" srcId="{E2382C03-075B-4B93-BD05-D0943E66FEC1}" destId="{176CBACA-CB3D-4055-B8B8-86CAF6481DA4}" srcOrd="0" destOrd="0" presId="urn:microsoft.com/office/officeart/2005/8/layout/target3"/>
    <dgm:cxn modelId="{55940FFF-884A-4AEB-B58E-FA58E738B679}" type="presParOf" srcId="{7B40E29F-CDF0-4847-BCF5-D1B4E214783E}" destId="{E73649AF-FDA4-4682-BB93-05BDEAB65910}" srcOrd="0" destOrd="0" presId="urn:microsoft.com/office/officeart/2005/8/layout/target3"/>
    <dgm:cxn modelId="{C8CEB3BB-9DE1-4A8E-932F-6951B9C57088}" type="presParOf" srcId="{7B40E29F-CDF0-4847-BCF5-D1B4E214783E}" destId="{CC5314A3-94D5-4E11-9F08-B6D69CD568D9}" srcOrd="1" destOrd="0" presId="urn:microsoft.com/office/officeart/2005/8/layout/target3"/>
    <dgm:cxn modelId="{219D3A78-FA55-40F4-9E54-6BC79A79F1EB}" type="presParOf" srcId="{7B40E29F-CDF0-4847-BCF5-D1B4E214783E}" destId="{176CBACA-CB3D-4055-B8B8-86CAF6481DA4}" srcOrd="2" destOrd="0" presId="urn:microsoft.com/office/officeart/2005/8/layout/target3"/>
    <dgm:cxn modelId="{C2CF173B-2E2D-4918-B1A9-892068EA0DB2}" type="presParOf" srcId="{7B40E29F-CDF0-4847-BCF5-D1B4E214783E}" destId="{70270518-DAB9-468A-9B06-CF810C1583AC}"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FE9FDB-D0F1-445B-8208-9BA906DD23A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8960FC39-7E8D-4005-BA26-7BCD99959EEA}">
      <dgm:prSet/>
      <dgm:spPr/>
      <dgm:t>
        <a:bodyPr/>
        <a:lstStyle/>
        <a:p>
          <a:pPr rtl="0"/>
          <a:r>
            <a:rPr lang="ru-RU" b="1" i="0" dirty="0">
              <a:latin typeface="Georgia" panose="02040502050405020303" pitchFamily="18" charset="0"/>
            </a:rPr>
            <a:t>Что о нас знают и откуда берут информацию?</a:t>
          </a:r>
          <a:endParaRPr lang="ru-RU" dirty="0">
            <a:latin typeface="Georgia" panose="02040502050405020303" pitchFamily="18" charset="0"/>
          </a:endParaRPr>
        </a:p>
      </dgm:t>
    </dgm:pt>
    <dgm:pt modelId="{8550B137-7C26-4170-9CCC-08CF8DEBE37E}" type="parTrans" cxnId="{F10605C0-6252-426B-8C8F-660BE71BA51B}">
      <dgm:prSet/>
      <dgm:spPr/>
      <dgm:t>
        <a:bodyPr/>
        <a:lstStyle/>
        <a:p>
          <a:endParaRPr lang="ru-RU"/>
        </a:p>
      </dgm:t>
    </dgm:pt>
    <dgm:pt modelId="{9DF9614E-F3C4-4130-948B-20B83AE0418E}" type="sibTrans" cxnId="{F10605C0-6252-426B-8C8F-660BE71BA51B}">
      <dgm:prSet/>
      <dgm:spPr/>
      <dgm:t>
        <a:bodyPr/>
        <a:lstStyle/>
        <a:p>
          <a:endParaRPr lang="ru-RU"/>
        </a:p>
      </dgm:t>
    </dgm:pt>
    <dgm:pt modelId="{C58EA589-B19E-4551-A254-1431C8C254CF}" type="pres">
      <dgm:prSet presAssocID="{67FE9FDB-D0F1-445B-8208-9BA906DD23A0}" presName="CompostProcess" presStyleCnt="0">
        <dgm:presLayoutVars>
          <dgm:dir/>
          <dgm:resizeHandles val="exact"/>
        </dgm:presLayoutVars>
      </dgm:prSet>
      <dgm:spPr/>
    </dgm:pt>
    <dgm:pt modelId="{15FD8106-89E0-4915-BDB5-1C3F0D0B3F8C}" type="pres">
      <dgm:prSet presAssocID="{67FE9FDB-D0F1-445B-8208-9BA906DD23A0}" presName="arrow" presStyleLbl="bgShp" presStyleIdx="0" presStyleCnt="1"/>
      <dgm:spPr>
        <a:solidFill>
          <a:srgbClr val="002060"/>
        </a:solidFill>
      </dgm:spPr>
    </dgm:pt>
    <dgm:pt modelId="{597B574F-26AA-45D4-8E9E-C4E765C71B2E}" type="pres">
      <dgm:prSet presAssocID="{67FE9FDB-D0F1-445B-8208-9BA906DD23A0}" presName="linearProcess" presStyleCnt="0"/>
      <dgm:spPr/>
    </dgm:pt>
    <dgm:pt modelId="{113F0B3A-DF70-457F-9E15-23E56146EE71}" type="pres">
      <dgm:prSet presAssocID="{8960FC39-7E8D-4005-BA26-7BCD99959EEA}" presName="textNode" presStyleLbl="node1" presStyleIdx="0" presStyleCnt="1">
        <dgm:presLayoutVars>
          <dgm:bulletEnabled val="1"/>
        </dgm:presLayoutVars>
      </dgm:prSet>
      <dgm:spPr/>
    </dgm:pt>
  </dgm:ptLst>
  <dgm:cxnLst>
    <dgm:cxn modelId="{9E9CF93E-C16C-4957-B0CD-CAA49932D640}" type="presOf" srcId="{67FE9FDB-D0F1-445B-8208-9BA906DD23A0}" destId="{C58EA589-B19E-4551-A254-1431C8C254CF}" srcOrd="0" destOrd="0" presId="urn:microsoft.com/office/officeart/2005/8/layout/hProcess9"/>
    <dgm:cxn modelId="{05AB959C-9F61-418C-93F0-F71F8B538FEF}" type="presOf" srcId="{8960FC39-7E8D-4005-BA26-7BCD99959EEA}" destId="{113F0B3A-DF70-457F-9E15-23E56146EE71}" srcOrd="0" destOrd="0" presId="urn:microsoft.com/office/officeart/2005/8/layout/hProcess9"/>
    <dgm:cxn modelId="{F10605C0-6252-426B-8C8F-660BE71BA51B}" srcId="{67FE9FDB-D0F1-445B-8208-9BA906DD23A0}" destId="{8960FC39-7E8D-4005-BA26-7BCD99959EEA}" srcOrd="0" destOrd="0" parTransId="{8550B137-7C26-4170-9CCC-08CF8DEBE37E}" sibTransId="{9DF9614E-F3C4-4130-948B-20B83AE0418E}"/>
    <dgm:cxn modelId="{4315135C-CA98-4649-B693-3EFDAA2D1F7D}" type="presParOf" srcId="{C58EA589-B19E-4551-A254-1431C8C254CF}" destId="{15FD8106-89E0-4915-BDB5-1C3F0D0B3F8C}" srcOrd="0" destOrd="0" presId="urn:microsoft.com/office/officeart/2005/8/layout/hProcess9"/>
    <dgm:cxn modelId="{D0EF5553-0315-4FB4-95B6-EC625C8D2850}" type="presParOf" srcId="{C58EA589-B19E-4551-A254-1431C8C254CF}" destId="{597B574F-26AA-45D4-8E9E-C4E765C71B2E}" srcOrd="1" destOrd="0" presId="urn:microsoft.com/office/officeart/2005/8/layout/hProcess9"/>
    <dgm:cxn modelId="{8D13A25B-078B-428C-8D27-555B7894BAAC}" type="presParOf" srcId="{597B574F-26AA-45D4-8E9E-C4E765C71B2E}" destId="{113F0B3A-DF70-457F-9E15-23E56146EE71}"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EA27F3-5D4A-4B37-B64A-BC11A49807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FA3DB7B-81A4-44C8-97A1-413229425CBB}">
      <dgm:prSet custT="1">
        <dgm:style>
          <a:lnRef idx="2">
            <a:schemeClr val="dk1"/>
          </a:lnRef>
          <a:fillRef idx="1">
            <a:schemeClr val="lt1"/>
          </a:fillRef>
          <a:effectRef idx="0">
            <a:schemeClr val="dk1"/>
          </a:effectRef>
          <a:fontRef idx="minor">
            <a:schemeClr val="dk1"/>
          </a:fontRef>
        </dgm:style>
      </dgm:prSet>
      <dgm:spPr/>
      <dgm:t>
        <a:bodyPr/>
        <a:lstStyle/>
        <a:p>
          <a:pPr marL="0" indent="352425" rtl="0"/>
          <a:endParaRPr lang="ru-RU" sz="2200" b="1" i="1" dirty="0">
            <a:latin typeface="Times New Roman" panose="02020603050405020304" pitchFamily="18" charset="0"/>
            <a:cs typeface="Times New Roman" panose="02020603050405020304" pitchFamily="18" charset="0"/>
          </a:endParaRPr>
        </a:p>
        <a:p>
          <a:pPr marL="0" indent="352425" rtl="0"/>
          <a:r>
            <a:rPr lang="ru-RU" sz="2000" b="1" i="1" dirty="0">
              <a:latin typeface="Times New Roman" panose="02020603050405020304" pitchFamily="18" charset="0"/>
              <a:cs typeface="Times New Roman" panose="02020603050405020304" pitchFamily="18" charset="0"/>
            </a:rPr>
            <a:t>Выявление взаимозависимости контрагентов, идентификация налоговых разрывов в цепочке взаимоотношений налогоплательщиков с контрагентами и отказ в неправомерных вычетах по налогу на добавленную стоимость, интеграции базы данных ЗАГС, сведения ФТС России, отслеживание </a:t>
          </a:r>
          <a:r>
            <a:rPr lang="en-US" sz="2000" b="1" i="1" dirty="0">
              <a:latin typeface="Times New Roman" panose="02020603050405020304" pitchFamily="18" charset="0"/>
              <a:cs typeface="Times New Roman" panose="02020603050405020304" pitchFamily="18" charset="0"/>
            </a:rPr>
            <a:t>IP\Mac </a:t>
          </a:r>
          <a:r>
            <a:rPr lang="ru-RU" sz="2000" b="1" i="1" dirty="0">
              <a:latin typeface="Times New Roman" panose="02020603050405020304" pitchFamily="18" charset="0"/>
              <a:cs typeface="Times New Roman" panose="02020603050405020304" pitchFamily="18" charset="0"/>
            </a:rPr>
            <a:t>адреса компании.</a:t>
          </a:r>
          <a:br>
            <a:rPr lang="ru-RU" sz="2100" b="1" i="1" dirty="0">
              <a:latin typeface="Times New Roman" panose="02020603050405020304" pitchFamily="18" charset="0"/>
              <a:cs typeface="Times New Roman" panose="02020603050405020304" pitchFamily="18" charset="0"/>
            </a:rPr>
          </a:br>
          <a:endParaRPr lang="ru-RU" sz="2100" i="1" dirty="0">
            <a:latin typeface="Times New Roman" panose="02020603050405020304" pitchFamily="18" charset="0"/>
            <a:cs typeface="Times New Roman" panose="02020603050405020304" pitchFamily="18" charset="0"/>
          </a:endParaRPr>
        </a:p>
      </dgm:t>
    </dgm:pt>
    <dgm:pt modelId="{0CA634CD-8EE9-4130-9633-BC70B0BD1BA1}" type="parTrans" cxnId="{E208268E-947A-41F6-A45D-D9FBCF62F836}">
      <dgm:prSet/>
      <dgm:spPr/>
      <dgm:t>
        <a:bodyPr/>
        <a:lstStyle/>
        <a:p>
          <a:endParaRPr lang="ru-RU"/>
        </a:p>
      </dgm:t>
    </dgm:pt>
    <dgm:pt modelId="{4F9EEDD5-FB4B-443F-9748-FC92F6E5263E}" type="sibTrans" cxnId="{E208268E-947A-41F6-A45D-D9FBCF62F836}">
      <dgm:prSet/>
      <dgm:spPr/>
      <dgm:t>
        <a:bodyPr/>
        <a:lstStyle/>
        <a:p>
          <a:endParaRPr lang="ru-RU"/>
        </a:p>
      </dgm:t>
    </dgm:pt>
    <dgm:pt modelId="{38453081-DFC4-455B-8139-C7EC00A416D2}" type="pres">
      <dgm:prSet presAssocID="{2DEA27F3-5D4A-4B37-B64A-BC11A4980746}" presName="linear" presStyleCnt="0">
        <dgm:presLayoutVars>
          <dgm:animLvl val="lvl"/>
          <dgm:resizeHandles val="exact"/>
        </dgm:presLayoutVars>
      </dgm:prSet>
      <dgm:spPr/>
    </dgm:pt>
    <dgm:pt modelId="{0FCE7023-3A03-45F1-9AF0-32C230CC158B}" type="pres">
      <dgm:prSet presAssocID="{CFA3DB7B-81A4-44C8-97A1-413229425CBB}" presName="parentText" presStyleLbl="node1" presStyleIdx="0" presStyleCnt="1" custScaleY="446280" custLinFactNeighborX="890" custLinFactNeighborY="-18933">
        <dgm:presLayoutVars>
          <dgm:chMax val="0"/>
          <dgm:bulletEnabled val="1"/>
        </dgm:presLayoutVars>
      </dgm:prSet>
      <dgm:spPr/>
    </dgm:pt>
  </dgm:ptLst>
  <dgm:cxnLst>
    <dgm:cxn modelId="{7C19A43B-65F9-4F01-9C28-01060B2454F3}" type="presOf" srcId="{2DEA27F3-5D4A-4B37-B64A-BC11A4980746}" destId="{38453081-DFC4-455B-8139-C7EC00A416D2}" srcOrd="0" destOrd="0" presId="urn:microsoft.com/office/officeart/2005/8/layout/vList2"/>
    <dgm:cxn modelId="{2D449F82-E4E0-4CAD-9815-3979D600D8C2}" type="presOf" srcId="{CFA3DB7B-81A4-44C8-97A1-413229425CBB}" destId="{0FCE7023-3A03-45F1-9AF0-32C230CC158B}" srcOrd="0" destOrd="0" presId="urn:microsoft.com/office/officeart/2005/8/layout/vList2"/>
    <dgm:cxn modelId="{E208268E-947A-41F6-A45D-D9FBCF62F836}" srcId="{2DEA27F3-5D4A-4B37-B64A-BC11A4980746}" destId="{CFA3DB7B-81A4-44C8-97A1-413229425CBB}" srcOrd="0" destOrd="0" parTransId="{0CA634CD-8EE9-4130-9633-BC70B0BD1BA1}" sibTransId="{4F9EEDD5-FB4B-443F-9748-FC92F6E5263E}"/>
    <dgm:cxn modelId="{D0753C7B-0B10-40F4-9062-53072795CAA6}" type="presParOf" srcId="{38453081-DFC4-455B-8139-C7EC00A416D2}" destId="{0FCE7023-3A03-45F1-9AF0-32C230CC158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9B80D5-1AFB-4389-B88E-5ABC02D37B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AF409B72-A031-470F-8E31-67D0DFD8AA10}">
      <dgm:prSet phldrT="[Текст]"/>
      <dgm:spPr/>
      <dgm:t>
        <a:bodyPr/>
        <a:lstStyle/>
        <a:p>
          <a:r>
            <a:rPr lang="ru-RU" dirty="0"/>
            <a:t>Расхождения</a:t>
          </a:r>
        </a:p>
      </dgm:t>
    </dgm:pt>
    <dgm:pt modelId="{5FE2FB83-EDC5-4B08-8955-50B9D51C03FD}" type="parTrans" cxnId="{DAFAE4EC-EE29-49DD-BC44-7AE3E02E017A}">
      <dgm:prSet/>
      <dgm:spPr/>
      <dgm:t>
        <a:bodyPr/>
        <a:lstStyle/>
        <a:p>
          <a:endParaRPr lang="ru-RU"/>
        </a:p>
      </dgm:t>
    </dgm:pt>
    <dgm:pt modelId="{356827CE-76E2-45B0-A47E-7557C91AD373}" type="sibTrans" cxnId="{DAFAE4EC-EE29-49DD-BC44-7AE3E02E017A}">
      <dgm:prSet/>
      <dgm:spPr/>
      <dgm:t>
        <a:bodyPr/>
        <a:lstStyle/>
        <a:p>
          <a:endParaRPr lang="ru-RU"/>
        </a:p>
      </dgm:t>
    </dgm:pt>
    <dgm:pt modelId="{D5A4D102-3F9B-4509-A43E-BD6D70BA76B5}">
      <dgm:prSet phldrT="[Текст]"/>
      <dgm:spPr/>
      <dgm:t>
        <a:bodyPr/>
        <a:lstStyle/>
        <a:p>
          <a:r>
            <a:rPr lang="ru-RU" dirty="0"/>
            <a:t>Простые</a:t>
          </a:r>
        </a:p>
      </dgm:t>
    </dgm:pt>
    <dgm:pt modelId="{3C1E7535-F3CB-4C56-B8EA-EF7CB9DBF604}" type="parTrans" cxnId="{E235FF44-A96B-4193-8388-6912DD9A9421}">
      <dgm:prSet/>
      <dgm:spPr/>
      <dgm:t>
        <a:bodyPr/>
        <a:lstStyle/>
        <a:p>
          <a:endParaRPr lang="ru-RU"/>
        </a:p>
      </dgm:t>
    </dgm:pt>
    <dgm:pt modelId="{9E89C410-0935-492B-B83E-538B608EE737}" type="sibTrans" cxnId="{E235FF44-A96B-4193-8388-6912DD9A9421}">
      <dgm:prSet/>
      <dgm:spPr/>
      <dgm:t>
        <a:bodyPr/>
        <a:lstStyle/>
        <a:p>
          <a:endParaRPr lang="ru-RU"/>
        </a:p>
      </dgm:t>
    </dgm:pt>
    <dgm:pt modelId="{D1D588C8-A848-4E1B-A430-E2C145BE99CE}">
      <dgm:prSet phldrT="[Текст]" custT="1"/>
      <dgm:spPr/>
      <dgm:t>
        <a:bodyPr/>
        <a:lstStyle/>
        <a:p>
          <a:r>
            <a:rPr lang="ru-RU" sz="1400" dirty="0"/>
            <a:t>Системные</a:t>
          </a:r>
        </a:p>
        <a:p>
          <a:r>
            <a:rPr lang="ru-RU" sz="1400" dirty="0"/>
            <a:t>или</a:t>
          </a:r>
        </a:p>
        <a:p>
          <a:r>
            <a:rPr lang="ru-RU" sz="1400" dirty="0"/>
            <a:t>Несистемные</a:t>
          </a:r>
        </a:p>
      </dgm:t>
    </dgm:pt>
    <dgm:pt modelId="{5C6F0916-2FD7-4FEA-9D7F-8EDFF90960A2}" type="parTrans" cxnId="{22540EB5-D174-4A3F-A9AE-F09C9C286EFB}">
      <dgm:prSet/>
      <dgm:spPr/>
      <dgm:t>
        <a:bodyPr/>
        <a:lstStyle/>
        <a:p>
          <a:endParaRPr lang="ru-RU"/>
        </a:p>
      </dgm:t>
    </dgm:pt>
    <dgm:pt modelId="{EC163F30-382A-49D8-9FDD-193332B44D79}" type="sibTrans" cxnId="{22540EB5-D174-4A3F-A9AE-F09C9C286EFB}">
      <dgm:prSet/>
      <dgm:spPr/>
      <dgm:t>
        <a:bodyPr/>
        <a:lstStyle/>
        <a:p>
          <a:endParaRPr lang="ru-RU"/>
        </a:p>
      </dgm:t>
    </dgm:pt>
    <dgm:pt modelId="{B48AC5EE-6D85-4B0E-82B7-57C2FBC4291C}">
      <dgm:prSet phldrT="[Текст]"/>
      <dgm:spPr/>
      <dgm:t>
        <a:bodyPr/>
        <a:lstStyle/>
        <a:p>
          <a:r>
            <a:rPr lang="ru-RU" dirty="0"/>
            <a:t>Акцептованные или</a:t>
          </a:r>
        </a:p>
        <a:p>
          <a:r>
            <a:rPr lang="ru-RU" dirty="0"/>
            <a:t>Неакцептованные</a:t>
          </a:r>
        </a:p>
      </dgm:t>
    </dgm:pt>
    <dgm:pt modelId="{B0D60F75-8AD8-4141-9DBE-65AFBC74EB21}" type="parTrans" cxnId="{C8D11CA3-949B-4358-AF4A-20BFF388534D}">
      <dgm:prSet/>
      <dgm:spPr/>
      <dgm:t>
        <a:bodyPr/>
        <a:lstStyle/>
        <a:p>
          <a:endParaRPr lang="ru-RU"/>
        </a:p>
      </dgm:t>
    </dgm:pt>
    <dgm:pt modelId="{AEF1254D-5683-4248-9125-9B12C2A5A632}" type="sibTrans" cxnId="{C8D11CA3-949B-4358-AF4A-20BFF388534D}">
      <dgm:prSet/>
      <dgm:spPr/>
      <dgm:t>
        <a:bodyPr/>
        <a:lstStyle/>
        <a:p>
          <a:endParaRPr lang="ru-RU"/>
        </a:p>
      </dgm:t>
    </dgm:pt>
    <dgm:pt modelId="{9D198B7F-4B3C-4AB7-B927-97EBB71D87B3}">
      <dgm:prSet phldrT="[Текст]"/>
      <dgm:spPr/>
      <dgm:t>
        <a:bodyPr/>
        <a:lstStyle/>
        <a:p>
          <a:r>
            <a:rPr lang="ru-RU" dirty="0"/>
            <a:t>Сложные</a:t>
          </a:r>
        </a:p>
      </dgm:t>
    </dgm:pt>
    <dgm:pt modelId="{7C143DF3-9188-41E7-8E22-5DE0D3E923CC}" type="parTrans" cxnId="{6F59E393-606C-4BC3-8B7E-F93FC54877A3}">
      <dgm:prSet/>
      <dgm:spPr/>
      <dgm:t>
        <a:bodyPr/>
        <a:lstStyle/>
        <a:p>
          <a:endParaRPr lang="ru-RU"/>
        </a:p>
      </dgm:t>
    </dgm:pt>
    <dgm:pt modelId="{30A9D67C-FD76-4352-86EC-154354528C18}" type="sibTrans" cxnId="{6F59E393-606C-4BC3-8B7E-F93FC54877A3}">
      <dgm:prSet/>
      <dgm:spPr/>
      <dgm:t>
        <a:bodyPr/>
        <a:lstStyle/>
        <a:p>
          <a:endParaRPr lang="ru-RU"/>
        </a:p>
      </dgm:t>
    </dgm:pt>
    <dgm:pt modelId="{EC53E44D-D2AC-4F69-8B4B-E0AE0ACE5A82}">
      <dgm:prSet phldrT="[Текст]"/>
      <dgm:spPr/>
      <dgm:t>
        <a:bodyPr/>
        <a:lstStyle/>
        <a:p>
          <a:r>
            <a:rPr lang="ru-RU" dirty="0"/>
            <a:t>Системные</a:t>
          </a:r>
        </a:p>
        <a:p>
          <a:r>
            <a:rPr lang="ru-RU" dirty="0"/>
            <a:t>или</a:t>
          </a:r>
        </a:p>
        <a:p>
          <a:r>
            <a:rPr lang="ru-RU" dirty="0"/>
            <a:t>Несистемные</a:t>
          </a:r>
        </a:p>
      </dgm:t>
    </dgm:pt>
    <dgm:pt modelId="{A8AAEED3-C1B4-410F-9E55-DEFFDDA53A4B}" type="parTrans" cxnId="{48D1A332-27B4-40A0-AB12-82309050EA1F}">
      <dgm:prSet/>
      <dgm:spPr/>
      <dgm:t>
        <a:bodyPr/>
        <a:lstStyle/>
        <a:p>
          <a:endParaRPr lang="ru-RU"/>
        </a:p>
      </dgm:t>
    </dgm:pt>
    <dgm:pt modelId="{988A5F31-A2C7-493D-A228-45C3B509B45C}" type="sibTrans" cxnId="{48D1A332-27B4-40A0-AB12-82309050EA1F}">
      <dgm:prSet/>
      <dgm:spPr/>
      <dgm:t>
        <a:bodyPr/>
        <a:lstStyle/>
        <a:p>
          <a:endParaRPr lang="ru-RU"/>
        </a:p>
      </dgm:t>
    </dgm:pt>
    <dgm:pt modelId="{276011FF-0FD1-439F-BA3B-BF41D31DC83A}">
      <dgm:prSet/>
      <dgm:spPr/>
      <dgm:t>
        <a:bodyPr/>
        <a:lstStyle/>
        <a:p>
          <a:r>
            <a:rPr lang="ru-RU" dirty="0"/>
            <a:t>Акцептованные или</a:t>
          </a:r>
        </a:p>
        <a:p>
          <a:r>
            <a:rPr lang="ru-RU" dirty="0"/>
            <a:t>Неакцептованные</a:t>
          </a:r>
        </a:p>
      </dgm:t>
    </dgm:pt>
    <dgm:pt modelId="{046C9EF8-0539-4664-954A-12D96C71C045}" type="parTrans" cxnId="{CCD77EF5-333B-400C-AF8D-D628FB8EAB31}">
      <dgm:prSet/>
      <dgm:spPr/>
      <dgm:t>
        <a:bodyPr/>
        <a:lstStyle/>
        <a:p>
          <a:endParaRPr lang="ru-RU"/>
        </a:p>
      </dgm:t>
    </dgm:pt>
    <dgm:pt modelId="{DC37DB75-30A2-40DF-AD56-D3F65CA90909}" type="sibTrans" cxnId="{CCD77EF5-333B-400C-AF8D-D628FB8EAB31}">
      <dgm:prSet/>
      <dgm:spPr/>
      <dgm:t>
        <a:bodyPr/>
        <a:lstStyle/>
        <a:p>
          <a:endParaRPr lang="ru-RU"/>
        </a:p>
      </dgm:t>
    </dgm:pt>
    <dgm:pt modelId="{27332E8C-55AD-4D80-B531-9388D3A910EB}" type="pres">
      <dgm:prSet presAssocID="{7F9B80D5-1AFB-4389-B88E-5ABC02D37BF2}" presName="diagram" presStyleCnt="0">
        <dgm:presLayoutVars>
          <dgm:chPref val="1"/>
          <dgm:dir/>
          <dgm:animOne val="branch"/>
          <dgm:animLvl val="lvl"/>
          <dgm:resizeHandles val="exact"/>
        </dgm:presLayoutVars>
      </dgm:prSet>
      <dgm:spPr/>
    </dgm:pt>
    <dgm:pt modelId="{A022557A-9771-4ADB-B752-DAF2C132D674}" type="pres">
      <dgm:prSet presAssocID="{AF409B72-A031-470F-8E31-67D0DFD8AA10}" presName="root1" presStyleCnt="0"/>
      <dgm:spPr/>
    </dgm:pt>
    <dgm:pt modelId="{29E01F5D-E4D5-47A1-B7F2-BEB7C98E1059}" type="pres">
      <dgm:prSet presAssocID="{AF409B72-A031-470F-8E31-67D0DFD8AA10}" presName="LevelOneTextNode" presStyleLbl="node0" presStyleIdx="0" presStyleCnt="1">
        <dgm:presLayoutVars>
          <dgm:chPref val="3"/>
        </dgm:presLayoutVars>
      </dgm:prSet>
      <dgm:spPr/>
    </dgm:pt>
    <dgm:pt modelId="{FBF3F725-15B8-4B03-9D3F-EB706C5A6C41}" type="pres">
      <dgm:prSet presAssocID="{AF409B72-A031-470F-8E31-67D0DFD8AA10}" presName="level2hierChild" presStyleCnt="0"/>
      <dgm:spPr/>
    </dgm:pt>
    <dgm:pt modelId="{18E70BC9-A9DD-42DA-85AA-ACFFDC602596}" type="pres">
      <dgm:prSet presAssocID="{3C1E7535-F3CB-4C56-B8EA-EF7CB9DBF604}" presName="conn2-1" presStyleLbl="parChTrans1D2" presStyleIdx="0" presStyleCnt="2"/>
      <dgm:spPr/>
    </dgm:pt>
    <dgm:pt modelId="{CA882A68-4106-493A-80C9-2A1ECE2D10AD}" type="pres">
      <dgm:prSet presAssocID="{3C1E7535-F3CB-4C56-B8EA-EF7CB9DBF604}" presName="connTx" presStyleLbl="parChTrans1D2" presStyleIdx="0" presStyleCnt="2"/>
      <dgm:spPr/>
    </dgm:pt>
    <dgm:pt modelId="{AD0B95D9-CF20-46F7-BEA8-89918BFD2427}" type="pres">
      <dgm:prSet presAssocID="{D5A4D102-3F9B-4509-A43E-BD6D70BA76B5}" presName="root2" presStyleCnt="0"/>
      <dgm:spPr/>
    </dgm:pt>
    <dgm:pt modelId="{B2FFF9F1-A823-4BBF-99B6-3A191A0DA739}" type="pres">
      <dgm:prSet presAssocID="{D5A4D102-3F9B-4509-A43E-BD6D70BA76B5}" presName="LevelTwoTextNode" presStyleLbl="node2" presStyleIdx="0" presStyleCnt="2">
        <dgm:presLayoutVars>
          <dgm:chPref val="3"/>
        </dgm:presLayoutVars>
      </dgm:prSet>
      <dgm:spPr/>
    </dgm:pt>
    <dgm:pt modelId="{2808DF7F-855C-4DF6-B453-83E33735FFC5}" type="pres">
      <dgm:prSet presAssocID="{D5A4D102-3F9B-4509-A43E-BD6D70BA76B5}" presName="level3hierChild" presStyleCnt="0"/>
      <dgm:spPr/>
    </dgm:pt>
    <dgm:pt modelId="{80B8C3C6-F386-4EFC-BA7A-CC0994364900}" type="pres">
      <dgm:prSet presAssocID="{5C6F0916-2FD7-4FEA-9D7F-8EDFF90960A2}" presName="conn2-1" presStyleLbl="parChTrans1D3" presStyleIdx="0" presStyleCnt="4"/>
      <dgm:spPr/>
    </dgm:pt>
    <dgm:pt modelId="{92142E02-BEF0-42D6-B8D4-9AE342041E01}" type="pres">
      <dgm:prSet presAssocID="{5C6F0916-2FD7-4FEA-9D7F-8EDFF90960A2}" presName="connTx" presStyleLbl="parChTrans1D3" presStyleIdx="0" presStyleCnt="4"/>
      <dgm:spPr/>
    </dgm:pt>
    <dgm:pt modelId="{A8697EA0-3D32-4834-9837-5059125E97EF}" type="pres">
      <dgm:prSet presAssocID="{D1D588C8-A848-4E1B-A430-E2C145BE99CE}" presName="root2" presStyleCnt="0"/>
      <dgm:spPr/>
    </dgm:pt>
    <dgm:pt modelId="{7136BF2B-3E09-42A7-BC9B-CA6C0E938361}" type="pres">
      <dgm:prSet presAssocID="{D1D588C8-A848-4E1B-A430-E2C145BE99CE}" presName="LevelTwoTextNode" presStyleLbl="node3" presStyleIdx="0" presStyleCnt="4" custScaleX="99188" custScaleY="100106">
        <dgm:presLayoutVars>
          <dgm:chPref val="3"/>
        </dgm:presLayoutVars>
      </dgm:prSet>
      <dgm:spPr/>
    </dgm:pt>
    <dgm:pt modelId="{72EFB29A-09D8-4496-9528-7BB4DDDAF8B8}" type="pres">
      <dgm:prSet presAssocID="{D1D588C8-A848-4E1B-A430-E2C145BE99CE}" presName="level3hierChild" presStyleCnt="0"/>
      <dgm:spPr/>
    </dgm:pt>
    <dgm:pt modelId="{41CF441B-0584-4F77-8A8A-E2F5906ACE83}" type="pres">
      <dgm:prSet presAssocID="{B0D60F75-8AD8-4141-9DBE-65AFBC74EB21}" presName="conn2-1" presStyleLbl="parChTrans1D3" presStyleIdx="1" presStyleCnt="4"/>
      <dgm:spPr/>
    </dgm:pt>
    <dgm:pt modelId="{97BB7455-A36F-49A9-BEE4-A3893C5E953F}" type="pres">
      <dgm:prSet presAssocID="{B0D60F75-8AD8-4141-9DBE-65AFBC74EB21}" presName="connTx" presStyleLbl="parChTrans1D3" presStyleIdx="1" presStyleCnt="4"/>
      <dgm:spPr/>
    </dgm:pt>
    <dgm:pt modelId="{751B499F-EF92-48FA-90F9-78FFFAEB7D77}" type="pres">
      <dgm:prSet presAssocID="{B48AC5EE-6D85-4B0E-82B7-57C2FBC4291C}" presName="root2" presStyleCnt="0"/>
      <dgm:spPr/>
    </dgm:pt>
    <dgm:pt modelId="{893006AC-E599-4B01-836A-E234C09846BE}" type="pres">
      <dgm:prSet presAssocID="{B48AC5EE-6D85-4B0E-82B7-57C2FBC4291C}" presName="LevelTwoTextNode" presStyleLbl="node3" presStyleIdx="1" presStyleCnt="4">
        <dgm:presLayoutVars>
          <dgm:chPref val="3"/>
        </dgm:presLayoutVars>
      </dgm:prSet>
      <dgm:spPr/>
    </dgm:pt>
    <dgm:pt modelId="{532E21FD-F703-4EF8-9E0F-B03345A69C4A}" type="pres">
      <dgm:prSet presAssocID="{B48AC5EE-6D85-4B0E-82B7-57C2FBC4291C}" presName="level3hierChild" presStyleCnt="0"/>
      <dgm:spPr/>
    </dgm:pt>
    <dgm:pt modelId="{55054B18-E672-45AE-8901-5CA2DFFB135E}" type="pres">
      <dgm:prSet presAssocID="{7C143DF3-9188-41E7-8E22-5DE0D3E923CC}" presName="conn2-1" presStyleLbl="parChTrans1D2" presStyleIdx="1" presStyleCnt="2"/>
      <dgm:spPr/>
    </dgm:pt>
    <dgm:pt modelId="{EAD8C0F8-31EA-4F1D-A5B1-8B7643439F70}" type="pres">
      <dgm:prSet presAssocID="{7C143DF3-9188-41E7-8E22-5DE0D3E923CC}" presName="connTx" presStyleLbl="parChTrans1D2" presStyleIdx="1" presStyleCnt="2"/>
      <dgm:spPr/>
    </dgm:pt>
    <dgm:pt modelId="{39089D11-6259-4D1C-8018-2697A32BC1D8}" type="pres">
      <dgm:prSet presAssocID="{9D198B7F-4B3C-4AB7-B927-97EBB71D87B3}" presName="root2" presStyleCnt="0"/>
      <dgm:spPr/>
    </dgm:pt>
    <dgm:pt modelId="{0AB56818-04CD-47F9-ACC3-79D10BD122E4}" type="pres">
      <dgm:prSet presAssocID="{9D198B7F-4B3C-4AB7-B927-97EBB71D87B3}" presName="LevelTwoTextNode" presStyleLbl="node2" presStyleIdx="1" presStyleCnt="2">
        <dgm:presLayoutVars>
          <dgm:chPref val="3"/>
        </dgm:presLayoutVars>
      </dgm:prSet>
      <dgm:spPr/>
    </dgm:pt>
    <dgm:pt modelId="{7213298F-5849-4DFF-B8F0-7F54142F779E}" type="pres">
      <dgm:prSet presAssocID="{9D198B7F-4B3C-4AB7-B927-97EBB71D87B3}" presName="level3hierChild" presStyleCnt="0"/>
      <dgm:spPr/>
    </dgm:pt>
    <dgm:pt modelId="{05DAE09C-AD47-400D-9FC4-EA3A5AE469D7}" type="pres">
      <dgm:prSet presAssocID="{A8AAEED3-C1B4-410F-9E55-DEFFDDA53A4B}" presName="conn2-1" presStyleLbl="parChTrans1D3" presStyleIdx="2" presStyleCnt="4"/>
      <dgm:spPr/>
    </dgm:pt>
    <dgm:pt modelId="{D6AC581C-B818-4E2E-AB3C-90E382FDF721}" type="pres">
      <dgm:prSet presAssocID="{A8AAEED3-C1B4-410F-9E55-DEFFDDA53A4B}" presName="connTx" presStyleLbl="parChTrans1D3" presStyleIdx="2" presStyleCnt="4"/>
      <dgm:spPr/>
    </dgm:pt>
    <dgm:pt modelId="{4A517AFF-D7BD-497F-BF7F-C440CBCA41B9}" type="pres">
      <dgm:prSet presAssocID="{EC53E44D-D2AC-4F69-8B4B-E0AE0ACE5A82}" presName="root2" presStyleCnt="0"/>
      <dgm:spPr/>
    </dgm:pt>
    <dgm:pt modelId="{7EF188D5-65B5-46F9-9732-92051AC7F9A2}" type="pres">
      <dgm:prSet presAssocID="{EC53E44D-D2AC-4F69-8B4B-E0AE0ACE5A82}" presName="LevelTwoTextNode" presStyleLbl="node3" presStyleIdx="2" presStyleCnt="4">
        <dgm:presLayoutVars>
          <dgm:chPref val="3"/>
        </dgm:presLayoutVars>
      </dgm:prSet>
      <dgm:spPr/>
    </dgm:pt>
    <dgm:pt modelId="{9A2084AB-83D5-4AAC-B463-4760FAD71AED}" type="pres">
      <dgm:prSet presAssocID="{EC53E44D-D2AC-4F69-8B4B-E0AE0ACE5A82}" presName="level3hierChild" presStyleCnt="0"/>
      <dgm:spPr/>
    </dgm:pt>
    <dgm:pt modelId="{DA718671-6D2F-4F2A-8299-BDC44BD9561A}" type="pres">
      <dgm:prSet presAssocID="{046C9EF8-0539-4664-954A-12D96C71C045}" presName="conn2-1" presStyleLbl="parChTrans1D3" presStyleIdx="3" presStyleCnt="4"/>
      <dgm:spPr/>
    </dgm:pt>
    <dgm:pt modelId="{AEBD0E0C-59A1-4065-9B73-1E16B2E98A96}" type="pres">
      <dgm:prSet presAssocID="{046C9EF8-0539-4664-954A-12D96C71C045}" presName="connTx" presStyleLbl="parChTrans1D3" presStyleIdx="3" presStyleCnt="4"/>
      <dgm:spPr/>
    </dgm:pt>
    <dgm:pt modelId="{1639CCC5-1834-410A-B0F2-FE3C16FBB4BC}" type="pres">
      <dgm:prSet presAssocID="{276011FF-0FD1-439F-BA3B-BF41D31DC83A}" presName="root2" presStyleCnt="0"/>
      <dgm:spPr/>
    </dgm:pt>
    <dgm:pt modelId="{39124C39-96F8-4FEE-A519-05E775A49428}" type="pres">
      <dgm:prSet presAssocID="{276011FF-0FD1-439F-BA3B-BF41D31DC83A}" presName="LevelTwoTextNode" presStyleLbl="node3" presStyleIdx="3" presStyleCnt="4">
        <dgm:presLayoutVars>
          <dgm:chPref val="3"/>
        </dgm:presLayoutVars>
      </dgm:prSet>
      <dgm:spPr/>
    </dgm:pt>
    <dgm:pt modelId="{55076E0A-AE5B-4BE8-9B70-520C4E856D1F}" type="pres">
      <dgm:prSet presAssocID="{276011FF-0FD1-439F-BA3B-BF41D31DC83A}" presName="level3hierChild" presStyleCnt="0"/>
      <dgm:spPr/>
    </dgm:pt>
  </dgm:ptLst>
  <dgm:cxnLst>
    <dgm:cxn modelId="{18677F1D-53BF-43C7-A5D8-AE5F612CF66B}" type="presOf" srcId="{5C6F0916-2FD7-4FEA-9D7F-8EDFF90960A2}" destId="{92142E02-BEF0-42D6-B8D4-9AE342041E01}" srcOrd="1" destOrd="0" presId="urn:microsoft.com/office/officeart/2005/8/layout/hierarchy2"/>
    <dgm:cxn modelId="{07966F21-7E2A-4D42-B883-D8D097E30720}" type="presOf" srcId="{5C6F0916-2FD7-4FEA-9D7F-8EDFF90960A2}" destId="{80B8C3C6-F386-4EFC-BA7A-CC0994364900}" srcOrd="0" destOrd="0" presId="urn:microsoft.com/office/officeart/2005/8/layout/hierarchy2"/>
    <dgm:cxn modelId="{48D1A332-27B4-40A0-AB12-82309050EA1F}" srcId="{9D198B7F-4B3C-4AB7-B927-97EBB71D87B3}" destId="{EC53E44D-D2AC-4F69-8B4B-E0AE0ACE5A82}" srcOrd="0" destOrd="0" parTransId="{A8AAEED3-C1B4-410F-9E55-DEFFDDA53A4B}" sibTransId="{988A5F31-A2C7-493D-A228-45C3B509B45C}"/>
    <dgm:cxn modelId="{20A98E38-F498-4873-BD59-D36CE5810DC6}" type="presOf" srcId="{3C1E7535-F3CB-4C56-B8EA-EF7CB9DBF604}" destId="{18E70BC9-A9DD-42DA-85AA-ACFFDC602596}" srcOrd="0" destOrd="0" presId="urn:microsoft.com/office/officeart/2005/8/layout/hierarchy2"/>
    <dgm:cxn modelId="{5B3CD15B-F688-4DB0-AC4F-D52DC3BC92E8}" type="presOf" srcId="{276011FF-0FD1-439F-BA3B-BF41D31DC83A}" destId="{39124C39-96F8-4FEE-A519-05E775A49428}" srcOrd="0" destOrd="0" presId="urn:microsoft.com/office/officeart/2005/8/layout/hierarchy2"/>
    <dgm:cxn modelId="{F46EB564-2C6C-4C3F-A08A-D63D01B7465B}" type="presOf" srcId="{9D198B7F-4B3C-4AB7-B927-97EBB71D87B3}" destId="{0AB56818-04CD-47F9-ACC3-79D10BD122E4}" srcOrd="0" destOrd="0" presId="urn:microsoft.com/office/officeart/2005/8/layout/hierarchy2"/>
    <dgm:cxn modelId="{E235FF44-A96B-4193-8388-6912DD9A9421}" srcId="{AF409B72-A031-470F-8E31-67D0DFD8AA10}" destId="{D5A4D102-3F9B-4509-A43E-BD6D70BA76B5}" srcOrd="0" destOrd="0" parTransId="{3C1E7535-F3CB-4C56-B8EA-EF7CB9DBF604}" sibTransId="{9E89C410-0935-492B-B83E-538B608EE737}"/>
    <dgm:cxn modelId="{1C0A374C-D425-401C-B3FE-E452EF85C2F6}" type="presOf" srcId="{A8AAEED3-C1B4-410F-9E55-DEFFDDA53A4B}" destId="{D6AC581C-B818-4E2E-AB3C-90E382FDF721}" srcOrd="1" destOrd="0" presId="urn:microsoft.com/office/officeart/2005/8/layout/hierarchy2"/>
    <dgm:cxn modelId="{7017216F-690F-4FBF-95C8-79D2F2EC7C99}" type="presOf" srcId="{B0D60F75-8AD8-4141-9DBE-65AFBC74EB21}" destId="{41CF441B-0584-4F77-8A8A-E2F5906ACE83}" srcOrd="0" destOrd="0" presId="urn:microsoft.com/office/officeart/2005/8/layout/hierarchy2"/>
    <dgm:cxn modelId="{956F7275-E275-41D4-9A24-9FE36A372928}" type="presOf" srcId="{AF409B72-A031-470F-8E31-67D0DFD8AA10}" destId="{29E01F5D-E4D5-47A1-B7F2-BEB7C98E1059}" srcOrd="0" destOrd="0" presId="urn:microsoft.com/office/officeart/2005/8/layout/hierarchy2"/>
    <dgm:cxn modelId="{7CFC3657-C7C6-4659-BE94-AA9C23A1DEDF}" type="presOf" srcId="{D1D588C8-A848-4E1B-A430-E2C145BE99CE}" destId="{7136BF2B-3E09-42A7-BC9B-CA6C0E938361}" srcOrd="0" destOrd="0" presId="urn:microsoft.com/office/officeart/2005/8/layout/hierarchy2"/>
    <dgm:cxn modelId="{79D3EF57-90D0-4A04-83F3-D8A7F624B4E7}" type="presOf" srcId="{3C1E7535-F3CB-4C56-B8EA-EF7CB9DBF604}" destId="{CA882A68-4106-493A-80C9-2A1ECE2D10AD}" srcOrd="1" destOrd="0" presId="urn:microsoft.com/office/officeart/2005/8/layout/hierarchy2"/>
    <dgm:cxn modelId="{D71FC485-C685-44A9-A54E-8046ED0F0A5C}" type="presOf" srcId="{7C143DF3-9188-41E7-8E22-5DE0D3E923CC}" destId="{EAD8C0F8-31EA-4F1D-A5B1-8B7643439F70}" srcOrd="1" destOrd="0" presId="urn:microsoft.com/office/officeart/2005/8/layout/hierarchy2"/>
    <dgm:cxn modelId="{D9589E8B-0AC5-46EE-9A97-CD12037C9675}" type="presOf" srcId="{7C143DF3-9188-41E7-8E22-5DE0D3E923CC}" destId="{55054B18-E672-45AE-8901-5CA2DFFB135E}" srcOrd="0" destOrd="0" presId="urn:microsoft.com/office/officeart/2005/8/layout/hierarchy2"/>
    <dgm:cxn modelId="{6F59E393-606C-4BC3-8B7E-F93FC54877A3}" srcId="{AF409B72-A031-470F-8E31-67D0DFD8AA10}" destId="{9D198B7F-4B3C-4AB7-B927-97EBB71D87B3}" srcOrd="1" destOrd="0" parTransId="{7C143DF3-9188-41E7-8E22-5DE0D3E923CC}" sibTransId="{30A9D67C-FD76-4352-86EC-154354528C18}"/>
    <dgm:cxn modelId="{0000D696-760C-480E-9DA6-1BCD552A0B77}" type="presOf" srcId="{D5A4D102-3F9B-4509-A43E-BD6D70BA76B5}" destId="{B2FFF9F1-A823-4BBF-99B6-3A191A0DA739}" srcOrd="0" destOrd="0" presId="urn:microsoft.com/office/officeart/2005/8/layout/hierarchy2"/>
    <dgm:cxn modelId="{C8D11CA3-949B-4358-AF4A-20BFF388534D}" srcId="{D5A4D102-3F9B-4509-A43E-BD6D70BA76B5}" destId="{B48AC5EE-6D85-4B0E-82B7-57C2FBC4291C}" srcOrd="1" destOrd="0" parTransId="{B0D60F75-8AD8-4141-9DBE-65AFBC74EB21}" sibTransId="{AEF1254D-5683-4248-9125-9B12C2A5A632}"/>
    <dgm:cxn modelId="{BB887EAA-6580-4DDA-B145-A3FECCBCB977}" type="presOf" srcId="{B0D60F75-8AD8-4141-9DBE-65AFBC74EB21}" destId="{97BB7455-A36F-49A9-BEE4-A3893C5E953F}" srcOrd="1" destOrd="0" presId="urn:microsoft.com/office/officeart/2005/8/layout/hierarchy2"/>
    <dgm:cxn modelId="{22540EB5-D174-4A3F-A9AE-F09C9C286EFB}" srcId="{D5A4D102-3F9B-4509-A43E-BD6D70BA76B5}" destId="{D1D588C8-A848-4E1B-A430-E2C145BE99CE}" srcOrd="0" destOrd="0" parTransId="{5C6F0916-2FD7-4FEA-9D7F-8EDFF90960A2}" sibTransId="{EC163F30-382A-49D8-9FDD-193332B44D79}"/>
    <dgm:cxn modelId="{CD2177CE-1827-49AE-80B7-ABDDB8DADA14}" type="presOf" srcId="{EC53E44D-D2AC-4F69-8B4B-E0AE0ACE5A82}" destId="{7EF188D5-65B5-46F9-9732-92051AC7F9A2}" srcOrd="0" destOrd="0" presId="urn:microsoft.com/office/officeart/2005/8/layout/hierarchy2"/>
    <dgm:cxn modelId="{905188D2-DA61-458A-8354-FF1AAFAEA281}" type="presOf" srcId="{B48AC5EE-6D85-4B0E-82B7-57C2FBC4291C}" destId="{893006AC-E599-4B01-836A-E234C09846BE}" srcOrd="0" destOrd="0" presId="urn:microsoft.com/office/officeart/2005/8/layout/hierarchy2"/>
    <dgm:cxn modelId="{EC078ADD-0E8C-45A4-BB2B-A0793FB4F8CA}" type="presOf" srcId="{A8AAEED3-C1B4-410F-9E55-DEFFDDA53A4B}" destId="{05DAE09C-AD47-400D-9FC4-EA3A5AE469D7}" srcOrd="0" destOrd="0" presId="urn:microsoft.com/office/officeart/2005/8/layout/hierarchy2"/>
    <dgm:cxn modelId="{D104BFE7-48C9-4BA6-B0DA-82F5160C5C1D}" type="presOf" srcId="{7F9B80D5-1AFB-4389-B88E-5ABC02D37BF2}" destId="{27332E8C-55AD-4D80-B531-9388D3A910EB}" srcOrd="0" destOrd="0" presId="urn:microsoft.com/office/officeart/2005/8/layout/hierarchy2"/>
    <dgm:cxn modelId="{DAFAE4EC-EE29-49DD-BC44-7AE3E02E017A}" srcId="{7F9B80D5-1AFB-4389-B88E-5ABC02D37BF2}" destId="{AF409B72-A031-470F-8E31-67D0DFD8AA10}" srcOrd="0" destOrd="0" parTransId="{5FE2FB83-EDC5-4B08-8955-50B9D51C03FD}" sibTransId="{356827CE-76E2-45B0-A47E-7557C91AD373}"/>
    <dgm:cxn modelId="{ED18ADEF-2887-4BA9-9B0C-D90C8E02EB97}" type="presOf" srcId="{046C9EF8-0539-4664-954A-12D96C71C045}" destId="{AEBD0E0C-59A1-4065-9B73-1E16B2E98A96}" srcOrd="1" destOrd="0" presId="urn:microsoft.com/office/officeart/2005/8/layout/hierarchy2"/>
    <dgm:cxn modelId="{CCD77EF5-333B-400C-AF8D-D628FB8EAB31}" srcId="{9D198B7F-4B3C-4AB7-B927-97EBB71D87B3}" destId="{276011FF-0FD1-439F-BA3B-BF41D31DC83A}" srcOrd="1" destOrd="0" parTransId="{046C9EF8-0539-4664-954A-12D96C71C045}" sibTransId="{DC37DB75-30A2-40DF-AD56-D3F65CA90909}"/>
    <dgm:cxn modelId="{6F23CAFC-4A80-4944-8679-64A04E7CEEC7}" type="presOf" srcId="{046C9EF8-0539-4664-954A-12D96C71C045}" destId="{DA718671-6D2F-4F2A-8299-BDC44BD9561A}" srcOrd="0" destOrd="0" presId="urn:microsoft.com/office/officeart/2005/8/layout/hierarchy2"/>
    <dgm:cxn modelId="{53F8D748-98C6-4006-8B85-CE6B892DD65B}" type="presParOf" srcId="{27332E8C-55AD-4D80-B531-9388D3A910EB}" destId="{A022557A-9771-4ADB-B752-DAF2C132D674}" srcOrd="0" destOrd="0" presId="urn:microsoft.com/office/officeart/2005/8/layout/hierarchy2"/>
    <dgm:cxn modelId="{3BF6245B-C42F-4F0F-A7B9-7DA2554DBDC9}" type="presParOf" srcId="{A022557A-9771-4ADB-B752-DAF2C132D674}" destId="{29E01F5D-E4D5-47A1-B7F2-BEB7C98E1059}" srcOrd="0" destOrd="0" presId="urn:microsoft.com/office/officeart/2005/8/layout/hierarchy2"/>
    <dgm:cxn modelId="{D11DB8BC-7BDF-42A0-AC95-E61781B374DE}" type="presParOf" srcId="{A022557A-9771-4ADB-B752-DAF2C132D674}" destId="{FBF3F725-15B8-4B03-9D3F-EB706C5A6C41}" srcOrd="1" destOrd="0" presId="urn:microsoft.com/office/officeart/2005/8/layout/hierarchy2"/>
    <dgm:cxn modelId="{62B85828-F75E-4DC2-A6CD-EA462950A6F2}" type="presParOf" srcId="{FBF3F725-15B8-4B03-9D3F-EB706C5A6C41}" destId="{18E70BC9-A9DD-42DA-85AA-ACFFDC602596}" srcOrd="0" destOrd="0" presId="urn:microsoft.com/office/officeart/2005/8/layout/hierarchy2"/>
    <dgm:cxn modelId="{5D63F710-2B3B-4EB7-A127-24794AA83D51}" type="presParOf" srcId="{18E70BC9-A9DD-42DA-85AA-ACFFDC602596}" destId="{CA882A68-4106-493A-80C9-2A1ECE2D10AD}" srcOrd="0" destOrd="0" presId="urn:microsoft.com/office/officeart/2005/8/layout/hierarchy2"/>
    <dgm:cxn modelId="{58F5B395-26BE-4657-AA38-D6191CA6A56C}" type="presParOf" srcId="{FBF3F725-15B8-4B03-9D3F-EB706C5A6C41}" destId="{AD0B95D9-CF20-46F7-BEA8-89918BFD2427}" srcOrd="1" destOrd="0" presId="urn:microsoft.com/office/officeart/2005/8/layout/hierarchy2"/>
    <dgm:cxn modelId="{33398542-FD71-443A-BC5D-5F0162452B62}" type="presParOf" srcId="{AD0B95D9-CF20-46F7-BEA8-89918BFD2427}" destId="{B2FFF9F1-A823-4BBF-99B6-3A191A0DA739}" srcOrd="0" destOrd="0" presId="urn:microsoft.com/office/officeart/2005/8/layout/hierarchy2"/>
    <dgm:cxn modelId="{E4625C4C-04C5-4528-ACA9-0E261702F938}" type="presParOf" srcId="{AD0B95D9-CF20-46F7-BEA8-89918BFD2427}" destId="{2808DF7F-855C-4DF6-B453-83E33735FFC5}" srcOrd="1" destOrd="0" presId="urn:microsoft.com/office/officeart/2005/8/layout/hierarchy2"/>
    <dgm:cxn modelId="{A8A62C8D-FBF6-418D-B342-DE6196AE3AC7}" type="presParOf" srcId="{2808DF7F-855C-4DF6-B453-83E33735FFC5}" destId="{80B8C3C6-F386-4EFC-BA7A-CC0994364900}" srcOrd="0" destOrd="0" presId="urn:microsoft.com/office/officeart/2005/8/layout/hierarchy2"/>
    <dgm:cxn modelId="{2A0E3F0F-348E-489E-8C82-B2E71FB1BE45}" type="presParOf" srcId="{80B8C3C6-F386-4EFC-BA7A-CC0994364900}" destId="{92142E02-BEF0-42D6-B8D4-9AE342041E01}" srcOrd="0" destOrd="0" presId="urn:microsoft.com/office/officeart/2005/8/layout/hierarchy2"/>
    <dgm:cxn modelId="{89DD4021-4408-48EF-8510-BF004324A852}" type="presParOf" srcId="{2808DF7F-855C-4DF6-B453-83E33735FFC5}" destId="{A8697EA0-3D32-4834-9837-5059125E97EF}" srcOrd="1" destOrd="0" presId="urn:microsoft.com/office/officeart/2005/8/layout/hierarchy2"/>
    <dgm:cxn modelId="{05126741-9079-4293-9B9A-E60255DBB35C}" type="presParOf" srcId="{A8697EA0-3D32-4834-9837-5059125E97EF}" destId="{7136BF2B-3E09-42A7-BC9B-CA6C0E938361}" srcOrd="0" destOrd="0" presId="urn:microsoft.com/office/officeart/2005/8/layout/hierarchy2"/>
    <dgm:cxn modelId="{1126E11C-65DB-42EB-A0B7-EE76105C54B5}" type="presParOf" srcId="{A8697EA0-3D32-4834-9837-5059125E97EF}" destId="{72EFB29A-09D8-4496-9528-7BB4DDDAF8B8}" srcOrd="1" destOrd="0" presId="urn:microsoft.com/office/officeart/2005/8/layout/hierarchy2"/>
    <dgm:cxn modelId="{855DA3DE-AEC1-4959-8887-17D1309A07C7}" type="presParOf" srcId="{2808DF7F-855C-4DF6-B453-83E33735FFC5}" destId="{41CF441B-0584-4F77-8A8A-E2F5906ACE83}" srcOrd="2" destOrd="0" presId="urn:microsoft.com/office/officeart/2005/8/layout/hierarchy2"/>
    <dgm:cxn modelId="{C0A61AC1-6E08-4EF2-9244-60F3A2E1F3F7}" type="presParOf" srcId="{41CF441B-0584-4F77-8A8A-E2F5906ACE83}" destId="{97BB7455-A36F-49A9-BEE4-A3893C5E953F}" srcOrd="0" destOrd="0" presId="urn:microsoft.com/office/officeart/2005/8/layout/hierarchy2"/>
    <dgm:cxn modelId="{85EEC546-85BA-4FF5-BD80-E821E4262BD4}" type="presParOf" srcId="{2808DF7F-855C-4DF6-B453-83E33735FFC5}" destId="{751B499F-EF92-48FA-90F9-78FFFAEB7D77}" srcOrd="3" destOrd="0" presId="urn:microsoft.com/office/officeart/2005/8/layout/hierarchy2"/>
    <dgm:cxn modelId="{A9C85EB6-51A9-480D-9CA0-A683D7130181}" type="presParOf" srcId="{751B499F-EF92-48FA-90F9-78FFFAEB7D77}" destId="{893006AC-E599-4B01-836A-E234C09846BE}" srcOrd="0" destOrd="0" presId="urn:microsoft.com/office/officeart/2005/8/layout/hierarchy2"/>
    <dgm:cxn modelId="{4BF15BA9-94F4-4388-9AF5-6A69B899710C}" type="presParOf" srcId="{751B499F-EF92-48FA-90F9-78FFFAEB7D77}" destId="{532E21FD-F703-4EF8-9E0F-B03345A69C4A}" srcOrd="1" destOrd="0" presId="urn:microsoft.com/office/officeart/2005/8/layout/hierarchy2"/>
    <dgm:cxn modelId="{2FC88F5B-96A2-4FC6-8DBD-67C837C6E0A8}" type="presParOf" srcId="{FBF3F725-15B8-4B03-9D3F-EB706C5A6C41}" destId="{55054B18-E672-45AE-8901-5CA2DFFB135E}" srcOrd="2" destOrd="0" presId="urn:microsoft.com/office/officeart/2005/8/layout/hierarchy2"/>
    <dgm:cxn modelId="{3A164B97-B480-4EC6-A1B6-EFBF1B4B6564}" type="presParOf" srcId="{55054B18-E672-45AE-8901-5CA2DFFB135E}" destId="{EAD8C0F8-31EA-4F1D-A5B1-8B7643439F70}" srcOrd="0" destOrd="0" presId="urn:microsoft.com/office/officeart/2005/8/layout/hierarchy2"/>
    <dgm:cxn modelId="{86C2A93C-8778-43D2-B3CC-CEA28B655B0D}" type="presParOf" srcId="{FBF3F725-15B8-4B03-9D3F-EB706C5A6C41}" destId="{39089D11-6259-4D1C-8018-2697A32BC1D8}" srcOrd="3" destOrd="0" presId="urn:microsoft.com/office/officeart/2005/8/layout/hierarchy2"/>
    <dgm:cxn modelId="{8922DDCF-CE30-4DA4-9F1F-5273CF122CFC}" type="presParOf" srcId="{39089D11-6259-4D1C-8018-2697A32BC1D8}" destId="{0AB56818-04CD-47F9-ACC3-79D10BD122E4}" srcOrd="0" destOrd="0" presId="urn:microsoft.com/office/officeart/2005/8/layout/hierarchy2"/>
    <dgm:cxn modelId="{F7B79597-BB8F-4FC3-9BB5-5A48413D1D95}" type="presParOf" srcId="{39089D11-6259-4D1C-8018-2697A32BC1D8}" destId="{7213298F-5849-4DFF-B8F0-7F54142F779E}" srcOrd="1" destOrd="0" presId="urn:microsoft.com/office/officeart/2005/8/layout/hierarchy2"/>
    <dgm:cxn modelId="{D3A2AE92-9AA5-4E1D-90CC-A99CFC276B74}" type="presParOf" srcId="{7213298F-5849-4DFF-B8F0-7F54142F779E}" destId="{05DAE09C-AD47-400D-9FC4-EA3A5AE469D7}" srcOrd="0" destOrd="0" presId="urn:microsoft.com/office/officeart/2005/8/layout/hierarchy2"/>
    <dgm:cxn modelId="{3067D3D4-FAA4-4AD6-99E6-879BD7D23AEF}" type="presParOf" srcId="{05DAE09C-AD47-400D-9FC4-EA3A5AE469D7}" destId="{D6AC581C-B818-4E2E-AB3C-90E382FDF721}" srcOrd="0" destOrd="0" presId="urn:microsoft.com/office/officeart/2005/8/layout/hierarchy2"/>
    <dgm:cxn modelId="{5855B783-654E-4258-9629-0E5C58D0DB7A}" type="presParOf" srcId="{7213298F-5849-4DFF-B8F0-7F54142F779E}" destId="{4A517AFF-D7BD-497F-BF7F-C440CBCA41B9}" srcOrd="1" destOrd="0" presId="urn:microsoft.com/office/officeart/2005/8/layout/hierarchy2"/>
    <dgm:cxn modelId="{B4E449A2-7056-44F5-AA5E-E65D26CCC3C5}" type="presParOf" srcId="{4A517AFF-D7BD-497F-BF7F-C440CBCA41B9}" destId="{7EF188D5-65B5-46F9-9732-92051AC7F9A2}" srcOrd="0" destOrd="0" presId="urn:microsoft.com/office/officeart/2005/8/layout/hierarchy2"/>
    <dgm:cxn modelId="{DCE0C6CA-172A-4EF4-BB5E-E3E1B8578013}" type="presParOf" srcId="{4A517AFF-D7BD-497F-BF7F-C440CBCA41B9}" destId="{9A2084AB-83D5-4AAC-B463-4760FAD71AED}" srcOrd="1" destOrd="0" presId="urn:microsoft.com/office/officeart/2005/8/layout/hierarchy2"/>
    <dgm:cxn modelId="{F7BABD85-7E27-49E3-94EB-3BE72D96599B}" type="presParOf" srcId="{7213298F-5849-4DFF-B8F0-7F54142F779E}" destId="{DA718671-6D2F-4F2A-8299-BDC44BD9561A}" srcOrd="2" destOrd="0" presId="urn:microsoft.com/office/officeart/2005/8/layout/hierarchy2"/>
    <dgm:cxn modelId="{2104BDAB-E404-4127-B85E-007DA602AB5A}" type="presParOf" srcId="{DA718671-6D2F-4F2A-8299-BDC44BD9561A}" destId="{AEBD0E0C-59A1-4065-9B73-1E16B2E98A96}" srcOrd="0" destOrd="0" presId="urn:microsoft.com/office/officeart/2005/8/layout/hierarchy2"/>
    <dgm:cxn modelId="{F4C970EC-B214-48FB-85E2-8F6773933DB8}" type="presParOf" srcId="{7213298F-5849-4DFF-B8F0-7F54142F779E}" destId="{1639CCC5-1834-410A-B0F2-FE3C16FBB4BC}" srcOrd="3" destOrd="0" presId="urn:microsoft.com/office/officeart/2005/8/layout/hierarchy2"/>
    <dgm:cxn modelId="{F0F74FDD-A8B9-43CF-A528-877049BC71D1}" type="presParOf" srcId="{1639CCC5-1834-410A-B0F2-FE3C16FBB4BC}" destId="{39124C39-96F8-4FEE-A519-05E775A49428}" srcOrd="0" destOrd="0" presId="urn:microsoft.com/office/officeart/2005/8/layout/hierarchy2"/>
    <dgm:cxn modelId="{92143C3C-A19B-42AC-B025-D2AC7702E2A5}" type="presParOf" srcId="{1639CCC5-1834-410A-B0F2-FE3C16FBB4BC}" destId="{55076E0A-AE5B-4BE8-9B70-520C4E856D1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D2DD2A-9572-42EA-A9DA-3599F0CE4FEC}"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ru-RU"/>
        </a:p>
      </dgm:t>
    </dgm:pt>
    <dgm:pt modelId="{6A8B2C49-495E-4DBF-A704-F3A5EF1D3807}">
      <dgm:prSet/>
      <dgm:spPr>
        <a:solidFill>
          <a:srgbClr val="002060"/>
        </a:solidFill>
        <a:ln>
          <a:solidFill>
            <a:srgbClr val="C00000"/>
          </a:solidFill>
        </a:ln>
      </dgm:spPr>
      <dgm:t>
        <a:bodyPr/>
        <a:lstStyle/>
        <a:p>
          <a:pPr rtl="0"/>
          <a:r>
            <a:rPr lang="ru-RU" b="0" i="0" dirty="0"/>
            <a:t>КАО АСК</a:t>
          </a:r>
          <a:endParaRPr lang="ru-RU" dirty="0"/>
        </a:p>
      </dgm:t>
    </dgm:pt>
    <dgm:pt modelId="{906BD528-9137-4858-8F29-9FB85B4F5176}" type="parTrans" cxnId="{8E408A73-A9BF-448E-B738-DE8919AF3A20}">
      <dgm:prSet/>
      <dgm:spPr/>
      <dgm:t>
        <a:bodyPr/>
        <a:lstStyle/>
        <a:p>
          <a:endParaRPr lang="ru-RU"/>
        </a:p>
      </dgm:t>
    </dgm:pt>
    <dgm:pt modelId="{948E52A5-413E-4308-8255-AC635D1D6392}" type="sibTrans" cxnId="{8E408A73-A9BF-448E-B738-DE8919AF3A20}">
      <dgm:prSet/>
      <dgm:spPr/>
      <dgm:t>
        <a:bodyPr/>
        <a:lstStyle/>
        <a:p>
          <a:endParaRPr lang="ru-RU"/>
        </a:p>
      </dgm:t>
    </dgm:pt>
    <dgm:pt modelId="{AFA1A981-0C2F-4B86-9754-18A54195A500}" type="pres">
      <dgm:prSet presAssocID="{DBD2DD2A-9572-42EA-A9DA-3599F0CE4FEC}" presName="linearFlow" presStyleCnt="0">
        <dgm:presLayoutVars>
          <dgm:dir/>
          <dgm:resizeHandles val="exact"/>
        </dgm:presLayoutVars>
      </dgm:prSet>
      <dgm:spPr/>
    </dgm:pt>
    <dgm:pt modelId="{B3625BF9-77D7-4D5B-9010-7D70AA53AB6F}" type="pres">
      <dgm:prSet presAssocID="{6A8B2C49-495E-4DBF-A704-F3A5EF1D3807}" presName="composite" presStyleCnt="0"/>
      <dgm:spPr/>
    </dgm:pt>
    <dgm:pt modelId="{E251D4CA-07DB-4708-A032-115DAB486C9B}" type="pres">
      <dgm:prSet presAssocID="{6A8B2C49-495E-4DBF-A704-F3A5EF1D3807}" presName="imgShp" presStyleLbl="fgImgPlace1" presStyleIdx="0" presStyleCnt="1"/>
      <dgm:spPr>
        <a:blipFill rotWithShape="1">
          <a:blip xmlns:r="http://schemas.openxmlformats.org/officeDocument/2006/relationships" r:embed="rId1"/>
          <a:stretch>
            <a:fillRect/>
          </a:stretch>
        </a:blipFill>
      </dgm:spPr>
    </dgm:pt>
    <dgm:pt modelId="{02D416BD-9C5E-4378-8A1D-2733992B32BB}" type="pres">
      <dgm:prSet presAssocID="{6A8B2C49-495E-4DBF-A704-F3A5EF1D3807}" presName="txShp" presStyleLbl="node1" presStyleIdx="0" presStyleCnt="1">
        <dgm:presLayoutVars>
          <dgm:bulletEnabled val="1"/>
        </dgm:presLayoutVars>
      </dgm:prSet>
      <dgm:spPr/>
    </dgm:pt>
  </dgm:ptLst>
  <dgm:cxnLst>
    <dgm:cxn modelId="{D87FD34D-C2E3-492C-BA45-53253F93AA2A}" type="presOf" srcId="{DBD2DD2A-9572-42EA-A9DA-3599F0CE4FEC}" destId="{AFA1A981-0C2F-4B86-9754-18A54195A500}" srcOrd="0" destOrd="0" presId="urn:microsoft.com/office/officeart/2005/8/layout/vList3#2"/>
    <dgm:cxn modelId="{8E408A73-A9BF-448E-B738-DE8919AF3A20}" srcId="{DBD2DD2A-9572-42EA-A9DA-3599F0CE4FEC}" destId="{6A8B2C49-495E-4DBF-A704-F3A5EF1D3807}" srcOrd="0" destOrd="0" parTransId="{906BD528-9137-4858-8F29-9FB85B4F5176}" sibTransId="{948E52A5-413E-4308-8255-AC635D1D6392}"/>
    <dgm:cxn modelId="{AA9910F7-16D5-4655-A297-7777093C5B47}" type="presOf" srcId="{6A8B2C49-495E-4DBF-A704-F3A5EF1D3807}" destId="{02D416BD-9C5E-4378-8A1D-2733992B32BB}" srcOrd="0" destOrd="0" presId="urn:microsoft.com/office/officeart/2005/8/layout/vList3#2"/>
    <dgm:cxn modelId="{4E665A9A-B89F-450B-978A-4F930DD79461}" type="presParOf" srcId="{AFA1A981-0C2F-4B86-9754-18A54195A500}" destId="{B3625BF9-77D7-4D5B-9010-7D70AA53AB6F}" srcOrd="0" destOrd="0" presId="urn:microsoft.com/office/officeart/2005/8/layout/vList3#2"/>
    <dgm:cxn modelId="{8C0A1C09-2402-4753-BD48-F05FFF1D256F}" type="presParOf" srcId="{B3625BF9-77D7-4D5B-9010-7D70AA53AB6F}" destId="{E251D4CA-07DB-4708-A032-115DAB486C9B}" srcOrd="0" destOrd="0" presId="urn:microsoft.com/office/officeart/2005/8/layout/vList3#2"/>
    <dgm:cxn modelId="{49F149C6-5121-4160-8AB0-54D9F471CD1D}" type="presParOf" srcId="{B3625BF9-77D7-4D5B-9010-7D70AA53AB6F}" destId="{02D416BD-9C5E-4378-8A1D-2733992B32BB}"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5F7C4-72E6-4011-B6F6-B07F315D3EC4}">
      <dsp:nvSpPr>
        <dsp:cNvPr id="0" name=""/>
        <dsp:cNvSpPr/>
      </dsp:nvSpPr>
      <dsp:spPr>
        <a:xfrm>
          <a:off x="4001953" y="1927798"/>
          <a:ext cx="2831411" cy="491401"/>
        </a:xfrm>
        <a:custGeom>
          <a:avLst/>
          <a:gdLst/>
          <a:ahLst/>
          <a:cxnLst/>
          <a:rect l="0" t="0" r="0" b="0"/>
          <a:pathLst>
            <a:path>
              <a:moveTo>
                <a:pt x="0" y="0"/>
              </a:moveTo>
              <a:lnTo>
                <a:pt x="0" y="245700"/>
              </a:lnTo>
              <a:lnTo>
                <a:pt x="2831411" y="245700"/>
              </a:lnTo>
              <a:lnTo>
                <a:pt x="2831411" y="491401"/>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D7BAD8E1-67CD-4F74-B9D2-6E2F29799009}">
      <dsp:nvSpPr>
        <dsp:cNvPr id="0" name=""/>
        <dsp:cNvSpPr/>
      </dsp:nvSpPr>
      <dsp:spPr>
        <a:xfrm>
          <a:off x="3956233" y="1927798"/>
          <a:ext cx="91440" cy="491401"/>
        </a:xfrm>
        <a:custGeom>
          <a:avLst/>
          <a:gdLst/>
          <a:ahLst/>
          <a:cxnLst/>
          <a:rect l="0" t="0" r="0" b="0"/>
          <a:pathLst>
            <a:path>
              <a:moveTo>
                <a:pt x="45720" y="0"/>
              </a:moveTo>
              <a:lnTo>
                <a:pt x="45720" y="491401"/>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F311B9C7-847A-42EF-9BAF-F769116D2B6B}">
      <dsp:nvSpPr>
        <dsp:cNvPr id="0" name=""/>
        <dsp:cNvSpPr/>
      </dsp:nvSpPr>
      <dsp:spPr>
        <a:xfrm>
          <a:off x="1170541" y="1927798"/>
          <a:ext cx="2831411" cy="491401"/>
        </a:xfrm>
        <a:custGeom>
          <a:avLst/>
          <a:gdLst/>
          <a:ahLst/>
          <a:cxnLst/>
          <a:rect l="0" t="0" r="0" b="0"/>
          <a:pathLst>
            <a:path>
              <a:moveTo>
                <a:pt x="2831411" y="0"/>
              </a:moveTo>
              <a:lnTo>
                <a:pt x="2831411" y="245700"/>
              </a:lnTo>
              <a:lnTo>
                <a:pt x="0" y="245700"/>
              </a:lnTo>
              <a:lnTo>
                <a:pt x="0" y="491401"/>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DBE5C46A-726F-434A-B1DC-5CEE51F58015}">
      <dsp:nvSpPr>
        <dsp:cNvPr id="0" name=""/>
        <dsp:cNvSpPr/>
      </dsp:nvSpPr>
      <dsp:spPr>
        <a:xfrm>
          <a:off x="2796473" y="712327"/>
          <a:ext cx="2410958" cy="1215470"/>
        </a:xfrm>
        <a:prstGeom prst="rect">
          <a:avLst/>
        </a:prstGeom>
        <a:solidFill>
          <a:schemeClr val="tx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err="1">
              <a:solidFill>
                <a:schemeClr val="bg1"/>
              </a:solidFill>
              <a:latin typeface="Georgia" panose="02040502050405020303" pitchFamily="18" charset="0"/>
            </a:rPr>
            <a:t>Антифраншиза</a:t>
          </a:r>
          <a:r>
            <a:rPr lang="ru-RU" sz="2400" kern="1200" dirty="0">
              <a:solidFill>
                <a:schemeClr val="bg1"/>
              </a:solidFill>
              <a:latin typeface="Georgia" panose="02040502050405020303" pitchFamily="18" charset="0"/>
            </a:rPr>
            <a:t> = налоговые доначисления</a:t>
          </a:r>
        </a:p>
      </dsp:txBody>
      <dsp:txXfrm>
        <a:off x="2796473" y="712327"/>
        <a:ext cx="2410958" cy="1215470"/>
      </dsp:txXfrm>
    </dsp:sp>
    <dsp:sp modelId="{3ABC8F94-43CC-4B9A-B7B8-95EA0F7F9F84}">
      <dsp:nvSpPr>
        <dsp:cNvPr id="0" name=""/>
        <dsp:cNvSpPr/>
      </dsp:nvSpPr>
      <dsp:spPr>
        <a:xfrm>
          <a:off x="537" y="2419200"/>
          <a:ext cx="2340009" cy="1170004"/>
        </a:xfrm>
        <a:prstGeom prst="rect">
          <a:avLst/>
        </a:prstGeom>
        <a:solidFill>
          <a:schemeClr val="tx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Georgia" panose="02040502050405020303" pitchFamily="18" charset="0"/>
            </a:rPr>
            <a:t>Корпоративная миграция</a:t>
          </a:r>
        </a:p>
      </dsp:txBody>
      <dsp:txXfrm>
        <a:off x="537" y="2419200"/>
        <a:ext cx="2340009" cy="1170004"/>
      </dsp:txXfrm>
    </dsp:sp>
    <dsp:sp modelId="{3ACA0358-90F9-4EB8-BB16-0EDC9D1B0C8D}">
      <dsp:nvSpPr>
        <dsp:cNvPr id="0" name=""/>
        <dsp:cNvSpPr/>
      </dsp:nvSpPr>
      <dsp:spPr>
        <a:xfrm>
          <a:off x="2831948" y="2419200"/>
          <a:ext cx="2340009" cy="1170004"/>
        </a:xfrm>
        <a:prstGeom prst="rect">
          <a:avLst/>
        </a:prstGeom>
        <a:solidFill>
          <a:schemeClr val="tx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Georgia" panose="02040502050405020303" pitchFamily="18" charset="0"/>
            </a:rPr>
            <a:t>Единый сайт</a:t>
          </a:r>
        </a:p>
      </dsp:txBody>
      <dsp:txXfrm>
        <a:off x="2831948" y="2419200"/>
        <a:ext cx="2340009" cy="1170004"/>
      </dsp:txXfrm>
    </dsp:sp>
    <dsp:sp modelId="{C698C12C-417E-4CDF-9EE2-12294F61CCE9}">
      <dsp:nvSpPr>
        <dsp:cNvPr id="0" name=""/>
        <dsp:cNvSpPr/>
      </dsp:nvSpPr>
      <dsp:spPr>
        <a:xfrm>
          <a:off x="5663359" y="2419200"/>
          <a:ext cx="2340009" cy="1170004"/>
        </a:xfrm>
        <a:prstGeom prst="rect">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Georgia" panose="02040502050405020303" pitchFamily="18" charset="0"/>
            </a:rPr>
            <a:t>Не нужно платить роялти</a:t>
          </a:r>
        </a:p>
      </dsp:txBody>
      <dsp:txXfrm>
        <a:off x="5663359" y="2419200"/>
        <a:ext cx="2340009" cy="11700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16BD-9C5E-4378-8A1D-2733992B32BB}">
      <dsp:nvSpPr>
        <dsp:cNvPr id="0" name=""/>
        <dsp:cNvSpPr/>
      </dsp:nvSpPr>
      <dsp:spPr>
        <a:xfrm rot="10800000">
          <a:off x="1398975" y="0"/>
          <a:ext cx="4549105" cy="1012593"/>
        </a:xfrm>
        <a:prstGeom prst="homePlate">
          <a:avLst/>
        </a:prstGeom>
        <a:solidFill>
          <a:srgbClr val="00206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525" tIns="106680" rIns="199136" bIns="106680" numCol="1" spcCol="1270" anchor="ctr" anchorCtr="0">
          <a:noAutofit/>
        </a:bodyPr>
        <a:lstStyle/>
        <a:p>
          <a:pPr marL="0" lvl="0" indent="0" algn="ctr" defTabSz="1244600" rtl="0">
            <a:lnSpc>
              <a:spcPct val="90000"/>
            </a:lnSpc>
            <a:spcBef>
              <a:spcPct val="0"/>
            </a:spcBef>
            <a:spcAft>
              <a:spcPct val="35000"/>
            </a:spcAft>
            <a:buNone/>
          </a:pPr>
          <a:r>
            <a:rPr lang="ru-RU" sz="2800" kern="1200" dirty="0"/>
            <a:t>Истребование</a:t>
          </a:r>
          <a:r>
            <a:rPr lang="ru-RU" sz="2800" kern="1200" baseline="0" dirty="0"/>
            <a:t> документов </a:t>
          </a:r>
          <a:endParaRPr lang="ru-RU" sz="2800" kern="1200" dirty="0"/>
        </a:p>
      </dsp:txBody>
      <dsp:txXfrm rot="10800000">
        <a:off x="1652123" y="0"/>
        <a:ext cx="4295957" cy="1012593"/>
      </dsp:txXfrm>
    </dsp:sp>
    <dsp:sp modelId="{E251D4CA-07DB-4708-A032-115DAB486C9B}">
      <dsp:nvSpPr>
        <dsp:cNvPr id="0" name=""/>
        <dsp:cNvSpPr/>
      </dsp:nvSpPr>
      <dsp:spPr>
        <a:xfrm>
          <a:off x="892679" y="0"/>
          <a:ext cx="1012593" cy="101259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F332-F912-4705-A9E9-63F0A5A79D51}">
      <dsp:nvSpPr>
        <dsp:cNvPr id="0" name=""/>
        <dsp:cNvSpPr/>
      </dsp:nvSpPr>
      <dsp:spPr>
        <a:xfrm>
          <a:off x="0" y="0"/>
          <a:ext cx="675398" cy="675398"/>
        </a:xfrm>
        <a:prstGeom prst="pie">
          <a:avLst>
            <a:gd name="adj1" fmla="val 54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40028-6811-4FD7-92F6-FD04AB08F683}">
      <dsp:nvSpPr>
        <dsp:cNvPr id="0" name=""/>
        <dsp:cNvSpPr/>
      </dsp:nvSpPr>
      <dsp:spPr>
        <a:xfrm>
          <a:off x="337699" y="0"/>
          <a:ext cx="7549000" cy="675398"/>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ru-RU" sz="3200" kern="1200" dirty="0">
              <a:latin typeface="Georgia" panose="02040502050405020303" pitchFamily="18" charset="0"/>
            </a:rPr>
            <a:t>Встречная проверка 93.1 НК РФ.</a:t>
          </a:r>
        </a:p>
      </dsp:txBody>
      <dsp:txXfrm>
        <a:off x="337699" y="0"/>
        <a:ext cx="7549000" cy="6753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711F1-8BE8-473B-8B25-F75B0BE21423}">
      <dsp:nvSpPr>
        <dsp:cNvPr id="0" name=""/>
        <dsp:cNvSpPr/>
      </dsp:nvSpPr>
      <dsp:spPr>
        <a:xfrm>
          <a:off x="0" y="0"/>
          <a:ext cx="763901" cy="763901"/>
        </a:xfrm>
        <a:prstGeom prst="pie">
          <a:avLst>
            <a:gd name="adj1" fmla="val 54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2C330-9B16-41B6-971F-568E7E5B2525}">
      <dsp:nvSpPr>
        <dsp:cNvPr id="0" name=""/>
        <dsp:cNvSpPr/>
      </dsp:nvSpPr>
      <dsp:spPr>
        <a:xfrm>
          <a:off x="341654" y="0"/>
          <a:ext cx="7299945" cy="763901"/>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ru-RU" sz="3700" kern="1200" dirty="0">
              <a:latin typeface="Georgia" panose="02040502050405020303" pitchFamily="18" charset="0"/>
            </a:rPr>
            <a:t>Истребование документов</a:t>
          </a:r>
        </a:p>
      </dsp:txBody>
      <dsp:txXfrm>
        <a:off x="341654" y="0"/>
        <a:ext cx="7299945" cy="7639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89456-4F59-4185-9097-697F731A2E0D}">
      <dsp:nvSpPr>
        <dsp:cNvPr id="0" name=""/>
        <dsp:cNvSpPr/>
      </dsp:nvSpPr>
      <dsp:spPr>
        <a:xfrm>
          <a:off x="0" y="0"/>
          <a:ext cx="855717" cy="855717"/>
        </a:xfrm>
        <a:prstGeom prst="pie">
          <a:avLst>
            <a:gd name="adj1" fmla="val 5400000"/>
            <a:gd name="adj2" fmla="val 1620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C8D26-E75B-4427-A2C2-1FC3FF85CD3F}">
      <dsp:nvSpPr>
        <dsp:cNvPr id="0" name=""/>
        <dsp:cNvSpPr/>
      </dsp:nvSpPr>
      <dsp:spPr>
        <a:xfrm>
          <a:off x="427858" y="0"/>
          <a:ext cx="7474834" cy="855717"/>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Georgia" panose="02040502050405020303" pitchFamily="18" charset="0"/>
            </a:rPr>
            <a:t>НЕ ДАЛИ  И ВЫИГРАЛИ- Пояснительные письма и аналитические справки. </a:t>
          </a:r>
          <a:r>
            <a:rPr lang="ru-RU" sz="1400" b="1" kern="1200" dirty="0">
              <a:latin typeface="Georgia" panose="02040502050405020303" pitchFamily="18" charset="0"/>
            </a:rPr>
            <a:t>ФАС Московского округа от 12.04.13 №. А40-150203/10-118-891</a:t>
          </a:r>
          <a:r>
            <a:rPr lang="ru-RU" sz="1400" kern="1200" dirty="0">
              <a:latin typeface="Georgia" panose="02040502050405020303" pitchFamily="18" charset="0"/>
            </a:rPr>
            <a:t>; Деловая переписка с контрагентом и трудовые договоры. </a:t>
          </a:r>
          <a:r>
            <a:rPr lang="ru-RU" sz="1400" b="1" kern="1200" dirty="0">
              <a:latin typeface="Georgia" panose="02040502050405020303" pitchFamily="18" charset="0"/>
            </a:rPr>
            <a:t>ФАС Северо-Западного округа от 19.07.12 №А05-10389/2011</a:t>
          </a:r>
          <a:endParaRPr lang="ru-RU" sz="1400" kern="1200" dirty="0">
            <a:latin typeface="Georgia" panose="02040502050405020303" pitchFamily="18" charset="0"/>
          </a:endParaRPr>
        </a:p>
      </dsp:txBody>
      <dsp:txXfrm>
        <a:off x="427858" y="0"/>
        <a:ext cx="7474834" cy="8557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E6B23-35D1-4443-85BC-D0DE21E7E7A2}">
      <dsp:nvSpPr>
        <dsp:cNvPr id="0" name=""/>
        <dsp:cNvSpPr/>
      </dsp:nvSpPr>
      <dsp:spPr>
        <a:xfrm>
          <a:off x="0" y="0"/>
          <a:ext cx="744034" cy="744034"/>
        </a:xfrm>
        <a:prstGeom prst="pie">
          <a:avLst>
            <a:gd name="adj1" fmla="val 5400000"/>
            <a:gd name="adj2" fmla="val 162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2C9AC9-EDB8-4DF3-AB7D-0527C777ACCE}">
      <dsp:nvSpPr>
        <dsp:cNvPr id="0" name=""/>
        <dsp:cNvSpPr/>
      </dsp:nvSpPr>
      <dsp:spPr>
        <a:xfrm>
          <a:off x="372017" y="0"/>
          <a:ext cx="7387681" cy="744034"/>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ru-RU" sz="3400" b="0" i="0" kern="1200" dirty="0" err="1"/>
            <a:t>Предпроверка</a:t>
          </a:r>
          <a:endParaRPr lang="ru-RU" sz="3400" kern="1200" dirty="0"/>
        </a:p>
      </dsp:txBody>
      <dsp:txXfrm>
        <a:off x="372017" y="0"/>
        <a:ext cx="7387681" cy="7440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26AD3-338D-4837-BEBB-3F4A15A6E6FF}">
      <dsp:nvSpPr>
        <dsp:cNvPr id="0" name=""/>
        <dsp:cNvSpPr/>
      </dsp:nvSpPr>
      <dsp:spPr>
        <a:xfrm>
          <a:off x="0" y="0"/>
          <a:ext cx="628103" cy="628103"/>
        </a:xfrm>
        <a:prstGeom prst="pie">
          <a:avLst>
            <a:gd name="adj1" fmla="val 54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CB390-F18C-4DF8-84F2-05FF293A94B0}">
      <dsp:nvSpPr>
        <dsp:cNvPr id="0" name=""/>
        <dsp:cNvSpPr/>
      </dsp:nvSpPr>
      <dsp:spPr>
        <a:xfrm>
          <a:off x="314051" y="0"/>
          <a:ext cx="7795336" cy="628103"/>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ru-RU" sz="3200" kern="1200" dirty="0">
              <a:latin typeface="Georgia" panose="02040502050405020303" pitchFamily="18" charset="0"/>
            </a:rPr>
            <a:t>Подготовка к проверке</a:t>
          </a:r>
        </a:p>
      </dsp:txBody>
      <dsp:txXfrm>
        <a:off x="314051" y="0"/>
        <a:ext cx="7795336" cy="62810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AE7B4-3847-4DC6-BD6D-DA4E80CCF446}">
      <dsp:nvSpPr>
        <dsp:cNvPr id="0" name=""/>
        <dsp:cNvSpPr/>
      </dsp:nvSpPr>
      <dsp:spPr>
        <a:xfrm>
          <a:off x="0" y="0"/>
          <a:ext cx="548679" cy="548679"/>
        </a:xfrm>
        <a:prstGeom prst="pie">
          <a:avLst>
            <a:gd name="adj1" fmla="val 5400000"/>
            <a:gd name="adj2" fmla="val 16200000"/>
          </a:avLst>
        </a:prstGeom>
        <a:solidFill>
          <a:srgbClr val="00206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6F9233B2-0B99-47FA-9F59-68B8DDD0CDA2}">
      <dsp:nvSpPr>
        <dsp:cNvPr id="0" name=""/>
        <dsp:cNvSpPr/>
      </dsp:nvSpPr>
      <dsp:spPr>
        <a:xfrm>
          <a:off x="274339" y="0"/>
          <a:ext cx="6782444" cy="54867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ru-RU" sz="2800" b="1" i="0" kern="1200" dirty="0">
              <a:latin typeface="Georgia" panose="02040502050405020303" pitchFamily="18" charset="0"/>
            </a:rPr>
            <a:t>Свидетели-работники</a:t>
          </a:r>
          <a:endParaRPr lang="ru-RU" sz="2800" b="1" kern="1200" dirty="0">
            <a:latin typeface="Georgia" panose="02040502050405020303" pitchFamily="18" charset="0"/>
          </a:endParaRPr>
        </a:p>
      </dsp:txBody>
      <dsp:txXfrm>
        <a:off x="274339" y="0"/>
        <a:ext cx="6782444" cy="54867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16BD-9C5E-4378-8A1D-2733992B32BB}">
      <dsp:nvSpPr>
        <dsp:cNvPr id="0" name=""/>
        <dsp:cNvSpPr/>
      </dsp:nvSpPr>
      <dsp:spPr>
        <a:xfrm rot="10800000">
          <a:off x="1398975" y="0"/>
          <a:ext cx="4549105" cy="1012593"/>
        </a:xfrm>
        <a:prstGeom prst="homePlate">
          <a:avLst/>
        </a:prstGeom>
        <a:solidFill>
          <a:srgbClr val="00206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525" tIns="175260" rIns="327152" bIns="175260" numCol="1" spcCol="1270" anchor="ctr" anchorCtr="0">
          <a:noAutofit/>
        </a:bodyPr>
        <a:lstStyle/>
        <a:p>
          <a:pPr marL="0" lvl="0" indent="0" algn="ctr" defTabSz="2044700" rtl="0">
            <a:lnSpc>
              <a:spcPct val="90000"/>
            </a:lnSpc>
            <a:spcBef>
              <a:spcPct val="0"/>
            </a:spcBef>
            <a:spcAft>
              <a:spcPct val="35000"/>
            </a:spcAft>
            <a:buNone/>
          </a:pPr>
          <a:r>
            <a:rPr lang="ru-RU" sz="4600" kern="1200" dirty="0"/>
            <a:t>Свидетели</a:t>
          </a:r>
        </a:p>
      </dsp:txBody>
      <dsp:txXfrm rot="10800000">
        <a:off x="1652123" y="0"/>
        <a:ext cx="4295957" cy="1012593"/>
      </dsp:txXfrm>
    </dsp:sp>
    <dsp:sp modelId="{E251D4CA-07DB-4708-A032-115DAB486C9B}">
      <dsp:nvSpPr>
        <dsp:cNvPr id="0" name=""/>
        <dsp:cNvSpPr/>
      </dsp:nvSpPr>
      <dsp:spPr>
        <a:xfrm>
          <a:off x="892679" y="0"/>
          <a:ext cx="1012593" cy="1012593"/>
        </a:xfrm>
        <a:prstGeom prst="ellipse">
          <a:avLst/>
        </a:prstGeom>
        <a:blipFill rotWithShape="1">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16BD-9C5E-4378-8A1D-2733992B32BB}">
      <dsp:nvSpPr>
        <dsp:cNvPr id="0" name=""/>
        <dsp:cNvSpPr/>
      </dsp:nvSpPr>
      <dsp:spPr>
        <a:xfrm rot="10800000">
          <a:off x="1398975" y="0"/>
          <a:ext cx="4549105" cy="1012593"/>
        </a:xfrm>
        <a:prstGeom prst="homePlate">
          <a:avLst/>
        </a:prstGeom>
        <a:solidFill>
          <a:srgbClr val="00206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525" tIns="175260" rIns="327152" bIns="175260" numCol="1" spcCol="1270" anchor="ctr" anchorCtr="0">
          <a:noAutofit/>
        </a:bodyPr>
        <a:lstStyle/>
        <a:p>
          <a:pPr marL="0" lvl="0" indent="0" algn="ctr" defTabSz="2044700" rtl="0">
            <a:lnSpc>
              <a:spcPct val="90000"/>
            </a:lnSpc>
            <a:spcBef>
              <a:spcPct val="0"/>
            </a:spcBef>
            <a:spcAft>
              <a:spcPct val="35000"/>
            </a:spcAft>
            <a:buNone/>
          </a:pPr>
          <a:r>
            <a:rPr lang="ru-RU" sz="4600" kern="1200" dirty="0"/>
            <a:t>Свидетели</a:t>
          </a:r>
        </a:p>
      </dsp:txBody>
      <dsp:txXfrm rot="10800000">
        <a:off x="1652123" y="0"/>
        <a:ext cx="4295957" cy="1012593"/>
      </dsp:txXfrm>
    </dsp:sp>
    <dsp:sp modelId="{E251D4CA-07DB-4708-A032-115DAB486C9B}">
      <dsp:nvSpPr>
        <dsp:cNvPr id="0" name=""/>
        <dsp:cNvSpPr/>
      </dsp:nvSpPr>
      <dsp:spPr>
        <a:xfrm>
          <a:off x="892679" y="0"/>
          <a:ext cx="1012593" cy="1012593"/>
        </a:xfrm>
        <a:prstGeom prst="ellipse">
          <a:avLst/>
        </a:prstGeom>
        <a:blipFill rotWithShape="1">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67C0D-5B42-4EE9-A962-E442FB59BF0B}">
      <dsp:nvSpPr>
        <dsp:cNvPr id="0" name=""/>
        <dsp:cNvSpPr/>
      </dsp:nvSpPr>
      <dsp:spPr>
        <a:xfrm>
          <a:off x="0" y="39259"/>
          <a:ext cx="8407770" cy="1031354"/>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ru-RU" sz="4300" b="0" i="0" kern="1200" dirty="0"/>
            <a:t>ПРОТОКОЛ ДОПРОСА СВИДЕТЕЛЯ</a:t>
          </a:r>
          <a:endParaRPr lang="ru-RU" sz="4300" kern="1200" dirty="0"/>
        </a:p>
      </dsp:txBody>
      <dsp:txXfrm>
        <a:off x="50347" y="89606"/>
        <a:ext cx="8307076" cy="930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3372C-5882-4DF7-A591-958FD151BAFC}">
      <dsp:nvSpPr>
        <dsp:cNvPr id="0" name=""/>
        <dsp:cNvSpPr/>
      </dsp:nvSpPr>
      <dsp:spPr>
        <a:xfrm>
          <a:off x="0" y="0"/>
          <a:ext cx="703262" cy="703262"/>
        </a:xfrm>
        <a:prstGeom prst="pie">
          <a:avLst>
            <a:gd name="adj1" fmla="val 5400000"/>
            <a:gd name="adj2" fmla="val 16200000"/>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176C42A-4635-45A1-A7E9-A49E257A7C9E}">
      <dsp:nvSpPr>
        <dsp:cNvPr id="0" name=""/>
        <dsp:cNvSpPr/>
      </dsp:nvSpPr>
      <dsp:spPr>
        <a:xfrm>
          <a:off x="351631" y="0"/>
          <a:ext cx="7505133" cy="703262"/>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ru-RU" sz="2800" i="1" kern="1200" dirty="0">
              <a:latin typeface="Times New Roman" panose="02020603050405020304" pitchFamily="18" charset="0"/>
              <a:cs typeface="Times New Roman" panose="02020603050405020304" pitchFamily="18" charset="0"/>
            </a:rPr>
            <a:t>431.2  Гражданского кодекса Российской Федерации</a:t>
          </a:r>
        </a:p>
      </dsp:txBody>
      <dsp:txXfrm>
        <a:off x="351631" y="0"/>
        <a:ext cx="7505133" cy="7032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67C0D-5B42-4EE9-A962-E442FB59BF0B}">
      <dsp:nvSpPr>
        <dsp:cNvPr id="0" name=""/>
        <dsp:cNvSpPr/>
      </dsp:nvSpPr>
      <dsp:spPr>
        <a:xfrm>
          <a:off x="0" y="39259"/>
          <a:ext cx="8407770" cy="1031354"/>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rtl="0">
            <a:lnSpc>
              <a:spcPct val="90000"/>
            </a:lnSpc>
            <a:spcBef>
              <a:spcPct val="0"/>
            </a:spcBef>
            <a:spcAft>
              <a:spcPct val="35000"/>
            </a:spcAft>
            <a:buNone/>
          </a:pPr>
          <a:r>
            <a:rPr lang="ru-RU" sz="4300" b="0" i="0" kern="1200" dirty="0"/>
            <a:t>ПРОТОКОЛ ДОПРОСА СВИДЕТЕЛЯ</a:t>
          </a:r>
          <a:endParaRPr lang="ru-RU" sz="4300" kern="1200" dirty="0"/>
        </a:p>
      </dsp:txBody>
      <dsp:txXfrm>
        <a:off x="50347" y="89606"/>
        <a:ext cx="8307076" cy="93066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86752-4833-437F-A00D-31C0742B3059}">
      <dsp:nvSpPr>
        <dsp:cNvPr id="0" name=""/>
        <dsp:cNvSpPr/>
      </dsp:nvSpPr>
      <dsp:spPr>
        <a:xfrm>
          <a:off x="0" y="0"/>
          <a:ext cx="816042" cy="816042"/>
        </a:xfrm>
        <a:prstGeom prst="pie">
          <a:avLst>
            <a:gd name="adj1" fmla="val 5400000"/>
            <a:gd name="adj2" fmla="val 16200000"/>
          </a:avLst>
        </a:prstGeom>
        <a:solidFill>
          <a:srgbClr val="0070C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CC5E43C4-FDD6-4C88-AA23-82DF2E84C348}">
      <dsp:nvSpPr>
        <dsp:cNvPr id="0" name=""/>
        <dsp:cNvSpPr/>
      </dsp:nvSpPr>
      <dsp:spPr>
        <a:xfrm>
          <a:off x="408021" y="0"/>
          <a:ext cx="4831397" cy="8160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ru-RU" sz="3700" b="0" i="0" kern="1200" dirty="0"/>
            <a:t>Осмотр ИФНС</a:t>
          </a:r>
          <a:endParaRPr lang="ru-RU" sz="3700" kern="1200" dirty="0"/>
        </a:p>
      </dsp:txBody>
      <dsp:txXfrm>
        <a:off x="408021" y="0"/>
        <a:ext cx="4831397" cy="8160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A7785-E5BE-47D7-B045-9C8AB774795F}">
      <dsp:nvSpPr>
        <dsp:cNvPr id="0" name=""/>
        <dsp:cNvSpPr/>
      </dsp:nvSpPr>
      <dsp:spPr>
        <a:xfrm>
          <a:off x="0" y="0"/>
          <a:ext cx="6840760" cy="631800"/>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ru-RU" sz="2700" b="0" i="0" kern="1200" dirty="0">
              <a:latin typeface="Georgia" panose="02040502050405020303" pitchFamily="18" charset="0"/>
            </a:rPr>
            <a:t>Выемка</a:t>
          </a:r>
          <a:endParaRPr lang="ru-RU" sz="2700" kern="1200" dirty="0">
            <a:latin typeface="Georgia" panose="02040502050405020303" pitchFamily="18" charset="0"/>
          </a:endParaRPr>
        </a:p>
      </dsp:txBody>
      <dsp:txXfrm>
        <a:off x="30842" y="30842"/>
        <a:ext cx="6779076" cy="57011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16BD-9C5E-4378-8A1D-2733992B32BB}">
      <dsp:nvSpPr>
        <dsp:cNvPr id="0" name=""/>
        <dsp:cNvSpPr/>
      </dsp:nvSpPr>
      <dsp:spPr>
        <a:xfrm rot="10800000">
          <a:off x="1398975" y="0"/>
          <a:ext cx="4549105" cy="1012593"/>
        </a:xfrm>
        <a:prstGeom prst="homePlate">
          <a:avLst/>
        </a:prstGeom>
        <a:solidFill>
          <a:srgbClr val="00206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525" tIns="125730" rIns="234696" bIns="125730" numCol="1" spcCol="1270" anchor="ctr" anchorCtr="0">
          <a:noAutofit/>
        </a:bodyPr>
        <a:lstStyle/>
        <a:p>
          <a:pPr marL="0" lvl="0" indent="0" algn="ctr" defTabSz="1466850" rtl="0">
            <a:lnSpc>
              <a:spcPct val="90000"/>
            </a:lnSpc>
            <a:spcBef>
              <a:spcPct val="0"/>
            </a:spcBef>
            <a:spcAft>
              <a:spcPct val="35000"/>
            </a:spcAft>
            <a:buNone/>
          </a:pPr>
          <a:r>
            <a:rPr lang="ru-RU" sz="3300" kern="1200" baseline="0" dirty="0"/>
            <a:t>Выемка документов </a:t>
          </a:r>
          <a:endParaRPr lang="ru-RU" sz="3300" kern="1200" dirty="0"/>
        </a:p>
      </dsp:txBody>
      <dsp:txXfrm rot="10800000">
        <a:off x="1652123" y="0"/>
        <a:ext cx="4295957" cy="1012593"/>
      </dsp:txXfrm>
    </dsp:sp>
    <dsp:sp modelId="{E251D4CA-07DB-4708-A032-115DAB486C9B}">
      <dsp:nvSpPr>
        <dsp:cNvPr id="0" name=""/>
        <dsp:cNvSpPr/>
      </dsp:nvSpPr>
      <dsp:spPr>
        <a:xfrm>
          <a:off x="892679" y="0"/>
          <a:ext cx="1012593" cy="101259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568C7-B049-46C8-9B28-E5E673C8B8B8}">
      <dsp:nvSpPr>
        <dsp:cNvPr id="0" name=""/>
        <dsp:cNvSpPr/>
      </dsp:nvSpPr>
      <dsp:spPr>
        <a:xfrm>
          <a:off x="0" y="0"/>
          <a:ext cx="1463441" cy="1463441"/>
        </a:xfrm>
        <a:prstGeom prst="pie">
          <a:avLst>
            <a:gd name="adj1" fmla="val 54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8E4A4-C6A3-4D2C-9411-41EBFAAF600D}">
      <dsp:nvSpPr>
        <dsp:cNvPr id="0" name=""/>
        <dsp:cNvSpPr/>
      </dsp:nvSpPr>
      <dsp:spPr>
        <a:xfrm>
          <a:off x="695040" y="0"/>
          <a:ext cx="7657684" cy="1463441"/>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ru-RU" sz="2400" b="1" kern="1200" dirty="0">
              <a:latin typeface="Georgia" panose="02040502050405020303" pitchFamily="18" charset="0"/>
            </a:rPr>
            <a:t>Основания проведения совместной проверки</a:t>
          </a:r>
        </a:p>
        <a:p>
          <a:pPr marL="0" lvl="0" indent="0" algn="ctr" defTabSz="1066800" rtl="0">
            <a:lnSpc>
              <a:spcPct val="90000"/>
            </a:lnSpc>
            <a:spcBef>
              <a:spcPct val="0"/>
            </a:spcBef>
            <a:spcAft>
              <a:spcPct val="35000"/>
            </a:spcAft>
            <a:buNone/>
          </a:pPr>
          <a:r>
            <a:rPr lang="ru-RU" sz="1600" b="0" kern="1200" dirty="0">
              <a:latin typeface="Times New Roman" panose="02020603050405020304" pitchFamily="18" charset="0"/>
              <a:cs typeface="Times New Roman" panose="02020603050405020304" pitchFamily="18" charset="0"/>
            </a:rPr>
            <a:t>(Приказ  МВД России и ФНС России от 30 июня 2009 г. № 495/ММ-7-2-347 «ОБ УТВЕРЖДЕНИ</a:t>
          </a:r>
          <a:r>
            <a:rPr lang="ru-RU" sz="1600" b="0" kern="1200" dirty="0">
              <a:latin typeface="Georgia" panose="02040502050405020303" pitchFamily="18" charset="0"/>
            </a:rPr>
            <a:t>И </a:t>
          </a:r>
          <a:r>
            <a:rPr lang="ru-RU" sz="1600" b="0" kern="1200" dirty="0">
              <a:latin typeface="Times New Roman" panose="02020603050405020304" pitchFamily="18" charset="0"/>
              <a:cs typeface="Times New Roman" panose="02020603050405020304" pitchFamily="18" charset="0"/>
            </a:rPr>
            <a:t>ПОРЯДКА ВЗАИМОДЕЙСТВИЯ ОРГАНОВ ВНУТРЕННИХ ДЕЛ И НАЛОГОВЫХ ОРГАНОВ ПО ПРЕДУПРЕЖДЕНИЮ, ВЫЯВЛЕНИЮ И ПРЕСЕЧЕНИЮ НАЛОГОВЫХ ПРАВОНАРУШЕНИЙ И ПРЕСТУПЛЕНИЙ»).</a:t>
          </a:r>
        </a:p>
        <a:p>
          <a:pPr marL="0" lvl="0" indent="0" algn="ctr" defTabSz="1066800" rtl="0">
            <a:lnSpc>
              <a:spcPct val="90000"/>
            </a:lnSpc>
            <a:spcBef>
              <a:spcPct val="0"/>
            </a:spcBef>
            <a:spcAft>
              <a:spcPct val="35000"/>
            </a:spcAft>
            <a:buNone/>
          </a:pPr>
          <a:r>
            <a:rPr lang="ru-RU" sz="1600" b="1" kern="1200" dirty="0">
              <a:solidFill>
                <a:schemeClr val="tx1"/>
              </a:solidFill>
              <a:latin typeface="Georgia" panose="02040502050405020303" pitchFamily="18" charset="0"/>
            </a:rPr>
            <a:t>Письмо ФНС от 24.08.2012 N АС-4-2/14007@8.2012 </a:t>
          </a:r>
          <a:r>
            <a:rPr lang="ru-RU" sz="1600" b="1" kern="1200" dirty="0">
              <a:solidFill>
                <a:schemeClr val="bg1"/>
              </a:solidFill>
              <a:latin typeface="Georgia" panose="02040502050405020303" pitchFamily="18" charset="0"/>
            </a:rPr>
            <a:t>N АС-4-2/14007@</a:t>
          </a:r>
          <a:endParaRPr lang="ru-RU" sz="1600" b="0" kern="1200" dirty="0">
            <a:latin typeface="Times New Roman" panose="02020603050405020304" pitchFamily="18" charset="0"/>
            <a:cs typeface="Times New Roman" panose="02020603050405020304" pitchFamily="18" charset="0"/>
          </a:endParaRPr>
        </a:p>
      </dsp:txBody>
      <dsp:txXfrm>
        <a:off x="695040" y="0"/>
        <a:ext cx="7657684" cy="146344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5E251-8BA5-4031-B5FA-3349C47C6790}">
      <dsp:nvSpPr>
        <dsp:cNvPr id="0" name=""/>
        <dsp:cNvSpPr/>
      </dsp:nvSpPr>
      <dsp:spPr>
        <a:xfrm>
          <a:off x="0" y="512"/>
          <a:ext cx="8105626" cy="1489046"/>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latin typeface="Georgia" panose="02040502050405020303" pitchFamily="18" charset="0"/>
            </a:rPr>
            <a:t>Пункт 7. Сотрудники органов внутренних дел принимают участие в выездных налоговых проверках на основании </a:t>
          </a:r>
          <a:r>
            <a:rPr lang="ru-RU" sz="2000" b="1" kern="1200" dirty="0">
              <a:latin typeface="Georgia" panose="02040502050405020303" pitchFamily="18" charset="0"/>
            </a:rPr>
            <a:t>мотивированного запроса </a:t>
          </a:r>
          <a:r>
            <a:rPr lang="ru-RU" sz="2000" kern="1200" dirty="0">
              <a:latin typeface="Georgia" panose="02040502050405020303" pitchFamily="18" charset="0"/>
            </a:rPr>
            <a:t>налогового органа, подписанного руководителем (заместителем руководителя) налогового орган</a:t>
          </a:r>
          <a:r>
            <a:rPr lang="ru-RU" sz="2000" kern="1200" dirty="0">
              <a:solidFill>
                <a:schemeClr val="bg1"/>
              </a:solidFill>
              <a:latin typeface="Georgia" panose="02040502050405020303" pitchFamily="18" charset="0"/>
            </a:rPr>
            <a:t>а.</a:t>
          </a:r>
        </a:p>
      </dsp:txBody>
      <dsp:txXfrm>
        <a:off x="72689" y="73201"/>
        <a:ext cx="7960248" cy="1343668"/>
      </dsp:txXfrm>
    </dsp:sp>
    <dsp:sp modelId="{616ABFEA-A186-4278-960A-123757B73BFA}">
      <dsp:nvSpPr>
        <dsp:cNvPr id="0" name=""/>
        <dsp:cNvSpPr/>
      </dsp:nvSpPr>
      <dsp:spPr>
        <a:xfrm>
          <a:off x="0" y="1503262"/>
          <a:ext cx="8105626" cy="1489046"/>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ru-RU" sz="2000" kern="1200" dirty="0">
              <a:solidFill>
                <a:schemeClr val="tx1"/>
              </a:solidFill>
              <a:latin typeface="Georgia" panose="02040502050405020303" pitchFamily="18" charset="0"/>
            </a:rPr>
            <a:t>Пункт 8. Мотивированный запрос налогового органа об участии сотрудников органа внутренних дел в выездной (повторной выездной) налоговой проверке может быть направлен в орган внутренних дел как перед началом налоговой проверки, так и в процессе ее проведения</a:t>
          </a:r>
        </a:p>
      </dsp:txBody>
      <dsp:txXfrm>
        <a:off x="72689" y="1575951"/>
        <a:ext cx="7960248" cy="134366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C1F52-3BE0-49F9-888F-8C2513988D44}">
      <dsp:nvSpPr>
        <dsp:cNvPr id="0" name=""/>
        <dsp:cNvSpPr/>
      </dsp:nvSpPr>
      <dsp:spPr>
        <a:xfrm>
          <a:off x="0" y="22727"/>
          <a:ext cx="8697856" cy="99450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ru-RU" sz="2500" b="1" kern="1200" dirty="0"/>
            <a:t>Основания для направления мотивированного запроса в МВД</a:t>
          </a:r>
          <a:endParaRPr lang="ru-RU" sz="2500" kern="1200" dirty="0"/>
        </a:p>
      </dsp:txBody>
      <dsp:txXfrm>
        <a:off x="48547" y="71274"/>
        <a:ext cx="8600762" cy="89740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51073-3DF9-45A7-A1F7-4E8D99AD29AB}">
      <dsp:nvSpPr>
        <dsp:cNvPr id="0" name=""/>
        <dsp:cNvSpPr/>
      </dsp:nvSpPr>
      <dsp:spPr>
        <a:xfrm>
          <a:off x="0" y="0"/>
          <a:ext cx="1325563" cy="1325563"/>
        </a:xfrm>
        <a:prstGeom prst="pie">
          <a:avLst>
            <a:gd name="adj1" fmla="val 54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7DA80-51DE-4F61-B70C-CD4D34568E42}">
      <dsp:nvSpPr>
        <dsp:cNvPr id="0" name=""/>
        <dsp:cNvSpPr/>
      </dsp:nvSpPr>
      <dsp:spPr>
        <a:xfrm>
          <a:off x="662781" y="0"/>
          <a:ext cx="7363836" cy="1325563"/>
        </a:xfrm>
        <a:prstGeom prst="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ru-RU" sz="2800" b="1" kern="1200" dirty="0">
              <a:latin typeface="Georgia" panose="02040502050405020303" pitchFamily="18" charset="0"/>
            </a:rPr>
            <a:t>Основания для отказа участия сотрудников органа внутренних дел в выездной налоговой проверке</a:t>
          </a:r>
        </a:p>
      </dsp:txBody>
      <dsp:txXfrm>
        <a:off x="662781" y="0"/>
        <a:ext cx="7363836" cy="132556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A07AF-92B5-4A47-9C51-9686B125342C}">
      <dsp:nvSpPr>
        <dsp:cNvPr id="0" name=""/>
        <dsp:cNvSpPr/>
      </dsp:nvSpPr>
      <dsp:spPr>
        <a:xfrm>
          <a:off x="0" y="75250"/>
          <a:ext cx="8026619" cy="1426485"/>
        </a:xfrm>
        <a:prstGeom prst="roundRect">
          <a:avLst/>
        </a:prstGeom>
        <a:solidFill>
          <a:schemeClr val="tx1">
            <a:lumMod val="85000"/>
            <a:lumOff val="1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b="1" kern="1200" dirty="0">
              <a:latin typeface="Georgia" panose="02040502050405020303" pitchFamily="18" charset="0"/>
            </a:rPr>
            <a:t> Отсутствие в запросе налогового органа фактов, свидетельствующих о возможных нарушениях организациями и физическими лицами законодательства о налогах и </a:t>
          </a:r>
          <a:r>
            <a:rPr lang="ru-RU" sz="1700" b="1" kern="1200" dirty="0">
              <a:solidFill>
                <a:schemeClr val="bg1"/>
              </a:solidFill>
              <a:latin typeface="Georgia" panose="02040502050405020303" pitchFamily="18" charset="0"/>
            </a:rPr>
            <a:t>сборах. </a:t>
          </a:r>
        </a:p>
      </dsp:txBody>
      <dsp:txXfrm>
        <a:off x="69635" y="144885"/>
        <a:ext cx="7887349" cy="1287215"/>
      </dsp:txXfrm>
    </dsp:sp>
    <dsp:sp modelId="{0D38527F-2DC4-4199-96ED-B7A0147EF65D}">
      <dsp:nvSpPr>
        <dsp:cNvPr id="0" name=""/>
        <dsp:cNvSpPr/>
      </dsp:nvSpPr>
      <dsp:spPr>
        <a:xfrm>
          <a:off x="0" y="1550696"/>
          <a:ext cx="8026619" cy="1426485"/>
        </a:xfrm>
        <a:prstGeom prst="roundRect">
          <a:avLst/>
        </a:prstGeom>
        <a:solidFill>
          <a:schemeClr val="tx1">
            <a:lumMod val="65000"/>
            <a:lumOff val="3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b="1" kern="1200" dirty="0">
              <a:latin typeface="Georgia" panose="02040502050405020303" pitchFamily="18" charset="0"/>
            </a:rPr>
            <a:t>Несоответствие изложенной в запросе налогового органа цели привлечения сотрудников органа внутренних дел для участия в проверке компетенции органов внутренних дел</a:t>
          </a:r>
          <a:r>
            <a:rPr lang="ru-RU" sz="1700" b="1" kern="1200" dirty="0">
              <a:solidFill>
                <a:schemeClr val="bg1"/>
              </a:solidFill>
              <a:latin typeface="Georgia" panose="02040502050405020303" pitchFamily="18" charset="0"/>
            </a:rPr>
            <a:t>.</a:t>
          </a:r>
        </a:p>
      </dsp:txBody>
      <dsp:txXfrm>
        <a:off x="69635" y="1620331"/>
        <a:ext cx="7887349" cy="1287215"/>
      </dsp:txXfrm>
    </dsp:sp>
    <dsp:sp modelId="{2C77E6D4-8465-4B00-883C-45B02192E56C}">
      <dsp:nvSpPr>
        <dsp:cNvPr id="0" name=""/>
        <dsp:cNvSpPr/>
      </dsp:nvSpPr>
      <dsp:spPr>
        <a:xfrm>
          <a:off x="0" y="3026141"/>
          <a:ext cx="8026619" cy="142648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b="1" kern="1200" dirty="0">
              <a:solidFill>
                <a:schemeClr val="bg1"/>
              </a:solidFill>
              <a:latin typeface="Georgia" panose="02040502050405020303" pitchFamily="18" charset="0"/>
            </a:rPr>
            <a:t>Отсутствие обоснования необходимости привлечения сотрудников органа внутренних дел в качестве специалистов и (или) для обеспечения мер безопасности в целях защиты жизни и здоровья проверяющих. </a:t>
          </a:r>
          <a:br>
            <a:rPr lang="ru-RU" sz="1700" kern="1200" dirty="0"/>
          </a:br>
          <a:endParaRPr lang="ru-RU" sz="1700" kern="1200" dirty="0"/>
        </a:p>
      </dsp:txBody>
      <dsp:txXfrm>
        <a:off x="69635" y="3095776"/>
        <a:ext cx="7887349" cy="128721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3F446-CB4C-4B84-BF17-FD25F62138D3}">
      <dsp:nvSpPr>
        <dsp:cNvPr id="0" name=""/>
        <dsp:cNvSpPr/>
      </dsp:nvSpPr>
      <dsp:spPr>
        <a:xfrm>
          <a:off x="0" y="0"/>
          <a:ext cx="503077" cy="503077"/>
        </a:xfrm>
        <a:prstGeom prst="pie">
          <a:avLst>
            <a:gd name="adj1" fmla="val 5400000"/>
            <a:gd name="adj2" fmla="val 162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2EFF8-C3E3-4D61-9DF7-9593B1F62438}">
      <dsp:nvSpPr>
        <dsp:cNvPr id="0" name=""/>
        <dsp:cNvSpPr/>
      </dsp:nvSpPr>
      <dsp:spPr>
        <a:xfrm>
          <a:off x="251538" y="0"/>
          <a:ext cx="8662891" cy="503077"/>
        </a:xfrm>
        <a:prstGeom prst="rect">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ru-RU" sz="2800" b="1" kern="1200" dirty="0">
              <a:latin typeface="Georgia" panose="02040502050405020303" pitchFamily="18" charset="0"/>
            </a:rPr>
            <a:t>Полномочия сотрудников налогового органа</a:t>
          </a:r>
          <a:endParaRPr lang="ru-RU" sz="2800" kern="1200" dirty="0">
            <a:latin typeface="Georgia" panose="02040502050405020303" pitchFamily="18" charset="0"/>
          </a:endParaRPr>
        </a:p>
      </dsp:txBody>
      <dsp:txXfrm>
        <a:off x="251538" y="0"/>
        <a:ext cx="8662891" cy="503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8879-BDAE-4182-8E72-B56ED4E5A1B8}">
      <dsp:nvSpPr>
        <dsp:cNvPr id="0" name=""/>
        <dsp:cNvSpPr/>
      </dsp:nvSpPr>
      <dsp:spPr>
        <a:xfrm>
          <a:off x="0" y="3855"/>
          <a:ext cx="8248330" cy="117584"/>
        </a:xfrm>
        <a:prstGeom prst="roundRect">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rtl="0">
            <a:lnSpc>
              <a:spcPct val="90000"/>
            </a:lnSpc>
            <a:spcBef>
              <a:spcPct val="0"/>
            </a:spcBef>
            <a:spcAft>
              <a:spcPct val="35000"/>
            </a:spcAft>
            <a:buNone/>
          </a:pPr>
          <a:r>
            <a:rPr lang="ru-RU" sz="500" kern="1200" dirty="0"/>
            <a:t>К ним могут относиться следующие заявления об обстоятельствах: </a:t>
          </a:r>
        </a:p>
      </dsp:txBody>
      <dsp:txXfrm>
        <a:off x="5740" y="9595"/>
        <a:ext cx="8236850" cy="106104"/>
      </dsp:txXfrm>
    </dsp:sp>
    <dsp:sp modelId="{D8AA8C5C-1AF6-424B-AC61-4DA9F5683277}">
      <dsp:nvSpPr>
        <dsp:cNvPr id="0" name=""/>
        <dsp:cNvSpPr/>
      </dsp:nvSpPr>
      <dsp:spPr>
        <a:xfrm>
          <a:off x="0" y="121440"/>
          <a:ext cx="8248330" cy="381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884" tIns="24130" rIns="135128" bIns="24130" numCol="1" spcCol="1270" anchor="t" anchorCtr="0">
          <a:noAutofit/>
        </a:bodyPr>
        <a:lstStyle/>
        <a:p>
          <a:pPr marL="0" lvl="1" indent="363538" algn="l" defTabSz="844550" rtl="0">
            <a:lnSpc>
              <a:spcPct val="90000"/>
            </a:lnSpc>
            <a:spcBef>
              <a:spcPct val="0"/>
            </a:spcBef>
            <a:spcAft>
              <a:spcPct val="20000"/>
            </a:spcAft>
            <a:buChar char="•"/>
          </a:pPr>
          <a:endParaRPr lang="ru-RU" sz="1900" i="1" kern="1200" dirty="0">
            <a:latin typeface="Times New Roman" panose="02020603050405020304" pitchFamily="18" charset="0"/>
            <a:cs typeface="Times New Roman" panose="02020603050405020304" pitchFamily="18" charset="0"/>
          </a:endParaRP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подписание договора уполномоченными лицами, </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регистрация контрагента в установленном порядке, </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отсутствие препятствий для заключения договора, в том числе получены все необходимые одобрения и согласования,</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наличие права на осуществление определённого вида деятельности, получение при необходимости лицензий (разрешений), </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контрагентом уплачиваются все налоги и сборы в соответствии с законодательством РФ, своевременно и в полном объеме подаётся налоговая отчетность, отражаются хозяйственные операции в первичных документах, в бухгалтерской, статической и иной отчётности, </a:t>
          </a:r>
        </a:p>
        <a:p>
          <a:pPr marL="0" lvl="1" indent="363538" algn="l" defTabSz="844550" rtl="0">
            <a:lnSpc>
              <a:spcPct val="90000"/>
            </a:lnSpc>
            <a:spcBef>
              <a:spcPct val="0"/>
            </a:spcBef>
            <a:spcAft>
              <a:spcPct val="20000"/>
            </a:spcAft>
            <a:buChar char="•"/>
          </a:pPr>
          <a:r>
            <a:rPr lang="ru-RU" sz="1900" i="1" kern="1200" dirty="0">
              <a:latin typeface="Times New Roman" panose="02020603050405020304" pitchFamily="18" charset="0"/>
              <a:cs typeface="Times New Roman" panose="02020603050405020304" pitchFamily="18" charset="0"/>
            </a:rPr>
            <a:t>контрагент обязан по законному требованию налоговых органов представить в установленный в требовании срок запрошенные заверенные копии документов (информацию).</a:t>
          </a:r>
        </a:p>
      </dsp:txBody>
      <dsp:txXfrm>
        <a:off x="0" y="121440"/>
        <a:ext cx="8248330" cy="381566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5C831-3B9D-452D-B9F5-3507269EC3E0}">
      <dsp:nvSpPr>
        <dsp:cNvPr id="0" name=""/>
        <dsp:cNvSpPr/>
      </dsp:nvSpPr>
      <dsp:spPr>
        <a:xfrm>
          <a:off x="0" y="248580"/>
          <a:ext cx="8741169" cy="1821430"/>
        </a:xfrm>
        <a:prstGeom prst="roundRect">
          <a:avLst/>
        </a:prstGeom>
        <a:solidFill>
          <a:srgbClr val="00206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722313" algn="l" defTabSz="977900" rtl="0">
            <a:lnSpc>
              <a:spcPct val="90000"/>
            </a:lnSpc>
            <a:spcBef>
              <a:spcPct val="0"/>
            </a:spcBef>
            <a:spcAft>
              <a:spcPct val="35000"/>
            </a:spcAft>
            <a:buNone/>
          </a:pPr>
          <a:r>
            <a:rPr lang="ru-RU" sz="2200" b="1" i="1" kern="1200" dirty="0">
              <a:latin typeface="Times New Roman" panose="02020603050405020304" pitchFamily="18" charset="0"/>
              <a:cs typeface="Times New Roman" panose="02020603050405020304" pitchFamily="18" charset="0"/>
            </a:rPr>
            <a:t>В соответствии с ч. ч. 1, 2 ст. 182 УПК РФ обыск является следственным действием, основанием для производства которого является наличие достаточных данных полагать, что в каком-либо месте или у какого-либо лица могут находиться орудия, оборудование или иные средства совершения преступления, предметы, документы и ценности, которые могут иметь значение для уголовного дела на основании постановления следователя.</a:t>
          </a:r>
        </a:p>
      </dsp:txBody>
      <dsp:txXfrm>
        <a:off x="88915" y="337495"/>
        <a:ext cx="8563339" cy="16436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9EF44-3D3D-4FEE-9CEF-E23F4F9A4BA6}">
      <dsp:nvSpPr>
        <dsp:cNvPr id="0" name=""/>
        <dsp:cNvSpPr/>
      </dsp:nvSpPr>
      <dsp:spPr>
        <a:xfrm>
          <a:off x="0" y="0"/>
          <a:ext cx="5329990" cy="714716"/>
        </a:xfrm>
        <a:prstGeom prst="roundRect">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ru-RU" sz="1900" b="1" i="1" u="sng" kern="1200" baseline="0" dirty="0"/>
            <a:t>При производстве обыска (ч. 6 -11 ст. 182</a:t>
          </a:r>
          <a:r>
            <a:rPr lang="ru-RU" sz="1900" b="1" i="1" u="sng" kern="1200" dirty="0"/>
            <a:t> УПК)</a:t>
          </a:r>
          <a:endParaRPr lang="ru-RU" sz="1900" kern="1200" dirty="0"/>
        </a:p>
      </dsp:txBody>
      <dsp:txXfrm>
        <a:off x="34890" y="34890"/>
        <a:ext cx="5260210" cy="64493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E3C1-5B23-46DC-A641-16F86FEBD24B}">
      <dsp:nvSpPr>
        <dsp:cNvPr id="0" name=""/>
        <dsp:cNvSpPr/>
      </dsp:nvSpPr>
      <dsp:spPr>
        <a:xfrm>
          <a:off x="0" y="344"/>
          <a:ext cx="3176337" cy="584085"/>
        </a:xfrm>
        <a:prstGeom prst="roundRect">
          <a:avLst/>
        </a:prstGeom>
        <a:solidFill>
          <a:srgbClr val="C0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ru-RU" sz="3600" b="1" i="1" kern="1200" dirty="0">
              <a:latin typeface="Times New Roman" panose="02020603050405020304" pitchFamily="18" charset="0"/>
              <a:cs typeface="Times New Roman" panose="02020603050405020304" pitchFamily="18" charset="0"/>
            </a:rPr>
            <a:t>Допрос</a:t>
          </a:r>
          <a:r>
            <a:rPr lang="ru-RU" sz="2400" kern="1200" dirty="0"/>
            <a:t> </a:t>
          </a:r>
        </a:p>
      </dsp:txBody>
      <dsp:txXfrm>
        <a:off x="28513" y="28857"/>
        <a:ext cx="3119311" cy="527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29F39-6A0C-4632-88D3-03666B20A6C4}">
      <dsp:nvSpPr>
        <dsp:cNvPr id="0" name=""/>
        <dsp:cNvSpPr/>
      </dsp:nvSpPr>
      <dsp:spPr>
        <a:xfrm>
          <a:off x="0" y="0"/>
          <a:ext cx="1152128" cy="115212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C4A6A-4574-4643-807D-4B9571C5DF60}">
      <dsp:nvSpPr>
        <dsp:cNvPr id="0" name=""/>
        <dsp:cNvSpPr/>
      </dsp:nvSpPr>
      <dsp:spPr>
        <a:xfrm>
          <a:off x="576063" y="0"/>
          <a:ext cx="6408711" cy="1152128"/>
        </a:xfrm>
        <a:prstGeom prst="rect">
          <a:avLst/>
        </a:prstGeom>
        <a:solidFill>
          <a:schemeClr val="lt1">
            <a:alpha val="9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rtl="0">
            <a:lnSpc>
              <a:spcPct val="90000"/>
            </a:lnSpc>
            <a:spcBef>
              <a:spcPct val="0"/>
            </a:spcBef>
            <a:spcAft>
              <a:spcPct val="35000"/>
            </a:spcAft>
            <a:buNone/>
          </a:pPr>
          <a:r>
            <a:rPr lang="ru-RU" sz="5300" b="0" i="0" kern="1200" dirty="0"/>
            <a:t>Общение с ИФНС</a:t>
          </a:r>
          <a:endParaRPr lang="ru-RU" sz="5300" kern="1200" dirty="0"/>
        </a:p>
      </dsp:txBody>
      <dsp:txXfrm>
        <a:off x="576063" y="0"/>
        <a:ext cx="6408711" cy="115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649AF-FDA4-4682-BB93-05BDEAB65910}">
      <dsp:nvSpPr>
        <dsp:cNvPr id="0" name=""/>
        <dsp:cNvSpPr/>
      </dsp:nvSpPr>
      <dsp:spPr>
        <a:xfrm>
          <a:off x="0" y="0"/>
          <a:ext cx="1008112" cy="1008112"/>
        </a:xfrm>
        <a:prstGeom prst="pie">
          <a:avLst>
            <a:gd name="adj1" fmla="val 5400000"/>
            <a:gd name="adj2" fmla="val 16200000"/>
          </a:avLst>
        </a:prstGeom>
        <a:solidFill>
          <a:srgbClr val="00206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176CBACA-CB3D-4055-B8B8-86CAF6481DA4}">
      <dsp:nvSpPr>
        <dsp:cNvPr id="0" name=""/>
        <dsp:cNvSpPr/>
      </dsp:nvSpPr>
      <dsp:spPr>
        <a:xfrm>
          <a:off x="504056" y="0"/>
          <a:ext cx="6480603" cy="1008112"/>
        </a:xfrm>
        <a:prstGeom prst="rect">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ru-RU" sz="4600" b="0" i="0" kern="1200" dirty="0"/>
            <a:t>Как узнать кто?</a:t>
          </a:r>
          <a:endParaRPr lang="ru-RU" sz="4600" kern="1200" dirty="0"/>
        </a:p>
      </dsp:txBody>
      <dsp:txXfrm>
        <a:off x="504056" y="0"/>
        <a:ext cx="6480603" cy="1008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D8106-89E0-4915-BDB5-1C3F0D0B3F8C}">
      <dsp:nvSpPr>
        <dsp:cNvPr id="0" name=""/>
        <dsp:cNvSpPr/>
      </dsp:nvSpPr>
      <dsp:spPr>
        <a:xfrm>
          <a:off x="619781" y="0"/>
          <a:ext cx="7024190" cy="1400530"/>
        </a:xfrm>
        <a:prstGeom prst="rightArrow">
          <a:avLst/>
        </a:prstGeom>
        <a:solidFill>
          <a:srgbClr val="002060"/>
        </a:solidFill>
        <a:ln>
          <a:noFill/>
        </a:ln>
        <a:effectLst/>
      </dsp:spPr>
      <dsp:style>
        <a:lnRef idx="0">
          <a:scrgbClr r="0" g="0" b="0"/>
        </a:lnRef>
        <a:fillRef idx="1">
          <a:scrgbClr r="0" g="0" b="0"/>
        </a:fillRef>
        <a:effectRef idx="0">
          <a:scrgbClr r="0" g="0" b="0"/>
        </a:effectRef>
        <a:fontRef idx="minor"/>
      </dsp:style>
    </dsp:sp>
    <dsp:sp modelId="{113F0B3A-DF70-457F-9E15-23E56146EE71}">
      <dsp:nvSpPr>
        <dsp:cNvPr id="0" name=""/>
        <dsp:cNvSpPr/>
      </dsp:nvSpPr>
      <dsp:spPr>
        <a:xfrm>
          <a:off x="180769" y="420158"/>
          <a:ext cx="7902214" cy="5602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ru-RU" sz="2400" b="1" i="0" kern="1200" dirty="0">
              <a:latin typeface="Georgia" panose="02040502050405020303" pitchFamily="18" charset="0"/>
            </a:rPr>
            <a:t>Что о нас знают и откуда берут информацию?</a:t>
          </a:r>
          <a:endParaRPr lang="ru-RU" sz="2400" kern="1200" dirty="0">
            <a:latin typeface="Georgia" panose="02040502050405020303" pitchFamily="18" charset="0"/>
          </a:endParaRPr>
        </a:p>
      </dsp:txBody>
      <dsp:txXfrm>
        <a:off x="208116" y="447505"/>
        <a:ext cx="7847520" cy="505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E7023-3A03-45F1-9AF0-32C230CC158B}">
      <dsp:nvSpPr>
        <dsp:cNvPr id="0" name=""/>
        <dsp:cNvSpPr/>
      </dsp:nvSpPr>
      <dsp:spPr>
        <a:xfrm>
          <a:off x="0" y="0"/>
          <a:ext cx="8349915" cy="1626934"/>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83820" tIns="83820" rIns="83820" bIns="83820" numCol="1" spcCol="1270" anchor="ctr" anchorCtr="0">
          <a:noAutofit/>
        </a:bodyPr>
        <a:lstStyle/>
        <a:p>
          <a:pPr marL="0" lvl="0" indent="352425" algn="l" defTabSz="977900" rtl="0">
            <a:lnSpc>
              <a:spcPct val="90000"/>
            </a:lnSpc>
            <a:spcBef>
              <a:spcPct val="0"/>
            </a:spcBef>
            <a:spcAft>
              <a:spcPct val="35000"/>
            </a:spcAft>
            <a:buNone/>
          </a:pPr>
          <a:endParaRPr lang="ru-RU" sz="2200" b="1" i="1" kern="1200" dirty="0">
            <a:latin typeface="Times New Roman" panose="02020603050405020304" pitchFamily="18" charset="0"/>
            <a:cs typeface="Times New Roman" panose="02020603050405020304" pitchFamily="18" charset="0"/>
          </a:endParaRPr>
        </a:p>
        <a:p>
          <a:pPr marL="0" lvl="0" indent="352425" algn="l" defTabSz="977900" rtl="0">
            <a:lnSpc>
              <a:spcPct val="90000"/>
            </a:lnSpc>
            <a:spcBef>
              <a:spcPct val="0"/>
            </a:spcBef>
            <a:spcAft>
              <a:spcPct val="35000"/>
            </a:spcAft>
            <a:buNone/>
          </a:pPr>
          <a:r>
            <a:rPr lang="ru-RU" sz="2000" b="1" i="1" kern="1200" dirty="0">
              <a:latin typeface="Times New Roman" panose="02020603050405020304" pitchFamily="18" charset="0"/>
              <a:cs typeface="Times New Roman" panose="02020603050405020304" pitchFamily="18" charset="0"/>
            </a:rPr>
            <a:t>Выявление взаимозависимости контрагентов, идентификация налоговых разрывов в цепочке взаимоотношений налогоплательщиков с контрагентами и отказ в неправомерных вычетах по налогу на добавленную стоимость, интеграции базы данных ЗАГС, сведения ФТС России, отслеживание </a:t>
          </a:r>
          <a:r>
            <a:rPr lang="en-US" sz="2000" b="1" i="1" kern="1200" dirty="0">
              <a:latin typeface="Times New Roman" panose="02020603050405020304" pitchFamily="18" charset="0"/>
              <a:cs typeface="Times New Roman" panose="02020603050405020304" pitchFamily="18" charset="0"/>
            </a:rPr>
            <a:t>IP\Mac </a:t>
          </a:r>
          <a:r>
            <a:rPr lang="ru-RU" sz="2000" b="1" i="1" kern="1200" dirty="0">
              <a:latin typeface="Times New Roman" panose="02020603050405020304" pitchFamily="18" charset="0"/>
              <a:cs typeface="Times New Roman" panose="02020603050405020304" pitchFamily="18" charset="0"/>
            </a:rPr>
            <a:t>адреса компании.</a:t>
          </a:r>
          <a:br>
            <a:rPr lang="ru-RU" sz="2100" b="1" i="1" kern="1200" dirty="0">
              <a:latin typeface="Times New Roman" panose="02020603050405020304" pitchFamily="18" charset="0"/>
              <a:cs typeface="Times New Roman" panose="02020603050405020304" pitchFamily="18" charset="0"/>
            </a:rPr>
          </a:br>
          <a:endParaRPr lang="ru-RU" sz="2100" i="1" kern="1200" dirty="0">
            <a:latin typeface="Times New Roman" panose="02020603050405020304" pitchFamily="18" charset="0"/>
            <a:cs typeface="Times New Roman" panose="02020603050405020304" pitchFamily="18" charset="0"/>
          </a:endParaRPr>
        </a:p>
      </dsp:txBody>
      <dsp:txXfrm>
        <a:off x="79420" y="79420"/>
        <a:ext cx="8191075" cy="14680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01F5D-E4D5-47A1-B7F2-BEB7C98E1059}">
      <dsp:nvSpPr>
        <dsp:cNvPr id="0" name=""/>
        <dsp:cNvSpPr/>
      </dsp:nvSpPr>
      <dsp:spPr>
        <a:xfrm>
          <a:off x="118479" y="1465034"/>
          <a:ext cx="1697260" cy="848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Расхождения</a:t>
          </a:r>
        </a:p>
      </dsp:txBody>
      <dsp:txXfrm>
        <a:off x="143335" y="1489890"/>
        <a:ext cx="1647548" cy="798918"/>
      </dsp:txXfrm>
    </dsp:sp>
    <dsp:sp modelId="{18E70BC9-A9DD-42DA-85AA-ACFFDC602596}">
      <dsp:nvSpPr>
        <dsp:cNvPr id="0" name=""/>
        <dsp:cNvSpPr/>
      </dsp:nvSpPr>
      <dsp:spPr>
        <a:xfrm rot="18289098">
          <a:off x="1560680" y="1381060"/>
          <a:ext cx="1189024" cy="40429"/>
        </a:xfrm>
        <a:custGeom>
          <a:avLst/>
          <a:gdLst/>
          <a:ahLst/>
          <a:cxnLst/>
          <a:rect l="0" t="0" r="0" b="0"/>
          <a:pathLst>
            <a:path>
              <a:moveTo>
                <a:pt x="0" y="20214"/>
              </a:moveTo>
              <a:lnTo>
                <a:pt x="1189024"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125466" y="1371549"/>
        <a:ext cx="59451" cy="59451"/>
      </dsp:txXfrm>
    </dsp:sp>
    <dsp:sp modelId="{B2FFF9F1-A823-4BBF-99B6-3A191A0DA739}">
      <dsp:nvSpPr>
        <dsp:cNvPr id="0" name=""/>
        <dsp:cNvSpPr/>
      </dsp:nvSpPr>
      <dsp:spPr>
        <a:xfrm>
          <a:off x="2494644" y="488884"/>
          <a:ext cx="1697260" cy="848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Простые</a:t>
          </a:r>
        </a:p>
      </dsp:txBody>
      <dsp:txXfrm>
        <a:off x="2519500" y="513740"/>
        <a:ext cx="1647548" cy="798918"/>
      </dsp:txXfrm>
    </dsp:sp>
    <dsp:sp modelId="{80B8C3C6-F386-4EFC-BA7A-CC0994364900}">
      <dsp:nvSpPr>
        <dsp:cNvPr id="0" name=""/>
        <dsp:cNvSpPr/>
      </dsp:nvSpPr>
      <dsp:spPr>
        <a:xfrm rot="19457599">
          <a:off x="4113320" y="649003"/>
          <a:ext cx="836073" cy="40429"/>
        </a:xfrm>
        <a:custGeom>
          <a:avLst/>
          <a:gdLst/>
          <a:ahLst/>
          <a:cxnLst/>
          <a:rect l="0" t="0" r="0" b="0"/>
          <a:pathLst>
            <a:path>
              <a:moveTo>
                <a:pt x="0" y="20214"/>
              </a:moveTo>
              <a:lnTo>
                <a:pt x="836073"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10455" y="648317"/>
        <a:ext cx="41803" cy="41803"/>
      </dsp:txXfrm>
    </dsp:sp>
    <dsp:sp modelId="{7136BF2B-3E09-42A7-BC9B-CA6C0E938361}">
      <dsp:nvSpPr>
        <dsp:cNvPr id="0" name=""/>
        <dsp:cNvSpPr/>
      </dsp:nvSpPr>
      <dsp:spPr>
        <a:xfrm>
          <a:off x="4870809" y="472"/>
          <a:ext cx="1683478" cy="849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Системные</a:t>
          </a:r>
        </a:p>
        <a:p>
          <a:pPr marL="0" lvl="0" indent="0" algn="ctr" defTabSz="622300">
            <a:lnSpc>
              <a:spcPct val="90000"/>
            </a:lnSpc>
            <a:spcBef>
              <a:spcPct val="0"/>
            </a:spcBef>
            <a:spcAft>
              <a:spcPct val="35000"/>
            </a:spcAft>
            <a:buNone/>
          </a:pPr>
          <a:r>
            <a:rPr lang="ru-RU" sz="1400" kern="1200" dirty="0"/>
            <a:t>или</a:t>
          </a:r>
        </a:p>
        <a:p>
          <a:pPr marL="0" lvl="0" indent="0" algn="ctr" defTabSz="622300">
            <a:lnSpc>
              <a:spcPct val="90000"/>
            </a:lnSpc>
            <a:spcBef>
              <a:spcPct val="0"/>
            </a:spcBef>
            <a:spcAft>
              <a:spcPct val="35000"/>
            </a:spcAft>
            <a:buNone/>
          </a:pPr>
          <a:r>
            <a:rPr lang="ru-RU" sz="1400" kern="1200" dirty="0"/>
            <a:t>Несистемные</a:t>
          </a:r>
        </a:p>
      </dsp:txBody>
      <dsp:txXfrm>
        <a:off x="4895691" y="25354"/>
        <a:ext cx="1633714" cy="799765"/>
      </dsp:txXfrm>
    </dsp:sp>
    <dsp:sp modelId="{41CF441B-0584-4F77-8A8A-E2F5906ACE83}">
      <dsp:nvSpPr>
        <dsp:cNvPr id="0" name=""/>
        <dsp:cNvSpPr/>
      </dsp:nvSpPr>
      <dsp:spPr>
        <a:xfrm rot="2143903">
          <a:off x="4113189" y="1137191"/>
          <a:ext cx="836335" cy="40429"/>
        </a:xfrm>
        <a:custGeom>
          <a:avLst/>
          <a:gdLst/>
          <a:ahLst/>
          <a:cxnLst/>
          <a:rect l="0" t="0" r="0" b="0"/>
          <a:pathLst>
            <a:path>
              <a:moveTo>
                <a:pt x="0" y="20214"/>
              </a:moveTo>
              <a:lnTo>
                <a:pt x="83633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10449" y="1136497"/>
        <a:ext cx="41816" cy="41816"/>
      </dsp:txXfrm>
    </dsp:sp>
    <dsp:sp modelId="{893006AC-E599-4B01-836A-E234C09846BE}">
      <dsp:nvSpPr>
        <dsp:cNvPr id="0" name=""/>
        <dsp:cNvSpPr/>
      </dsp:nvSpPr>
      <dsp:spPr>
        <a:xfrm>
          <a:off x="4870809" y="977297"/>
          <a:ext cx="1697260" cy="848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Акцептованные или</a:t>
          </a:r>
        </a:p>
        <a:p>
          <a:pPr marL="0" lvl="0" indent="0" algn="ctr" defTabSz="622300">
            <a:lnSpc>
              <a:spcPct val="90000"/>
            </a:lnSpc>
            <a:spcBef>
              <a:spcPct val="0"/>
            </a:spcBef>
            <a:spcAft>
              <a:spcPct val="35000"/>
            </a:spcAft>
            <a:buNone/>
          </a:pPr>
          <a:r>
            <a:rPr lang="ru-RU" sz="1400" kern="1200" dirty="0"/>
            <a:t>Неакцептованные</a:t>
          </a:r>
        </a:p>
      </dsp:txBody>
      <dsp:txXfrm>
        <a:off x="4895665" y="1002153"/>
        <a:ext cx="1647548" cy="798918"/>
      </dsp:txXfrm>
    </dsp:sp>
    <dsp:sp modelId="{55054B18-E672-45AE-8901-5CA2DFFB135E}">
      <dsp:nvSpPr>
        <dsp:cNvPr id="0" name=""/>
        <dsp:cNvSpPr/>
      </dsp:nvSpPr>
      <dsp:spPr>
        <a:xfrm rot="3310902">
          <a:off x="1560680" y="2357209"/>
          <a:ext cx="1189024" cy="40429"/>
        </a:xfrm>
        <a:custGeom>
          <a:avLst/>
          <a:gdLst/>
          <a:ahLst/>
          <a:cxnLst/>
          <a:rect l="0" t="0" r="0" b="0"/>
          <a:pathLst>
            <a:path>
              <a:moveTo>
                <a:pt x="0" y="20214"/>
              </a:moveTo>
              <a:lnTo>
                <a:pt x="1189024"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125466" y="2347699"/>
        <a:ext cx="59451" cy="59451"/>
      </dsp:txXfrm>
    </dsp:sp>
    <dsp:sp modelId="{0AB56818-04CD-47F9-ACC3-79D10BD122E4}">
      <dsp:nvSpPr>
        <dsp:cNvPr id="0" name=""/>
        <dsp:cNvSpPr/>
      </dsp:nvSpPr>
      <dsp:spPr>
        <a:xfrm>
          <a:off x="2494644" y="2441184"/>
          <a:ext cx="1697260" cy="848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Сложные</a:t>
          </a:r>
        </a:p>
      </dsp:txBody>
      <dsp:txXfrm>
        <a:off x="2519500" y="2466040"/>
        <a:ext cx="1647548" cy="798918"/>
      </dsp:txXfrm>
    </dsp:sp>
    <dsp:sp modelId="{05DAE09C-AD47-400D-9FC4-EA3A5AE469D7}">
      <dsp:nvSpPr>
        <dsp:cNvPr id="0" name=""/>
        <dsp:cNvSpPr/>
      </dsp:nvSpPr>
      <dsp:spPr>
        <a:xfrm rot="19457599">
          <a:off x="4113320" y="2601303"/>
          <a:ext cx="836073" cy="40429"/>
        </a:xfrm>
        <a:custGeom>
          <a:avLst/>
          <a:gdLst/>
          <a:ahLst/>
          <a:cxnLst/>
          <a:rect l="0" t="0" r="0" b="0"/>
          <a:pathLst>
            <a:path>
              <a:moveTo>
                <a:pt x="0" y="20214"/>
              </a:moveTo>
              <a:lnTo>
                <a:pt x="836073"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10455" y="2600616"/>
        <a:ext cx="41803" cy="41803"/>
      </dsp:txXfrm>
    </dsp:sp>
    <dsp:sp modelId="{7EF188D5-65B5-46F9-9732-92051AC7F9A2}">
      <dsp:nvSpPr>
        <dsp:cNvPr id="0" name=""/>
        <dsp:cNvSpPr/>
      </dsp:nvSpPr>
      <dsp:spPr>
        <a:xfrm>
          <a:off x="4870809" y="1953222"/>
          <a:ext cx="1697260" cy="848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Системные</a:t>
          </a:r>
        </a:p>
        <a:p>
          <a:pPr marL="0" lvl="0" indent="0" algn="ctr" defTabSz="622300">
            <a:lnSpc>
              <a:spcPct val="90000"/>
            </a:lnSpc>
            <a:spcBef>
              <a:spcPct val="0"/>
            </a:spcBef>
            <a:spcAft>
              <a:spcPct val="35000"/>
            </a:spcAft>
            <a:buNone/>
          </a:pPr>
          <a:r>
            <a:rPr lang="ru-RU" sz="1400" kern="1200" dirty="0"/>
            <a:t>или</a:t>
          </a:r>
        </a:p>
        <a:p>
          <a:pPr marL="0" lvl="0" indent="0" algn="ctr" defTabSz="622300">
            <a:lnSpc>
              <a:spcPct val="90000"/>
            </a:lnSpc>
            <a:spcBef>
              <a:spcPct val="0"/>
            </a:spcBef>
            <a:spcAft>
              <a:spcPct val="35000"/>
            </a:spcAft>
            <a:buNone/>
          </a:pPr>
          <a:r>
            <a:rPr lang="ru-RU" sz="1400" kern="1200" dirty="0"/>
            <a:t>Несистемные</a:t>
          </a:r>
        </a:p>
      </dsp:txBody>
      <dsp:txXfrm>
        <a:off x="4895665" y="1978078"/>
        <a:ext cx="1647548" cy="798918"/>
      </dsp:txXfrm>
    </dsp:sp>
    <dsp:sp modelId="{DA718671-6D2F-4F2A-8299-BDC44BD9561A}">
      <dsp:nvSpPr>
        <dsp:cNvPr id="0" name=""/>
        <dsp:cNvSpPr/>
      </dsp:nvSpPr>
      <dsp:spPr>
        <a:xfrm rot="2142401">
          <a:off x="4113320" y="3089266"/>
          <a:ext cx="836073" cy="40429"/>
        </a:xfrm>
        <a:custGeom>
          <a:avLst/>
          <a:gdLst/>
          <a:ahLst/>
          <a:cxnLst/>
          <a:rect l="0" t="0" r="0" b="0"/>
          <a:pathLst>
            <a:path>
              <a:moveTo>
                <a:pt x="0" y="20214"/>
              </a:moveTo>
              <a:lnTo>
                <a:pt x="836073"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10455" y="3088579"/>
        <a:ext cx="41803" cy="41803"/>
      </dsp:txXfrm>
    </dsp:sp>
    <dsp:sp modelId="{39124C39-96F8-4FEE-A519-05E775A49428}">
      <dsp:nvSpPr>
        <dsp:cNvPr id="0" name=""/>
        <dsp:cNvSpPr/>
      </dsp:nvSpPr>
      <dsp:spPr>
        <a:xfrm>
          <a:off x="4870809" y="2929146"/>
          <a:ext cx="1697260" cy="848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ru-RU" sz="1400" kern="1200" dirty="0"/>
            <a:t>Акцептованные или</a:t>
          </a:r>
        </a:p>
        <a:p>
          <a:pPr marL="0" lvl="0" indent="0" algn="ctr" defTabSz="622300">
            <a:lnSpc>
              <a:spcPct val="90000"/>
            </a:lnSpc>
            <a:spcBef>
              <a:spcPct val="0"/>
            </a:spcBef>
            <a:spcAft>
              <a:spcPct val="35000"/>
            </a:spcAft>
            <a:buNone/>
          </a:pPr>
          <a:r>
            <a:rPr lang="ru-RU" sz="1400" kern="1200" dirty="0"/>
            <a:t>Неакцептованные</a:t>
          </a:r>
        </a:p>
      </dsp:txBody>
      <dsp:txXfrm>
        <a:off x="4895665" y="2954002"/>
        <a:ext cx="1647548" cy="7989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416BD-9C5E-4378-8A1D-2733992B32BB}">
      <dsp:nvSpPr>
        <dsp:cNvPr id="0" name=""/>
        <dsp:cNvSpPr/>
      </dsp:nvSpPr>
      <dsp:spPr>
        <a:xfrm rot="10800000">
          <a:off x="1398975" y="0"/>
          <a:ext cx="4549105" cy="1012593"/>
        </a:xfrm>
        <a:prstGeom prst="homePlate">
          <a:avLst/>
        </a:prstGeom>
        <a:solidFill>
          <a:srgbClr val="00206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525" tIns="175260" rIns="327152" bIns="175260" numCol="1" spcCol="1270" anchor="ctr" anchorCtr="0">
          <a:noAutofit/>
        </a:bodyPr>
        <a:lstStyle/>
        <a:p>
          <a:pPr marL="0" lvl="0" indent="0" algn="ctr" defTabSz="2044700" rtl="0">
            <a:lnSpc>
              <a:spcPct val="90000"/>
            </a:lnSpc>
            <a:spcBef>
              <a:spcPct val="0"/>
            </a:spcBef>
            <a:spcAft>
              <a:spcPct val="35000"/>
            </a:spcAft>
            <a:buNone/>
          </a:pPr>
          <a:r>
            <a:rPr lang="ru-RU" sz="4600" b="0" i="0" kern="1200" dirty="0"/>
            <a:t>КАО АСК</a:t>
          </a:r>
          <a:endParaRPr lang="ru-RU" sz="4600" kern="1200" dirty="0"/>
        </a:p>
      </dsp:txBody>
      <dsp:txXfrm rot="10800000">
        <a:off x="1652123" y="0"/>
        <a:ext cx="4295957" cy="1012593"/>
      </dsp:txXfrm>
    </dsp:sp>
    <dsp:sp modelId="{E251D4CA-07DB-4708-A032-115DAB486C9B}">
      <dsp:nvSpPr>
        <dsp:cNvPr id="0" name=""/>
        <dsp:cNvSpPr/>
      </dsp:nvSpPr>
      <dsp:spPr>
        <a:xfrm>
          <a:off x="892679" y="0"/>
          <a:ext cx="1012593" cy="101259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E9630FA-E690-4C34-91DA-1CD52FE71708}" type="datetimeFigureOut">
              <a:rPr lang="ru-RU" smtClean="0"/>
              <a:pPr/>
              <a:t>02.11.2020</a:t>
            </a:fld>
            <a:endParaRPr lang="ru-RU"/>
          </a:p>
        </p:txBody>
      </p:sp>
      <p:sp>
        <p:nvSpPr>
          <p:cNvPr id="4" name="Нижний колонтитул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6180619-6858-4BCF-829E-F69EDD5919DA}" type="slidenum">
              <a:rPr lang="ru-RU" smtClean="0"/>
              <a:pPr/>
              <a:t>‹#›</a:t>
            </a:fld>
            <a:endParaRPr lang="ru-RU"/>
          </a:p>
        </p:txBody>
      </p:sp>
    </p:spTree>
    <p:extLst>
      <p:ext uri="{BB962C8B-B14F-4D97-AF65-F5344CB8AC3E}">
        <p14:creationId xmlns:p14="http://schemas.microsoft.com/office/powerpoint/2010/main" val="1598203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5BBD29-EDB1-4200-B77C-9C1DDEEF74B8}" type="datetimeFigureOut">
              <a:rPr lang="ru-RU" smtClean="0"/>
              <a:pPr/>
              <a:t>02.11.2020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4B0498F-C2C0-45F5-ADDF-F366FC3FFFA1}" type="slidenum">
              <a:rPr lang="ru-RU" smtClean="0"/>
              <a:pPr/>
              <a:t>‹#›</a:t>
            </a:fld>
            <a:endParaRPr lang="ru-RU"/>
          </a:p>
        </p:txBody>
      </p:sp>
    </p:spTree>
    <p:extLst>
      <p:ext uri="{BB962C8B-B14F-4D97-AF65-F5344CB8AC3E}">
        <p14:creationId xmlns:p14="http://schemas.microsoft.com/office/powerpoint/2010/main" val="348392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8795719-FF37-4C47-90BC-90DC3D22A5AD}" type="slidenum">
              <a:rPr lang="ru-RU" smtClean="0"/>
              <a:pPr/>
              <a:t>8</a:t>
            </a:fld>
            <a:endParaRPr lang="ru-RU"/>
          </a:p>
        </p:txBody>
      </p:sp>
    </p:spTree>
    <p:extLst>
      <p:ext uri="{BB962C8B-B14F-4D97-AF65-F5344CB8AC3E}">
        <p14:creationId xmlns:p14="http://schemas.microsoft.com/office/powerpoint/2010/main" val="111421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419"/>
            <a:ext cx="6616700" cy="372209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31DD556-710E-4E99-ACE4-D0BA4984EA1F}" type="slidenum">
              <a:rPr lang="ru-RU" smtClean="0"/>
              <a:pPr/>
              <a:t>12</a:t>
            </a:fld>
            <a:endParaRPr lang="ru-RU"/>
          </a:p>
        </p:txBody>
      </p:sp>
    </p:spTree>
    <p:extLst>
      <p:ext uri="{BB962C8B-B14F-4D97-AF65-F5344CB8AC3E}">
        <p14:creationId xmlns:p14="http://schemas.microsoft.com/office/powerpoint/2010/main" val="213724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 name="PlaceHolder 1"/>
          <p:cNvSpPr>
            <a:spLocks noGrp="1"/>
          </p:cNvSpPr>
          <p:nvPr>
            <p:ph type="body"/>
          </p:nvPr>
        </p:nvSpPr>
        <p:spPr>
          <a:xfrm>
            <a:off x="679770" y="4715153"/>
            <a:ext cx="5437783" cy="4466596"/>
          </a:xfrm>
          <a:prstGeom prst="rect">
            <a:avLst/>
          </a:prstGeom>
        </p:spPr>
        <p:txBody>
          <a:bodyPr tIns="91847" bIns="91847"/>
          <a:lstStyle/>
          <a:p>
            <a:endParaRPr lang="ru-RU" sz="2000" spc="-1" dirty="0">
              <a:latin typeface="Arial"/>
            </a:endParaRPr>
          </a:p>
        </p:txBody>
      </p:sp>
      <p:sp>
        <p:nvSpPr>
          <p:cNvPr id="985" name="TextShape 2"/>
          <p:cNvSpPr txBox="1"/>
          <p:nvPr/>
        </p:nvSpPr>
        <p:spPr>
          <a:xfrm>
            <a:off x="0" y="1"/>
            <a:ext cx="356833" cy="390813"/>
          </a:xfrm>
          <a:prstGeom prst="rect">
            <a:avLst/>
          </a:prstGeom>
          <a:noFill/>
          <a:ln>
            <a:noFill/>
          </a:ln>
        </p:spPr>
        <p:txBody>
          <a:bodyPr lIns="90401" tIns="45200" rIns="90401" bIns="45200"/>
          <a:lstStyle/>
          <a:p>
            <a:pPr algn="r">
              <a:lnSpc>
                <a:spcPct val="100000"/>
              </a:lnSpc>
            </a:pPr>
            <a:fld id="{2E6C5BAD-2C15-4899-B8C0-6C6023FFA5B5}" type="slidenum">
              <a:rPr lang="ru-RU" sz="1200" spc="-1">
                <a:solidFill>
                  <a:srgbClr val="000000"/>
                </a:solidFill>
                <a:latin typeface="Calibri"/>
              </a:rPr>
              <a:pPr algn="r">
                <a:lnSpc>
                  <a:spcPct val="100000"/>
                </a:lnSpc>
              </a:pPr>
              <a:t>57</a:t>
            </a:fld>
            <a:endParaRPr lang="ru-RU" sz="1200" spc="-1" dirty="0">
              <a:latin typeface="Times New Roman"/>
            </a:endParaRPr>
          </a:p>
        </p:txBody>
      </p:sp>
    </p:spTree>
    <p:extLst>
      <p:ext uri="{BB962C8B-B14F-4D97-AF65-F5344CB8AC3E}">
        <p14:creationId xmlns:p14="http://schemas.microsoft.com/office/powerpoint/2010/main" val="287635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806216-434B-45D7-9BE0-34B4596B4C87}"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64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presentation-creation.ru/"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White">
    <p:spTree>
      <p:nvGrpSpPr>
        <p:cNvPr id="1" name=""/>
        <p:cNvGrpSpPr/>
        <p:nvPr/>
      </p:nvGrpSpPr>
      <p:grpSpPr>
        <a:xfrm>
          <a:off x="0" y="0"/>
          <a:ext cx="0" cy="0"/>
          <a:chOff x="0" y="0"/>
          <a:chExt cx="0" cy="0"/>
        </a:xfrm>
      </p:grpSpPr>
      <p:grpSp>
        <p:nvGrpSpPr>
          <p:cNvPr id="2" name="Group 4"/>
          <p:cNvGrpSpPr/>
          <p:nvPr userDrawn="1"/>
        </p:nvGrpSpPr>
        <p:grpSpPr>
          <a:xfrm>
            <a:off x="246125" y="6237312"/>
            <a:ext cx="329431" cy="439240"/>
            <a:chOff x="186858" y="6096003"/>
            <a:chExt cx="580550" cy="580549"/>
          </a:xfrm>
          <a:solidFill>
            <a:schemeClr val="bg1">
              <a:lumMod val="9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GeosansLight" panose="02000603020000020003"/>
              </a:endParaRPr>
            </a:p>
          </p:txBody>
        </p:sp>
        <p:sp>
          <p:nvSpPr>
            <p:cNvPr id="15" name="Rectangle 14"/>
            <p:cNvSpPr/>
            <p:nvPr userDrawn="1"/>
          </p:nvSpPr>
          <p:spPr>
            <a:xfrm>
              <a:off x="186858" y="6612049"/>
              <a:ext cx="580549" cy="64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3" name="Sous-titre 2"/>
          <p:cNvSpPr>
            <a:spLocks noGrp="1"/>
          </p:cNvSpPr>
          <p:nvPr>
            <p:ph type="subTitle" idx="1"/>
          </p:nvPr>
        </p:nvSpPr>
        <p:spPr>
          <a:xfrm>
            <a:off x="2915817" y="620688"/>
            <a:ext cx="5770984" cy="288032"/>
          </a:xfrm>
        </p:spPr>
        <p:txBody>
          <a:bodyPr anchor="ctr">
            <a:noAutofit/>
          </a:bodyPr>
          <a:lstStyle>
            <a:lvl1pPr marL="0" indent="0" algn="r">
              <a:buNone/>
              <a:defRPr sz="1600" cap="small" baseline="0">
                <a:solidFill>
                  <a:srgbClr val="2F3A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7" y="3076"/>
            <a:ext cx="5770984" cy="617612"/>
          </a:xfrm>
          <a:prstGeom prst="rect">
            <a:avLst/>
          </a:prstGeom>
        </p:spPr>
        <p:txBody>
          <a:bodyPr vert="horz" lIns="91440" tIns="45720" rIns="91440" bIns="45720" rtlCol="0" anchor="ctr">
            <a:normAutofit/>
          </a:bodyPr>
          <a:lstStyle>
            <a:lvl1pPr>
              <a:defRPr>
                <a:solidFill>
                  <a:srgbClr val="2F3A46"/>
                </a:solidFill>
              </a:defRPr>
            </a:lvl1pPr>
          </a:lstStyle>
          <a:p>
            <a:r>
              <a:rPr lang="fr-FR" dirty="0"/>
              <a:t>Modifiez le style du titre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3" name="Picture 12"/>
          <p:cNvPicPr>
            <a:picLocks noChangeAspect="1"/>
          </p:cNvPicPr>
          <p:nvPr userDrawn="1"/>
        </p:nvPicPr>
        <p:blipFill>
          <a:blip r:embed="rId3" cstate="print"/>
          <a:stretch>
            <a:fillRect/>
          </a:stretch>
        </p:blipFill>
        <p:spPr>
          <a:xfrm>
            <a:off x="117597" y="100098"/>
            <a:ext cx="1220830" cy="451143"/>
          </a:xfrm>
          <a:prstGeom prst="rect">
            <a:avLst/>
          </a:prstGeom>
        </p:spPr>
      </p:pic>
      <p:sp>
        <p:nvSpPr>
          <p:cNvPr id="16" name="Slide Number Placeholder 5"/>
          <p:cNvSpPr>
            <a:spLocks noGrp="1"/>
          </p:cNvSpPr>
          <p:nvPr>
            <p:ph type="sldNum" sz="quarter" idx="12"/>
          </p:nvPr>
        </p:nvSpPr>
        <p:spPr>
          <a:xfrm>
            <a:off x="197514" y="6237313"/>
            <a:ext cx="432048"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a:t>
            </a:fld>
            <a:endParaRPr lang="en-US" dirty="0"/>
          </a:p>
        </p:txBody>
      </p:sp>
    </p:spTree>
    <p:extLst>
      <p:ext uri="{BB962C8B-B14F-4D97-AF65-F5344CB8AC3E}">
        <p14:creationId xmlns:p14="http://schemas.microsoft.com/office/powerpoint/2010/main" val="3691338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1F919D-1603-4E3D-95FD-FB1F4E05547B}"/>
              </a:ext>
            </a:extLst>
          </p:cNvPr>
          <p:cNvSpPr>
            <a:spLocks noGrp="1"/>
          </p:cNvSpPr>
          <p:nvPr>
            <p:ph type="title"/>
          </p:nvPr>
        </p:nvSpPr>
        <p:spPr/>
        <p:txBody>
          <a:bodyPr/>
          <a:lstStyle>
            <a:lvl1pPr>
              <a:defRPr b="1"/>
            </a:lvl1pPr>
          </a:lstStyle>
          <a:p>
            <a:r>
              <a:rPr lang="ru-RU" dirty="0"/>
              <a:t>Образец заголовка</a:t>
            </a:r>
          </a:p>
        </p:txBody>
      </p:sp>
      <p:sp>
        <p:nvSpPr>
          <p:cNvPr id="5" name="Нижний колонтитул 4">
            <a:extLst>
              <a:ext uri="{FF2B5EF4-FFF2-40B4-BE49-F238E27FC236}">
                <a16:creationId xmlns:a16="http://schemas.microsoft.com/office/drawing/2014/main" id="{1BC8CEC0-0D0B-453B-8963-A2AED8FB3E64}"/>
              </a:ext>
            </a:extLst>
          </p:cNvPr>
          <p:cNvSpPr>
            <a:spLocks noGrp="1"/>
          </p:cNvSpPr>
          <p:nvPr>
            <p:ph type="ftr" sz="quarter" idx="11"/>
          </p:nvPr>
        </p:nvSpPr>
        <p:spPr>
          <a:xfrm>
            <a:off x="1703250" y="6356350"/>
            <a:ext cx="5737500" cy="365126"/>
          </a:xfrm>
        </p:spPr>
        <p:txBody>
          <a:bodyPr/>
          <a:lstStyle/>
          <a:p>
            <a:r>
              <a:rPr lang="ru-RU" dirty="0"/>
              <a:t>Шаблоны презентаций с сайта </a:t>
            </a:r>
            <a:r>
              <a:rPr lang="en-US" dirty="0">
                <a:hlinkClick r:id="rId2"/>
              </a:rPr>
              <a:t>presentation-creation.ru</a:t>
            </a:r>
            <a:endParaRPr lang="ru-RU" dirty="0"/>
          </a:p>
        </p:txBody>
      </p:sp>
    </p:spTree>
    <p:extLst>
      <p:ext uri="{BB962C8B-B14F-4D97-AF65-F5344CB8AC3E}">
        <p14:creationId xmlns:p14="http://schemas.microsoft.com/office/powerpoint/2010/main" val="339938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Пустой слайд">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EB3FA51-943B-4086-A25F-C0E65DD3692C}"/>
              </a:ext>
            </a:extLst>
          </p:cNvPr>
          <p:cNvSpPr>
            <a:spLocks noGrp="1"/>
          </p:cNvSpPr>
          <p:nvPr>
            <p:ph type="title"/>
          </p:nvPr>
        </p:nvSpPr>
        <p:spPr>
          <a:xfrm>
            <a:off x="3998250" y="279001"/>
            <a:ext cx="4927500" cy="993875"/>
          </a:xfrm>
        </p:spPr>
        <p:txBody>
          <a:bodyPr/>
          <a:lstStyle/>
          <a:p>
            <a:r>
              <a:rPr lang="ru-RU"/>
              <a:t>Образец заголовка</a:t>
            </a:r>
          </a:p>
        </p:txBody>
      </p:sp>
      <p:sp>
        <p:nvSpPr>
          <p:cNvPr id="7" name="Текст 6">
            <a:extLst>
              <a:ext uri="{FF2B5EF4-FFF2-40B4-BE49-F238E27FC236}">
                <a16:creationId xmlns:a16="http://schemas.microsoft.com/office/drawing/2014/main" id="{B8B6AFF7-ABF1-4A29-84D5-00E32979F163}"/>
              </a:ext>
            </a:extLst>
          </p:cNvPr>
          <p:cNvSpPr>
            <a:spLocks noGrp="1"/>
          </p:cNvSpPr>
          <p:nvPr>
            <p:ph type="body" sz="quarter" idx="10"/>
          </p:nvPr>
        </p:nvSpPr>
        <p:spPr>
          <a:xfrm>
            <a:off x="3998119" y="1538289"/>
            <a:ext cx="4927997" cy="43211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8">
            <a:extLst>
              <a:ext uri="{FF2B5EF4-FFF2-40B4-BE49-F238E27FC236}">
                <a16:creationId xmlns:a16="http://schemas.microsoft.com/office/drawing/2014/main" id="{06DB0F6D-303F-4E81-A3D0-5C56453C23AE}"/>
              </a:ext>
            </a:extLst>
          </p:cNvPr>
          <p:cNvSpPr>
            <a:spLocks noGrp="1"/>
          </p:cNvSpPr>
          <p:nvPr>
            <p:ph type="pic" sz="quarter" idx="11"/>
          </p:nvPr>
        </p:nvSpPr>
        <p:spPr>
          <a:xfrm>
            <a:off x="184548" y="234000"/>
            <a:ext cx="1687115" cy="2609662"/>
          </a:xfrm>
        </p:spPr>
        <p:txBody>
          <a:bodyPr/>
          <a:lstStyle/>
          <a:p>
            <a:endParaRPr lang="ru-RU"/>
          </a:p>
        </p:txBody>
      </p:sp>
      <p:sp>
        <p:nvSpPr>
          <p:cNvPr id="11" name="Рисунок 8">
            <a:extLst>
              <a:ext uri="{FF2B5EF4-FFF2-40B4-BE49-F238E27FC236}">
                <a16:creationId xmlns:a16="http://schemas.microsoft.com/office/drawing/2014/main" id="{E19019EB-1908-499F-8DDD-57FCF302CFDE}"/>
              </a:ext>
            </a:extLst>
          </p:cNvPr>
          <p:cNvSpPr>
            <a:spLocks noGrp="1"/>
          </p:cNvSpPr>
          <p:nvPr>
            <p:ph type="pic" sz="quarter" idx="13"/>
          </p:nvPr>
        </p:nvSpPr>
        <p:spPr>
          <a:xfrm>
            <a:off x="189586" y="3113662"/>
            <a:ext cx="1687115" cy="3284662"/>
          </a:xfrm>
        </p:spPr>
        <p:txBody>
          <a:bodyPr/>
          <a:lstStyle/>
          <a:p>
            <a:endParaRPr lang="ru-RU" dirty="0"/>
          </a:p>
        </p:txBody>
      </p:sp>
      <p:sp>
        <p:nvSpPr>
          <p:cNvPr id="12" name="Рисунок 8">
            <a:extLst>
              <a:ext uri="{FF2B5EF4-FFF2-40B4-BE49-F238E27FC236}">
                <a16:creationId xmlns:a16="http://schemas.microsoft.com/office/drawing/2014/main" id="{42858865-2D1D-4E01-A5ED-8E9703C3F9F8}"/>
              </a:ext>
            </a:extLst>
          </p:cNvPr>
          <p:cNvSpPr>
            <a:spLocks noGrp="1"/>
          </p:cNvSpPr>
          <p:nvPr>
            <p:ph type="pic" sz="quarter" idx="14"/>
          </p:nvPr>
        </p:nvSpPr>
        <p:spPr>
          <a:xfrm>
            <a:off x="2093852" y="549000"/>
            <a:ext cx="1687115" cy="3284662"/>
          </a:xfrm>
        </p:spPr>
        <p:txBody>
          <a:bodyPr/>
          <a:lstStyle/>
          <a:p>
            <a:endParaRPr lang="ru-RU" dirty="0"/>
          </a:p>
        </p:txBody>
      </p:sp>
      <p:sp>
        <p:nvSpPr>
          <p:cNvPr id="13" name="Рисунок 8">
            <a:extLst>
              <a:ext uri="{FF2B5EF4-FFF2-40B4-BE49-F238E27FC236}">
                <a16:creationId xmlns:a16="http://schemas.microsoft.com/office/drawing/2014/main" id="{E2644163-594C-4D16-97AD-5643AA6E3E02}"/>
              </a:ext>
            </a:extLst>
          </p:cNvPr>
          <p:cNvSpPr>
            <a:spLocks noGrp="1"/>
          </p:cNvSpPr>
          <p:nvPr>
            <p:ph type="pic" sz="quarter" idx="15"/>
          </p:nvPr>
        </p:nvSpPr>
        <p:spPr>
          <a:xfrm>
            <a:off x="2093852" y="4095550"/>
            <a:ext cx="1687115" cy="2609662"/>
          </a:xfrm>
        </p:spPr>
        <p:txBody>
          <a:bodyPr/>
          <a:lstStyle/>
          <a:p>
            <a:endParaRPr lang="ru-RU"/>
          </a:p>
        </p:txBody>
      </p:sp>
    </p:spTree>
    <p:extLst>
      <p:ext uri="{BB962C8B-B14F-4D97-AF65-F5344CB8AC3E}">
        <p14:creationId xmlns:p14="http://schemas.microsoft.com/office/powerpoint/2010/main" val="415310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9B5115B-B254-4EF0-A9DA-5547816FDA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2975" y="0"/>
            <a:ext cx="7720075" cy="6858000"/>
          </a:xfrm>
          <a:prstGeom prst="rect">
            <a:avLst/>
          </a:prstGeom>
        </p:spPr>
      </p:pic>
      <p:sp>
        <p:nvSpPr>
          <p:cNvPr id="16" name="Freeform: Shape 15">
            <a:extLst>
              <a:ext uri="{FF2B5EF4-FFF2-40B4-BE49-F238E27FC236}">
                <a16:creationId xmlns:a16="http://schemas.microsoft.com/office/drawing/2014/main" id="{B2C81594-D14D-4B01-B041-F49E2FD5E1DC}"/>
              </a:ext>
            </a:extLst>
          </p:cNvPr>
          <p:cNvSpPr>
            <a:spLocks/>
          </p:cNvSpPr>
          <p:nvPr userDrawn="1"/>
        </p:nvSpPr>
        <p:spPr bwMode="auto">
          <a:xfrm flipH="1">
            <a:off x="0" y="0"/>
            <a:ext cx="7196606" cy="6858000"/>
          </a:xfrm>
          <a:custGeom>
            <a:avLst/>
            <a:gdLst>
              <a:gd name="connsiteX0" fmla="*/ 9595474 w 9595474"/>
              <a:gd name="connsiteY0" fmla="*/ 0 h 6858000"/>
              <a:gd name="connsiteX1" fmla="*/ 3372834 w 9595474"/>
              <a:gd name="connsiteY1" fmla="*/ 0 h 6858000"/>
              <a:gd name="connsiteX2" fmla="*/ 3316326 w 9595474"/>
              <a:gd name="connsiteY2" fmla="*/ 0 h 6858000"/>
              <a:gd name="connsiteX3" fmla="*/ 2914643 w 9595474"/>
              <a:gd name="connsiteY3" fmla="*/ 0 h 6858000"/>
              <a:gd name="connsiteX4" fmla="*/ 2857270 w 9595474"/>
              <a:gd name="connsiteY4" fmla="*/ 0 h 6858000"/>
              <a:gd name="connsiteX5" fmla="*/ 0 w 9595474"/>
              <a:gd name="connsiteY5" fmla="*/ 0 h 6858000"/>
              <a:gd name="connsiteX6" fmla="*/ 692823 w 9595474"/>
              <a:gd name="connsiteY6" fmla="*/ 691198 h 6858000"/>
              <a:gd name="connsiteX7" fmla="*/ 691345 w 9595474"/>
              <a:gd name="connsiteY7" fmla="*/ 683895 h 6858000"/>
              <a:gd name="connsiteX8" fmla="*/ 690754 w 9595474"/>
              <a:gd name="connsiteY8" fmla="*/ 676275 h 6858000"/>
              <a:gd name="connsiteX9" fmla="*/ 690754 w 9595474"/>
              <a:gd name="connsiteY9" fmla="*/ 669290 h 6858000"/>
              <a:gd name="connsiteX10" fmla="*/ 690754 w 9595474"/>
              <a:gd name="connsiteY10" fmla="*/ 661988 h 6858000"/>
              <a:gd name="connsiteX11" fmla="*/ 691345 w 9595474"/>
              <a:gd name="connsiteY11" fmla="*/ 654368 h 6858000"/>
              <a:gd name="connsiteX12" fmla="*/ 692527 w 9595474"/>
              <a:gd name="connsiteY12" fmla="*/ 647383 h 6858000"/>
              <a:gd name="connsiteX13" fmla="*/ 694005 w 9595474"/>
              <a:gd name="connsiteY13" fmla="*/ 640080 h 6858000"/>
              <a:gd name="connsiteX14" fmla="*/ 695778 w 9595474"/>
              <a:gd name="connsiteY14" fmla="*/ 633095 h 6858000"/>
              <a:gd name="connsiteX15" fmla="*/ 698143 w 9595474"/>
              <a:gd name="connsiteY15" fmla="*/ 625793 h 6858000"/>
              <a:gd name="connsiteX16" fmla="*/ 700803 w 9595474"/>
              <a:gd name="connsiteY16" fmla="*/ 618808 h 6858000"/>
              <a:gd name="connsiteX17" fmla="*/ 704054 w 9595474"/>
              <a:gd name="connsiteY17" fmla="*/ 612140 h 6858000"/>
              <a:gd name="connsiteX18" fmla="*/ 707601 w 9595474"/>
              <a:gd name="connsiteY18" fmla="*/ 605790 h 6858000"/>
              <a:gd name="connsiteX19" fmla="*/ 712035 w 9595474"/>
              <a:gd name="connsiteY19" fmla="*/ 599123 h 6858000"/>
              <a:gd name="connsiteX20" fmla="*/ 716173 w 9595474"/>
              <a:gd name="connsiteY20" fmla="*/ 592773 h 6858000"/>
              <a:gd name="connsiteX21" fmla="*/ 721198 w 9595474"/>
              <a:gd name="connsiteY21" fmla="*/ 587058 h 6858000"/>
              <a:gd name="connsiteX22" fmla="*/ 726518 w 9595474"/>
              <a:gd name="connsiteY22" fmla="*/ 581343 h 6858000"/>
              <a:gd name="connsiteX23" fmla="*/ 731247 w 9595474"/>
              <a:gd name="connsiteY23" fmla="*/ 576898 h 6858000"/>
              <a:gd name="connsiteX24" fmla="*/ 735976 w 9595474"/>
              <a:gd name="connsiteY24" fmla="*/ 572453 h 6858000"/>
              <a:gd name="connsiteX25" fmla="*/ 741001 w 9595474"/>
              <a:gd name="connsiteY25" fmla="*/ 568960 h 6858000"/>
              <a:gd name="connsiteX26" fmla="*/ 746026 w 9595474"/>
              <a:gd name="connsiteY26" fmla="*/ 565468 h 6858000"/>
              <a:gd name="connsiteX27" fmla="*/ 751050 w 9595474"/>
              <a:gd name="connsiteY27" fmla="*/ 562293 h 6858000"/>
              <a:gd name="connsiteX28" fmla="*/ 756371 w 9595474"/>
              <a:gd name="connsiteY28" fmla="*/ 558800 h 6858000"/>
              <a:gd name="connsiteX29" fmla="*/ 761691 w 9595474"/>
              <a:gd name="connsiteY29" fmla="*/ 556578 h 6858000"/>
              <a:gd name="connsiteX30" fmla="*/ 767602 w 9595474"/>
              <a:gd name="connsiteY30" fmla="*/ 554038 h 6858000"/>
              <a:gd name="connsiteX31" fmla="*/ 772923 w 9595474"/>
              <a:gd name="connsiteY31" fmla="*/ 551815 h 6858000"/>
              <a:gd name="connsiteX32" fmla="*/ 778834 w 9595474"/>
              <a:gd name="connsiteY32" fmla="*/ 549910 h 6858000"/>
              <a:gd name="connsiteX33" fmla="*/ 784450 w 9595474"/>
              <a:gd name="connsiteY33" fmla="*/ 548640 h 6858000"/>
              <a:gd name="connsiteX34" fmla="*/ 790066 w 9595474"/>
              <a:gd name="connsiteY34" fmla="*/ 547370 h 6858000"/>
              <a:gd name="connsiteX35" fmla="*/ 795977 w 9595474"/>
              <a:gd name="connsiteY35" fmla="*/ 546418 h 6858000"/>
              <a:gd name="connsiteX36" fmla="*/ 802184 w 9595474"/>
              <a:gd name="connsiteY36" fmla="*/ 545783 h 6858000"/>
              <a:gd name="connsiteX37" fmla="*/ 807800 w 9595474"/>
              <a:gd name="connsiteY37" fmla="*/ 545465 h 6858000"/>
              <a:gd name="connsiteX38" fmla="*/ 814007 w 9595474"/>
              <a:gd name="connsiteY38" fmla="*/ 544830 h 6858000"/>
              <a:gd name="connsiteX39" fmla="*/ 819623 w 9595474"/>
              <a:gd name="connsiteY39" fmla="*/ 545465 h 6858000"/>
              <a:gd name="connsiteX40" fmla="*/ 825830 w 9595474"/>
              <a:gd name="connsiteY40" fmla="*/ 545783 h 6858000"/>
              <a:gd name="connsiteX41" fmla="*/ 831446 w 9595474"/>
              <a:gd name="connsiteY41" fmla="*/ 546418 h 6858000"/>
              <a:gd name="connsiteX42" fmla="*/ 837358 w 9595474"/>
              <a:gd name="connsiteY42" fmla="*/ 547370 h 6858000"/>
              <a:gd name="connsiteX43" fmla="*/ 842974 w 9595474"/>
              <a:gd name="connsiteY43" fmla="*/ 548640 h 6858000"/>
              <a:gd name="connsiteX44" fmla="*/ 848885 w 9595474"/>
              <a:gd name="connsiteY44" fmla="*/ 549910 h 6858000"/>
              <a:gd name="connsiteX45" fmla="*/ 854501 w 9595474"/>
              <a:gd name="connsiteY45" fmla="*/ 551815 h 6858000"/>
              <a:gd name="connsiteX46" fmla="*/ 860117 w 9595474"/>
              <a:gd name="connsiteY46" fmla="*/ 554038 h 6858000"/>
              <a:gd name="connsiteX47" fmla="*/ 865733 w 9595474"/>
              <a:gd name="connsiteY47" fmla="*/ 556578 h 6858000"/>
              <a:gd name="connsiteX48" fmla="*/ 871053 w 9595474"/>
              <a:gd name="connsiteY48" fmla="*/ 558800 h 6858000"/>
              <a:gd name="connsiteX49" fmla="*/ 876373 w 9595474"/>
              <a:gd name="connsiteY49" fmla="*/ 562293 h 6858000"/>
              <a:gd name="connsiteX50" fmla="*/ 881398 w 9595474"/>
              <a:gd name="connsiteY50" fmla="*/ 565468 h 6858000"/>
              <a:gd name="connsiteX51" fmla="*/ 886718 w 9595474"/>
              <a:gd name="connsiteY51" fmla="*/ 568960 h 6858000"/>
              <a:gd name="connsiteX52" fmla="*/ 891447 w 9595474"/>
              <a:gd name="connsiteY52" fmla="*/ 572453 h 6858000"/>
              <a:gd name="connsiteX53" fmla="*/ 896177 w 9595474"/>
              <a:gd name="connsiteY53" fmla="*/ 576898 h 6858000"/>
              <a:gd name="connsiteX54" fmla="*/ 900906 w 9595474"/>
              <a:gd name="connsiteY54" fmla="*/ 581343 h 6858000"/>
              <a:gd name="connsiteX55" fmla="*/ 1431459 w 9595474"/>
              <a:gd name="connsiteY55" fmla="*/ 1111568 h 6858000"/>
              <a:gd name="connsiteX56" fmla="*/ 2394731 w 9595474"/>
              <a:gd name="connsiteY56" fmla="*/ 2074863 h 6858000"/>
              <a:gd name="connsiteX57" fmla="*/ 2399164 w 9595474"/>
              <a:gd name="connsiteY57" fmla="*/ 2079308 h 6858000"/>
              <a:gd name="connsiteX58" fmla="*/ 2404189 w 9595474"/>
              <a:gd name="connsiteY58" fmla="*/ 2083435 h 6858000"/>
              <a:gd name="connsiteX59" fmla="*/ 2408918 w 9595474"/>
              <a:gd name="connsiteY59" fmla="*/ 2087245 h 6858000"/>
              <a:gd name="connsiteX60" fmla="*/ 2413943 w 9595474"/>
              <a:gd name="connsiteY60" fmla="*/ 2090738 h 6858000"/>
              <a:gd name="connsiteX61" fmla="*/ 2419263 w 9595474"/>
              <a:gd name="connsiteY61" fmla="*/ 2093913 h 6858000"/>
              <a:gd name="connsiteX62" fmla="*/ 2424583 w 9595474"/>
              <a:gd name="connsiteY62" fmla="*/ 2096770 h 6858000"/>
              <a:gd name="connsiteX63" fmla="*/ 2430199 w 9595474"/>
              <a:gd name="connsiteY63" fmla="*/ 2099628 h 6858000"/>
              <a:gd name="connsiteX64" fmla="*/ 2435520 w 9595474"/>
              <a:gd name="connsiteY64" fmla="*/ 2101850 h 6858000"/>
              <a:gd name="connsiteX65" fmla="*/ 2441136 w 9595474"/>
              <a:gd name="connsiteY65" fmla="*/ 2104073 h 6858000"/>
              <a:gd name="connsiteX66" fmla="*/ 2447047 w 9595474"/>
              <a:gd name="connsiteY66" fmla="*/ 2105660 h 6858000"/>
              <a:gd name="connsiteX67" fmla="*/ 2452663 w 9595474"/>
              <a:gd name="connsiteY67" fmla="*/ 2107565 h 6858000"/>
              <a:gd name="connsiteX68" fmla="*/ 2458574 w 9595474"/>
              <a:gd name="connsiteY68" fmla="*/ 2108518 h 6858000"/>
              <a:gd name="connsiteX69" fmla="*/ 2464190 w 9595474"/>
              <a:gd name="connsiteY69" fmla="*/ 2109788 h 6858000"/>
              <a:gd name="connsiteX70" fmla="*/ 2469806 w 9595474"/>
              <a:gd name="connsiteY70" fmla="*/ 2110423 h 6858000"/>
              <a:gd name="connsiteX71" fmla="*/ 2476013 w 9595474"/>
              <a:gd name="connsiteY71" fmla="*/ 2110740 h 6858000"/>
              <a:gd name="connsiteX72" fmla="*/ 2481925 w 9595474"/>
              <a:gd name="connsiteY72" fmla="*/ 2111058 h 6858000"/>
              <a:gd name="connsiteX73" fmla="*/ 2487836 w 9595474"/>
              <a:gd name="connsiteY73" fmla="*/ 2110740 h 6858000"/>
              <a:gd name="connsiteX74" fmla="*/ 2493747 w 9595474"/>
              <a:gd name="connsiteY74" fmla="*/ 2110423 h 6858000"/>
              <a:gd name="connsiteX75" fmla="*/ 2499363 w 9595474"/>
              <a:gd name="connsiteY75" fmla="*/ 2109788 h 6858000"/>
              <a:gd name="connsiteX76" fmla="*/ 2505570 w 9595474"/>
              <a:gd name="connsiteY76" fmla="*/ 2108518 h 6858000"/>
              <a:gd name="connsiteX77" fmla="*/ 2511186 w 9595474"/>
              <a:gd name="connsiteY77" fmla="*/ 2107565 h 6858000"/>
              <a:gd name="connsiteX78" fmla="*/ 2517098 w 9595474"/>
              <a:gd name="connsiteY78" fmla="*/ 2105660 h 6858000"/>
              <a:gd name="connsiteX79" fmla="*/ 2522714 w 9595474"/>
              <a:gd name="connsiteY79" fmla="*/ 2104073 h 6858000"/>
              <a:gd name="connsiteX80" fmla="*/ 2528034 w 9595474"/>
              <a:gd name="connsiteY80" fmla="*/ 2101850 h 6858000"/>
              <a:gd name="connsiteX81" fmla="*/ 2533945 w 9595474"/>
              <a:gd name="connsiteY81" fmla="*/ 2099628 h 6858000"/>
              <a:gd name="connsiteX82" fmla="*/ 2539266 w 9595474"/>
              <a:gd name="connsiteY82" fmla="*/ 2096770 h 6858000"/>
              <a:gd name="connsiteX83" fmla="*/ 2544290 w 9595474"/>
              <a:gd name="connsiteY83" fmla="*/ 2093913 h 6858000"/>
              <a:gd name="connsiteX84" fmla="*/ 2549611 w 9595474"/>
              <a:gd name="connsiteY84" fmla="*/ 2090738 h 6858000"/>
              <a:gd name="connsiteX85" fmla="*/ 2554635 w 9595474"/>
              <a:gd name="connsiteY85" fmla="*/ 2087245 h 6858000"/>
              <a:gd name="connsiteX86" fmla="*/ 2559660 w 9595474"/>
              <a:gd name="connsiteY86" fmla="*/ 2083435 h 6858000"/>
              <a:gd name="connsiteX87" fmla="*/ 2564389 w 9595474"/>
              <a:gd name="connsiteY87" fmla="*/ 2079308 h 6858000"/>
              <a:gd name="connsiteX88" fmla="*/ 2569119 w 9595474"/>
              <a:gd name="connsiteY88" fmla="*/ 2074863 h 6858000"/>
              <a:gd name="connsiteX89" fmla="*/ 2573257 w 9595474"/>
              <a:gd name="connsiteY89" fmla="*/ 2070100 h 6858000"/>
              <a:gd name="connsiteX90" fmla="*/ 2577395 w 9595474"/>
              <a:gd name="connsiteY90" fmla="*/ 2065655 h 6858000"/>
              <a:gd name="connsiteX91" fmla="*/ 2581237 w 9595474"/>
              <a:gd name="connsiteY91" fmla="*/ 2060575 h 6858000"/>
              <a:gd name="connsiteX92" fmla="*/ 2584784 w 9595474"/>
              <a:gd name="connsiteY92" fmla="*/ 2055495 h 6858000"/>
              <a:gd name="connsiteX93" fmla="*/ 2588035 w 9595474"/>
              <a:gd name="connsiteY93" fmla="*/ 2050415 h 6858000"/>
              <a:gd name="connsiteX94" fmla="*/ 2590991 w 9595474"/>
              <a:gd name="connsiteY94" fmla="*/ 2045018 h 6858000"/>
              <a:gd name="connsiteX95" fmla="*/ 2593651 w 9595474"/>
              <a:gd name="connsiteY95" fmla="*/ 2039620 h 6858000"/>
              <a:gd name="connsiteX96" fmla="*/ 2596016 w 9595474"/>
              <a:gd name="connsiteY96" fmla="*/ 2034223 h 6858000"/>
              <a:gd name="connsiteX97" fmla="*/ 2598085 w 9595474"/>
              <a:gd name="connsiteY97" fmla="*/ 2028508 h 6858000"/>
              <a:gd name="connsiteX98" fmla="*/ 2599858 w 9595474"/>
              <a:gd name="connsiteY98" fmla="*/ 2022793 h 6858000"/>
              <a:gd name="connsiteX99" fmla="*/ 2601336 w 9595474"/>
              <a:gd name="connsiteY99" fmla="*/ 2017078 h 6858000"/>
              <a:gd name="connsiteX100" fmla="*/ 2602814 w 9595474"/>
              <a:gd name="connsiteY100" fmla="*/ 2011363 h 6858000"/>
              <a:gd name="connsiteX101" fmla="*/ 2603996 w 9595474"/>
              <a:gd name="connsiteY101" fmla="*/ 2005648 h 6858000"/>
              <a:gd name="connsiteX102" fmla="*/ 2604587 w 9595474"/>
              <a:gd name="connsiteY102" fmla="*/ 1999615 h 6858000"/>
              <a:gd name="connsiteX103" fmla="*/ 2604883 w 9595474"/>
              <a:gd name="connsiteY103" fmla="*/ 1993583 h 6858000"/>
              <a:gd name="connsiteX104" fmla="*/ 2604883 w 9595474"/>
              <a:gd name="connsiteY104" fmla="*/ 1987550 h 6858000"/>
              <a:gd name="connsiteX105" fmla="*/ 2604883 w 9595474"/>
              <a:gd name="connsiteY105" fmla="*/ 1981835 h 6858000"/>
              <a:gd name="connsiteX106" fmla="*/ 2604587 w 9595474"/>
              <a:gd name="connsiteY106" fmla="*/ 1976120 h 6858000"/>
              <a:gd name="connsiteX107" fmla="*/ 2603996 w 9595474"/>
              <a:gd name="connsiteY107" fmla="*/ 1970088 h 6858000"/>
              <a:gd name="connsiteX108" fmla="*/ 2602814 w 9595474"/>
              <a:gd name="connsiteY108" fmla="*/ 1964373 h 6858000"/>
              <a:gd name="connsiteX109" fmla="*/ 2601336 w 9595474"/>
              <a:gd name="connsiteY109" fmla="*/ 1958658 h 6858000"/>
              <a:gd name="connsiteX110" fmla="*/ 2599858 w 9595474"/>
              <a:gd name="connsiteY110" fmla="*/ 1952625 h 6858000"/>
              <a:gd name="connsiteX111" fmla="*/ 2598085 w 9595474"/>
              <a:gd name="connsiteY111" fmla="*/ 1946910 h 6858000"/>
              <a:gd name="connsiteX112" fmla="*/ 2596016 w 9595474"/>
              <a:gd name="connsiteY112" fmla="*/ 1941195 h 6858000"/>
              <a:gd name="connsiteX113" fmla="*/ 2593651 w 9595474"/>
              <a:gd name="connsiteY113" fmla="*/ 1935798 h 6858000"/>
              <a:gd name="connsiteX114" fmla="*/ 2590991 w 9595474"/>
              <a:gd name="connsiteY114" fmla="*/ 1930400 h 6858000"/>
              <a:gd name="connsiteX115" fmla="*/ 2588035 w 9595474"/>
              <a:gd name="connsiteY115" fmla="*/ 1925003 h 6858000"/>
              <a:gd name="connsiteX116" fmla="*/ 2584784 w 9595474"/>
              <a:gd name="connsiteY116" fmla="*/ 1919923 h 6858000"/>
              <a:gd name="connsiteX117" fmla="*/ 2581237 w 9595474"/>
              <a:gd name="connsiteY117" fmla="*/ 1915160 h 6858000"/>
              <a:gd name="connsiteX118" fmla="*/ 2577395 w 9595474"/>
              <a:gd name="connsiteY118" fmla="*/ 1910080 h 6858000"/>
              <a:gd name="connsiteX119" fmla="*/ 2573257 w 9595474"/>
              <a:gd name="connsiteY119" fmla="*/ 1905318 h 6858000"/>
              <a:gd name="connsiteX120" fmla="*/ 2569119 w 9595474"/>
              <a:gd name="connsiteY120" fmla="*/ 1900555 h 6858000"/>
              <a:gd name="connsiteX121" fmla="*/ 1590477 w 9595474"/>
              <a:gd name="connsiteY121" fmla="*/ 922020 h 6858000"/>
              <a:gd name="connsiteX122" fmla="*/ 1272736 w 9595474"/>
              <a:gd name="connsiteY122" fmla="*/ 604203 h 6858000"/>
              <a:gd name="connsiteX123" fmla="*/ 1268303 w 9595474"/>
              <a:gd name="connsiteY123" fmla="*/ 599440 h 6858000"/>
              <a:gd name="connsiteX124" fmla="*/ 1264165 w 9595474"/>
              <a:gd name="connsiteY124" fmla="*/ 594995 h 6858000"/>
              <a:gd name="connsiteX125" fmla="*/ 1260322 w 9595474"/>
              <a:gd name="connsiteY125" fmla="*/ 589915 h 6858000"/>
              <a:gd name="connsiteX126" fmla="*/ 1256776 w 9595474"/>
              <a:gd name="connsiteY126" fmla="*/ 584835 h 6858000"/>
              <a:gd name="connsiteX127" fmla="*/ 1253524 w 9595474"/>
              <a:gd name="connsiteY127" fmla="*/ 579755 h 6858000"/>
              <a:gd name="connsiteX128" fmla="*/ 1250864 w 9595474"/>
              <a:gd name="connsiteY128" fmla="*/ 574358 h 6858000"/>
              <a:gd name="connsiteX129" fmla="*/ 1247908 w 9595474"/>
              <a:gd name="connsiteY129" fmla="*/ 568960 h 6858000"/>
              <a:gd name="connsiteX130" fmla="*/ 1245839 w 9595474"/>
              <a:gd name="connsiteY130" fmla="*/ 563563 h 6858000"/>
              <a:gd name="connsiteX131" fmla="*/ 1243475 w 9595474"/>
              <a:gd name="connsiteY131" fmla="*/ 557848 h 6858000"/>
              <a:gd name="connsiteX132" fmla="*/ 1241701 w 9595474"/>
              <a:gd name="connsiteY132" fmla="*/ 552133 h 6858000"/>
              <a:gd name="connsiteX133" fmla="*/ 1239928 w 9595474"/>
              <a:gd name="connsiteY133" fmla="*/ 546418 h 6858000"/>
              <a:gd name="connsiteX134" fmla="*/ 1238746 w 9595474"/>
              <a:gd name="connsiteY134" fmla="*/ 540703 h 6858000"/>
              <a:gd name="connsiteX135" fmla="*/ 1237859 w 9595474"/>
              <a:gd name="connsiteY135" fmla="*/ 534988 h 6858000"/>
              <a:gd name="connsiteX136" fmla="*/ 1236972 w 9595474"/>
              <a:gd name="connsiteY136" fmla="*/ 528638 h 6858000"/>
              <a:gd name="connsiteX137" fmla="*/ 1236677 w 9595474"/>
              <a:gd name="connsiteY137" fmla="*/ 522923 h 6858000"/>
              <a:gd name="connsiteX138" fmla="*/ 1236381 w 9595474"/>
              <a:gd name="connsiteY138" fmla="*/ 516890 h 6858000"/>
              <a:gd name="connsiteX139" fmla="*/ 1236677 w 9595474"/>
              <a:gd name="connsiteY139" fmla="*/ 511175 h 6858000"/>
              <a:gd name="connsiteX140" fmla="*/ 1236972 w 9595474"/>
              <a:gd name="connsiteY140" fmla="*/ 505460 h 6858000"/>
              <a:gd name="connsiteX141" fmla="*/ 1237859 w 9595474"/>
              <a:gd name="connsiteY141" fmla="*/ 499428 h 6858000"/>
              <a:gd name="connsiteX142" fmla="*/ 1238746 w 9595474"/>
              <a:gd name="connsiteY142" fmla="*/ 493713 h 6858000"/>
              <a:gd name="connsiteX143" fmla="*/ 1239928 w 9595474"/>
              <a:gd name="connsiteY143" fmla="*/ 487680 h 6858000"/>
              <a:gd name="connsiteX144" fmla="*/ 1241701 w 9595474"/>
              <a:gd name="connsiteY144" fmla="*/ 481965 h 6858000"/>
              <a:gd name="connsiteX145" fmla="*/ 1243475 w 9595474"/>
              <a:gd name="connsiteY145" fmla="*/ 476250 h 6858000"/>
              <a:gd name="connsiteX146" fmla="*/ 1245839 w 9595474"/>
              <a:gd name="connsiteY146" fmla="*/ 470535 h 6858000"/>
              <a:gd name="connsiteX147" fmla="*/ 1247908 w 9595474"/>
              <a:gd name="connsiteY147" fmla="*/ 465138 h 6858000"/>
              <a:gd name="connsiteX148" fmla="*/ 1250864 w 9595474"/>
              <a:gd name="connsiteY148" fmla="*/ 459740 h 6858000"/>
              <a:gd name="connsiteX149" fmla="*/ 1253524 w 9595474"/>
              <a:gd name="connsiteY149" fmla="*/ 454343 h 6858000"/>
              <a:gd name="connsiteX150" fmla="*/ 1256776 w 9595474"/>
              <a:gd name="connsiteY150" fmla="*/ 449263 h 6858000"/>
              <a:gd name="connsiteX151" fmla="*/ 1260322 w 9595474"/>
              <a:gd name="connsiteY151" fmla="*/ 444500 h 6858000"/>
              <a:gd name="connsiteX152" fmla="*/ 1264165 w 9595474"/>
              <a:gd name="connsiteY152" fmla="*/ 439420 h 6858000"/>
              <a:gd name="connsiteX153" fmla="*/ 1268303 w 9595474"/>
              <a:gd name="connsiteY153" fmla="*/ 434658 h 6858000"/>
              <a:gd name="connsiteX154" fmla="*/ 1272736 w 9595474"/>
              <a:gd name="connsiteY154" fmla="*/ 429895 h 6858000"/>
              <a:gd name="connsiteX155" fmla="*/ 1277466 w 9595474"/>
              <a:gd name="connsiteY155" fmla="*/ 425768 h 6858000"/>
              <a:gd name="connsiteX156" fmla="*/ 1281899 w 9595474"/>
              <a:gd name="connsiteY156" fmla="*/ 421323 h 6858000"/>
              <a:gd name="connsiteX157" fmla="*/ 1286924 w 9595474"/>
              <a:gd name="connsiteY157" fmla="*/ 417830 h 6858000"/>
              <a:gd name="connsiteX158" fmla="*/ 1291949 w 9595474"/>
              <a:gd name="connsiteY158" fmla="*/ 414338 h 6858000"/>
              <a:gd name="connsiteX159" fmla="*/ 1296973 w 9595474"/>
              <a:gd name="connsiteY159" fmla="*/ 410845 h 6858000"/>
              <a:gd name="connsiteX160" fmla="*/ 1302589 w 9595474"/>
              <a:gd name="connsiteY160" fmla="*/ 407988 h 6858000"/>
              <a:gd name="connsiteX161" fmla="*/ 1307910 w 9595474"/>
              <a:gd name="connsiteY161" fmla="*/ 405130 h 6858000"/>
              <a:gd name="connsiteX162" fmla="*/ 1313230 w 9595474"/>
              <a:gd name="connsiteY162" fmla="*/ 402908 h 6858000"/>
              <a:gd name="connsiteX163" fmla="*/ 1318846 w 9595474"/>
              <a:gd name="connsiteY163" fmla="*/ 401003 h 6858000"/>
              <a:gd name="connsiteX164" fmla="*/ 1324757 w 9595474"/>
              <a:gd name="connsiteY164" fmla="*/ 399098 h 6858000"/>
              <a:gd name="connsiteX165" fmla="*/ 1330373 w 9595474"/>
              <a:gd name="connsiteY165" fmla="*/ 397193 h 6858000"/>
              <a:gd name="connsiteX166" fmla="*/ 1336285 w 9595474"/>
              <a:gd name="connsiteY166" fmla="*/ 396240 h 6858000"/>
              <a:gd name="connsiteX167" fmla="*/ 1341901 w 9595474"/>
              <a:gd name="connsiteY167" fmla="*/ 395288 h 6858000"/>
              <a:gd name="connsiteX168" fmla="*/ 1348108 w 9595474"/>
              <a:gd name="connsiteY168" fmla="*/ 394335 h 6858000"/>
              <a:gd name="connsiteX169" fmla="*/ 1353723 w 9595474"/>
              <a:gd name="connsiteY169" fmla="*/ 394018 h 6858000"/>
              <a:gd name="connsiteX170" fmla="*/ 1359930 w 9595474"/>
              <a:gd name="connsiteY170" fmla="*/ 393700 h 6858000"/>
              <a:gd name="connsiteX171" fmla="*/ 1365546 w 9595474"/>
              <a:gd name="connsiteY171" fmla="*/ 394018 h 6858000"/>
              <a:gd name="connsiteX172" fmla="*/ 1371458 w 9595474"/>
              <a:gd name="connsiteY172" fmla="*/ 394335 h 6858000"/>
              <a:gd name="connsiteX173" fmla="*/ 1377665 w 9595474"/>
              <a:gd name="connsiteY173" fmla="*/ 395288 h 6858000"/>
              <a:gd name="connsiteX174" fmla="*/ 1383281 w 9595474"/>
              <a:gd name="connsiteY174" fmla="*/ 396240 h 6858000"/>
              <a:gd name="connsiteX175" fmla="*/ 1388897 w 9595474"/>
              <a:gd name="connsiteY175" fmla="*/ 397193 h 6858000"/>
              <a:gd name="connsiteX176" fmla="*/ 1394808 w 9595474"/>
              <a:gd name="connsiteY176" fmla="*/ 399098 h 6858000"/>
              <a:gd name="connsiteX177" fmla="*/ 1400424 w 9595474"/>
              <a:gd name="connsiteY177" fmla="*/ 401003 h 6858000"/>
              <a:gd name="connsiteX178" fmla="*/ 1406335 w 9595474"/>
              <a:gd name="connsiteY178" fmla="*/ 402908 h 6858000"/>
              <a:gd name="connsiteX179" fmla="*/ 1411656 w 9595474"/>
              <a:gd name="connsiteY179" fmla="*/ 405130 h 6858000"/>
              <a:gd name="connsiteX180" fmla="*/ 1416976 w 9595474"/>
              <a:gd name="connsiteY180" fmla="*/ 407988 h 6858000"/>
              <a:gd name="connsiteX181" fmla="*/ 1422296 w 9595474"/>
              <a:gd name="connsiteY181" fmla="*/ 410845 h 6858000"/>
              <a:gd name="connsiteX182" fmla="*/ 1427617 w 9595474"/>
              <a:gd name="connsiteY182" fmla="*/ 414338 h 6858000"/>
              <a:gd name="connsiteX183" fmla="*/ 1432641 w 9595474"/>
              <a:gd name="connsiteY183" fmla="*/ 417830 h 6858000"/>
              <a:gd name="connsiteX184" fmla="*/ 1437666 w 9595474"/>
              <a:gd name="connsiteY184" fmla="*/ 421323 h 6858000"/>
              <a:gd name="connsiteX185" fmla="*/ 1442100 w 9595474"/>
              <a:gd name="connsiteY185" fmla="*/ 425768 h 6858000"/>
              <a:gd name="connsiteX186" fmla="*/ 1446829 w 9595474"/>
              <a:gd name="connsiteY186" fmla="*/ 429895 h 6858000"/>
              <a:gd name="connsiteX187" fmla="*/ 1907036 w 9595474"/>
              <a:gd name="connsiteY187" fmla="*/ 890270 h 6858000"/>
              <a:gd name="connsiteX188" fmla="*/ 2165662 w 9595474"/>
              <a:gd name="connsiteY188" fmla="*/ 1148715 h 6858000"/>
              <a:gd name="connsiteX189" fmla="*/ 2170391 w 9595474"/>
              <a:gd name="connsiteY189" fmla="*/ 1153160 h 6858000"/>
              <a:gd name="connsiteX190" fmla="*/ 2175416 w 9595474"/>
              <a:gd name="connsiteY190" fmla="*/ 1157288 h 6858000"/>
              <a:gd name="connsiteX191" fmla="*/ 2180145 w 9595474"/>
              <a:gd name="connsiteY191" fmla="*/ 1161098 h 6858000"/>
              <a:gd name="connsiteX192" fmla="*/ 2185170 w 9595474"/>
              <a:gd name="connsiteY192" fmla="*/ 1164590 h 6858000"/>
              <a:gd name="connsiteX193" fmla="*/ 2190490 w 9595474"/>
              <a:gd name="connsiteY193" fmla="*/ 1167765 h 6858000"/>
              <a:gd name="connsiteX194" fmla="*/ 2195810 w 9595474"/>
              <a:gd name="connsiteY194" fmla="*/ 1170623 h 6858000"/>
              <a:gd name="connsiteX195" fmla="*/ 2201130 w 9595474"/>
              <a:gd name="connsiteY195" fmla="*/ 1173480 h 6858000"/>
              <a:gd name="connsiteX196" fmla="*/ 2206746 w 9595474"/>
              <a:gd name="connsiteY196" fmla="*/ 1176020 h 6858000"/>
              <a:gd name="connsiteX197" fmla="*/ 2212362 w 9595474"/>
              <a:gd name="connsiteY197" fmla="*/ 1177925 h 6858000"/>
              <a:gd name="connsiteX198" fmla="*/ 2217683 w 9595474"/>
              <a:gd name="connsiteY198" fmla="*/ 1180148 h 6858000"/>
              <a:gd name="connsiteX199" fmla="*/ 2223594 w 9595474"/>
              <a:gd name="connsiteY199" fmla="*/ 1181418 h 6858000"/>
              <a:gd name="connsiteX200" fmla="*/ 2229505 w 9595474"/>
              <a:gd name="connsiteY200" fmla="*/ 1182688 h 6858000"/>
              <a:gd name="connsiteX201" fmla="*/ 2235417 w 9595474"/>
              <a:gd name="connsiteY201" fmla="*/ 1183640 h 6858000"/>
              <a:gd name="connsiteX202" fmla="*/ 2241033 w 9595474"/>
              <a:gd name="connsiteY202" fmla="*/ 1184275 h 6858000"/>
              <a:gd name="connsiteX203" fmla="*/ 2247240 w 9595474"/>
              <a:gd name="connsiteY203" fmla="*/ 1184593 h 6858000"/>
              <a:gd name="connsiteX204" fmla="*/ 2252856 w 9595474"/>
              <a:gd name="connsiteY204" fmla="*/ 1185228 h 6858000"/>
              <a:gd name="connsiteX205" fmla="*/ 2259063 w 9595474"/>
              <a:gd name="connsiteY205" fmla="*/ 1184593 h 6858000"/>
              <a:gd name="connsiteX206" fmla="*/ 2264679 w 9595474"/>
              <a:gd name="connsiteY206" fmla="*/ 1184275 h 6858000"/>
              <a:gd name="connsiteX207" fmla="*/ 2270590 w 9595474"/>
              <a:gd name="connsiteY207" fmla="*/ 1183640 h 6858000"/>
              <a:gd name="connsiteX208" fmla="*/ 2276797 w 9595474"/>
              <a:gd name="connsiteY208" fmla="*/ 1182688 h 6858000"/>
              <a:gd name="connsiteX209" fmla="*/ 2282413 w 9595474"/>
              <a:gd name="connsiteY209" fmla="*/ 1181418 h 6858000"/>
              <a:gd name="connsiteX210" fmla="*/ 2288029 w 9595474"/>
              <a:gd name="connsiteY210" fmla="*/ 1180148 h 6858000"/>
              <a:gd name="connsiteX211" fmla="*/ 2293940 w 9595474"/>
              <a:gd name="connsiteY211" fmla="*/ 1177925 h 6858000"/>
              <a:gd name="connsiteX212" fmla="*/ 2299261 w 9595474"/>
              <a:gd name="connsiteY212" fmla="*/ 1176020 h 6858000"/>
              <a:gd name="connsiteX213" fmla="*/ 2304581 w 9595474"/>
              <a:gd name="connsiteY213" fmla="*/ 1173480 h 6858000"/>
              <a:gd name="connsiteX214" fmla="*/ 2310492 w 9595474"/>
              <a:gd name="connsiteY214" fmla="*/ 1170623 h 6858000"/>
              <a:gd name="connsiteX215" fmla="*/ 2315517 w 9595474"/>
              <a:gd name="connsiteY215" fmla="*/ 1167765 h 6858000"/>
              <a:gd name="connsiteX216" fmla="*/ 2320837 w 9595474"/>
              <a:gd name="connsiteY216" fmla="*/ 1164590 h 6858000"/>
              <a:gd name="connsiteX217" fmla="*/ 2325862 w 9595474"/>
              <a:gd name="connsiteY217" fmla="*/ 1161098 h 6858000"/>
              <a:gd name="connsiteX218" fmla="*/ 2330887 w 9595474"/>
              <a:gd name="connsiteY218" fmla="*/ 1157288 h 6858000"/>
              <a:gd name="connsiteX219" fmla="*/ 2335616 w 9595474"/>
              <a:gd name="connsiteY219" fmla="*/ 1153160 h 6858000"/>
              <a:gd name="connsiteX220" fmla="*/ 2340345 w 9595474"/>
              <a:gd name="connsiteY220" fmla="*/ 1148715 h 6858000"/>
              <a:gd name="connsiteX221" fmla="*/ 2344483 w 9595474"/>
              <a:gd name="connsiteY221" fmla="*/ 1144270 h 6858000"/>
              <a:gd name="connsiteX222" fmla="*/ 2348621 w 9595474"/>
              <a:gd name="connsiteY222" fmla="*/ 1139508 h 6858000"/>
              <a:gd name="connsiteX223" fmla="*/ 2352464 w 9595474"/>
              <a:gd name="connsiteY223" fmla="*/ 1134428 h 6858000"/>
              <a:gd name="connsiteX224" fmla="*/ 2356011 w 9595474"/>
              <a:gd name="connsiteY224" fmla="*/ 1129348 h 6858000"/>
              <a:gd name="connsiteX225" fmla="*/ 2359262 w 9595474"/>
              <a:gd name="connsiteY225" fmla="*/ 1124268 h 6858000"/>
              <a:gd name="connsiteX226" fmla="*/ 2362218 w 9595474"/>
              <a:gd name="connsiteY226" fmla="*/ 1118870 h 6858000"/>
              <a:gd name="connsiteX227" fmla="*/ 2364582 w 9595474"/>
              <a:gd name="connsiteY227" fmla="*/ 1113473 h 6858000"/>
              <a:gd name="connsiteX228" fmla="*/ 2367242 w 9595474"/>
              <a:gd name="connsiteY228" fmla="*/ 1108075 h 6858000"/>
              <a:gd name="connsiteX229" fmla="*/ 2369311 w 9595474"/>
              <a:gd name="connsiteY229" fmla="*/ 1102360 h 6858000"/>
              <a:gd name="connsiteX230" fmla="*/ 2371085 w 9595474"/>
              <a:gd name="connsiteY230" fmla="*/ 1096645 h 6858000"/>
              <a:gd name="connsiteX231" fmla="*/ 2372563 w 9595474"/>
              <a:gd name="connsiteY231" fmla="*/ 1090930 h 6858000"/>
              <a:gd name="connsiteX232" fmla="*/ 2374041 w 9595474"/>
              <a:gd name="connsiteY232" fmla="*/ 1085215 h 6858000"/>
              <a:gd name="connsiteX233" fmla="*/ 2375223 w 9595474"/>
              <a:gd name="connsiteY233" fmla="*/ 1079500 h 6858000"/>
              <a:gd name="connsiteX234" fmla="*/ 2375814 w 9595474"/>
              <a:gd name="connsiteY234" fmla="*/ 1073785 h 6858000"/>
              <a:gd name="connsiteX235" fmla="*/ 2376110 w 9595474"/>
              <a:gd name="connsiteY235" fmla="*/ 1067753 h 6858000"/>
              <a:gd name="connsiteX236" fmla="*/ 2376110 w 9595474"/>
              <a:gd name="connsiteY236" fmla="*/ 1061720 h 6858000"/>
              <a:gd name="connsiteX237" fmla="*/ 2376110 w 9595474"/>
              <a:gd name="connsiteY237" fmla="*/ 1055688 h 6858000"/>
              <a:gd name="connsiteX238" fmla="*/ 2375814 w 9595474"/>
              <a:gd name="connsiteY238" fmla="*/ 1049973 h 6858000"/>
              <a:gd name="connsiteX239" fmla="*/ 2375223 w 9595474"/>
              <a:gd name="connsiteY239" fmla="*/ 1043940 h 6858000"/>
              <a:gd name="connsiteX240" fmla="*/ 2374041 w 9595474"/>
              <a:gd name="connsiteY240" fmla="*/ 1038225 h 6858000"/>
              <a:gd name="connsiteX241" fmla="*/ 2372563 w 9595474"/>
              <a:gd name="connsiteY241" fmla="*/ 1032510 h 6858000"/>
              <a:gd name="connsiteX242" fmla="*/ 2371085 w 9595474"/>
              <a:gd name="connsiteY242" fmla="*/ 1026795 h 6858000"/>
              <a:gd name="connsiteX243" fmla="*/ 2369311 w 9595474"/>
              <a:gd name="connsiteY243" fmla="*/ 1021080 h 6858000"/>
              <a:gd name="connsiteX244" fmla="*/ 2367242 w 9595474"/>
              <a:gd name="connsiteY244" fmla="*/ 1015683 h 6858000"/>
              <a:gd name="connsiteX245" fmla="*/ 2364582 w 9595474"/>
              <a:gd name="connsiteY245" fmla="*/ 1009650 h 6858000"/>
              <a:gd name="connsiteX246" fmla="*/ 2362218 w 9595474"/>
              <a:gd name="connsiteY246" fmla="*/ 1004253 h 6858000"/>
              <a:gd name="connsiteX247" fmla="*/ 2359262 w 9595474"/>
              <a:gd name="connsiteY247" fmla="*/ 998855 h 6858000"/>
              <a:gd name="connsiteX248" fmla="*/ 2356011 w 9595474"/>
              <a:gd name="connsiteY248" fmla="*/ 994093 h 6858000"/>
              <a:gd name="connsiteX249" fmla="*/ 2352464 w 9595474"/>
              <a:gd name="connsiteY249" fmla="*/ 989013 h 6858000"/>
              <a:gd name="connsiteX250" fmla="*/ 2348621 w 9595474"/>
              <a:gd name="connsiteY250" fmla="*/ 983933 h 6858000"/>
              <a:gd name="connsiteX251" fmla="*/ 2344483 w 9595474"/>
              <a:gd name="connsiteY251" fmla="*/ 979170 h 6858000"/>
              <a:gd name="connsiteX252" fmla="*/ 2340345 w 9595474"/>
              <a:gd name="connsiteY252" fmla="*/ 974725 h 6858000"/>
              <a:gd name="connsiteX253" fmla="*/ 2240737 w 9595474"/>
              <a:gd name="connsiteY253" fmla="*/ 875030 h 6858000"/>
              <a:gd name="connsiteX254" fmla="*/ 1991865 w 9595474"/>
              <a:gd name="connsiteY254" fmla="*/ 626428 h 6858000"/>
              <a:gd name="connsiteX255" fmla="*/ 1987431 w 9595474"/>
              <a:gd name="connsiteY255" fmla="*/ 621665 h 6858000"/>
              <a:gd name="connsiteX256" fmla="*/ 1983589 w 9595474"/>
              <a:gd name="connsiteY256" fmla="*/ 616903 h 6858000"/>
              <a:gd name="connsiteX257" fmla="*/ 1979451 w 9595474"/>
              <a:gd name="connsiteY257" fmla="*/ 612140 h 6858000"/>
              <a:gd name="connsiteX258" fmla="*/ 1975904 w 9595474"/>
              <a:gd name="connsiteY258" fmla="*/ 607060 h 6858000"/>
              <a:gd name="connsiteX259" fmla="*/ 1972653 w 9595474"/>
              <a:gd name="connsiteY259" fmla="*/ 601663 h 6858000"/>
              <a:gd name="connsiteX260" fmla="*/ 1969993 w 9595474"/>
              <a:gd name="connsiteY260" fmla="*/ 596265 h 6858000"/>
              <a:gd name="connsiteX261" fmla="*/ 1967037 w 9595474"/>
              <a:gd name="connsiteY261" fmla="*/ 590868 h 6858000"/>
              <a:gd name="connsiteX262" fmla="*/ 1964968 w 9595474"/>
              <a:gd name="connsiteY262" fmla="*/ 585470 h 6858000"/>
              <a:gd name="connsiteX263" fmla="*/ 1962603 w 9595474"/>
              <a:gd name="connsiteY263" fmla="*/ 579755 h 6858000"/>
              <a:gd name="connsiteX264" fmla="*/ 1960830 w 9595474"/>
              <a:gd name="connsiteY264" fmla="*/ 574358 h 6858000"/>
              <a:gd name="connsiteX265" fmla="*/ 1959056 w 9595474"/>
              <a:gd name="connsiteY265" fmla="*/ 568643 h 6858000"/>
              <a:gd name="connsiteX266" fmla="*/ 1958170 w 9595474"/>
              <a:gd name="connsiteY266" fmla="*/ 562610 h 6858000"/>
              <a:gd name="connsiteX267" fmla="*/ 1956987 w 9595474"/>
              <a:gd name="connsiteY267" fmla="*/ 556895 h 6858000"/>
              <a:gd name="connsiteX268" fmla="*/ 1956396 w 9595474"/>
              <a:gd name="connsiteY268" fmla="*/ 551180 h 6858000"/>
              <a:gd name="connsiteX269" fmla="*/ 1955805 w 9595474"/>
              <a:gd name="connsiteY269" fmla="*/ 544830 h 6858000"/>
              <a:gd name="connsiteX270" fmla="*/ 1955805 w 9595474"/>
              <a:gd name="connsiteY270" fmla="*/ 539115 h 6858000"/>
              <a:gd name="connsiteX271" fmla="*/ 1955805 w 9595474"/>
              <a:gd name="connsiteY271" fmla="*/ 533083 h 6858000"/>
              <a:gd name="connsiteX272" fmla="*/ 1956396 w 9595474"/>
              <a:gd name="connsiteY272" fmla="*/ 527368 h 6858000"/>
              <a:gd name="connsiteX273" fmla="*/ 1956987 w 9595474"/>
              <a:gd name="connsiteY273" fmla="*/ 521653 h 6858000"/>
              <a:gd name="connsiteX274" fmla="*/ 1958170 w 9595474"/>
              <a:gd name="connsiteY274" fmla="*/ 515620 h 6858000"/>
              <a:gd name="connsiteX275" fmla="*/ 1959056 w 9595474"/>
              <a:gd name="connsiteY275" fmla="*/ 509588 h 6858000"/>
              <a:gd name="connsiteX276" fmla="*/ 1960830 w 9595474"/>
              <a:gd name="connsiteY276" fmla="*/ 503873 h 6858000"/>
              <a:gd name="connsiteX277" fmla="*/ 1962603 w 9595474"/>
              <a:gd name="connsiteY277" fmla="*/ 498158 h 6858000"/>
              <a:gd name="connsiteX278" fmla="*/ 1964968 w 9595474"/>
              <a:gd name="connsiteY278" fmla="*/ 492760 h 6858000"/>
              <a:gd name="connsiteX279" fmla="*/ 1967037 w 9595474"/>
              <a:gd name="connsiteY279" fmla="*/ 487363 h 6858000"/>
              <a:gd name="connsiteX280" fmla="*/ 1969993 w 9595474"/>
              <a:gd name="connsiteY280" fmla="*/ 481648 h 6858000"/>
              <a:gd name="connsiteX281" fmla="*/ 1972653 w 9595474"/>
              <a:gd name="connsiteY281" fmla="*/ 476568 h 6858000"/>
              <a:gd name="connsiteX282" fmla="*/ 1975904 w 9595474"/>
              <a:gd name="connsiteY282" fmla="*/ 471170 h 6858000"/>
              <a:gd name="connsiteX283" fmla="*/ 1979451 w 9595474"/>
              <a:gd name="connsiteY283" fmla="*/ 466408 h 6858000"/>
              <a:gd name="connsiteX284" fmla="*/ 1983589 w 9595474"/>
              <a:gd name="connsiteY284" fmla="*/ 461328 h 6858000"/>
              <a:gd name="connsiteX285" fmla="*/ 1987431 w 9595474"/>
              <a:gd name="connsiteY285" fmla="*/ 456565 h 6858000"/>
              <a:gd name="connsiteX286" fmla="*/ 1991865 w 9595474"/>
              <a:gd name="connsiteY286" fmla="*/ 451803 h 6858000"/>
              <a:gd name="connsiteX287" fmla="*/ 1996594 w 9595474"/>
              <a:gd name="connsiteY287" fmla="*/ 447675 h 6858000"/>
              <a:gd name="connsiteX288" fmla="*/ 2001028 w 9595474"/>
              <a:gd name="connsiteY288" fmla="*/ 443548 h 6858000"/>
              <a:gd name="connsiteX289" fmla="*/ 2006052 w 9595474"/>
              <a:gd name="connsiteY289" fmla="*/ 439738 h 6858000"/>
              <a:gd name="connsiteX290" fmla="*/ 2011077 w 9595474"/>
              <a:gd name="connsiteY290" fmla="*/ 436245 h 6858000"/>
              <a:gd name="connsiteX291" fmla="*/ 2016102 w 9595474"/>
              <a:gd name="connsiteY291" fmla="*/ 432753 h 6858000"/>
              <a:gd name="connsiteX292" fmla="*/ 2021718 w 9595474"/>
              <a:gd name="connsiteY292" fmla="*/ 429895 h 6858000"/>
              <a:gd name="connsiteX293" fmla="*/ 2027038 w 9595474"/>
              <a:gd name="connsiteY293" fmla="*/ 427355 h 6858000"/>
              <a:gd name="connsiteX294" fmla="*/ 2032654 w 9595474"/>
              <a:gd name="connsiteY294" fmla="*/ 424815 h 6858000"/>
              <a:gd name="connsiteX295" fmla="*/ 2038270 w 9595474"/>
              <a:gd name="connsiteY295" fmla="*/ 422910 h 6858000"/>
              <a:gd name="connsiteX296" fmla="*/ 2043886 w 9595474"/>
              <a:gd name="connsiteY296" fmla="*/ 421005 h 6858000"/>
              <a:gd name="connsiteX297" fmla="*/ 2049502 w 9595474"/>
              <a:gd name="connsiteY297" fmla="*/ 419735 h 6858000"/>
              <a:gd name="connsiteX298" fmla="*/ 2055413 w 9595474"/>
              <a:gd name="connsiteY298" fmla="*/ 418148 h 6858000"/>
              <a:gd name="connsiteX299" fmla="*/ 2061029 w 9595474"/>
              <a:gd name="connsiteY299" fmla="*/ 417195 h 6858000"/>
              <a:gd name="connsiteX300" fmla="*/ 2067236 w 9595474"/>
              <a:gd name="connsiteY300" fmla="*/ 416243 h 6858000"/>
              <a:gd name="connsiteX301" fmla="*/ 2072852 w 9595474"/>
              <a:gd name="connsiteY301" fmla="*/ 415925 h 6858000"/>
              <a:gd name="connsiteX302" fmla="*/ 2079059 w 9595474"/>
              <a:gd name="connsiteY302" fmla="*/ 415925 h 6858000"/>
              <a:gd name="connsiteX303" fmla="*/ 2084970 w 9595474"/>
              <a:gd name="connsiteY303" fmla="*/ 415925 h 6858000"/>
              <a:gd name="connsiteX304" fmla="*/ 2090882 w 9595474"/>
              <a:gd name="connsiteY304" fmla="*/ 416243 h 6858000"/>
              <a:gd name="connsiteX305" fmla="*/ 2096793 w 9595474"/>
              <a:gd name="connsiteY305" fmla="*/ 417195 h 6858000"/>
              <a:gd name="connsiteX306" fmla="*/ 2102409 w 9595474"/>
              <a:gd name="connsiteY306" fmla="*/ 418148 h 6858000"/>
              <a:gd name="connsiteX307" fmla="*/ 2108321 w 9595474"/>
              <a:gd name="connsiteY307" fmla="*/ 419735 h 6858000"/>
              <a:gd name="connsiteX308" fmla="*/ 2113936 w 9595474"/>
              <a:gd name="connsiteY308" fmla="*/ 421005 h 6858000"/>
              <a:gd name="connsiteX309" fmla="*/ 2119552 w 9595474"/>
              <a:gd name="connsiteY309" fmla="*/ 422910 h 6858000"/>
              <a:gd name="connsiteX310" fmla="*/ 2125464 w 9595474"/>
              <a:gd name="connsiteY310" fmla="*/ 424815 h 6858000"/>
              <a:gd name="connsiteX311" fmla="*/ 2130784 w 9595474"/>
              <a:gd name="connsiteY311" fmla="*/ 427355 h 6858000"/>
              <a:gd name="connsiteX312" fmla="*/ 2136104 w 9595474"/>
              <a:gd name="connsiteY312" fmla="*/ 429895 h 6858000"/>
              <a:gd name="connsiteX313" fmla="*/ 2141720 w 9595474"/>
              <a:gd name="connsiteY313" fmla="*/ 432753 h 6858000"/>
              <a:gd name="connsiteX314" fmla="*/ 2146745 w 9595474"/>
              <a:gd name="connsiteY314" fmla="*/ 436245 h 6858000"/>
              <a:gd name="connsiteX315" fmla="*/ 2152065 w 9595474"/>
              <a:gd name="connsiteY315" fmla="*/ 439738 h 6858000"/>
              <a:gd name="connsiteX316" fmla="*/ 2156795 w 9595474"/>
              <a:gd name="connsiteY316" fmla="*/ 443548 h 6858000"/>
              <a:gd name="connsiteX317" fmla="*/ 2161819 w 9595474"/>
              <a:gd name="connsiteY317" fmla="*/ 447675 h 6858000"/>
              <a:gd name="connsiteX318" fmla="*/ 2165957 w 9595474"/>
              <a:gd name="connsiteY318" fmla="*/ 451803 h 6858000"/>
              <a:gd name="connsiteX319" fmla="*/ 2966073 w 9595474"/>
              <a:gd name="connsiteY319" fmla="*/ 1251903 h 6858000"/>
              <a:gd name="connsiteX320" fmla="*/ 5612631 w 9595474"/>
              <a:gd name="connsiteY320" fmla="*/ 3898583 h 6858000"/>
              <a:gd name="connsiteX321" fmla="*/ 5617360 w 9595474"/>
              <a:gd name="connsiteY321" fmla="*/ 3903345 h 6858000"/>
              <a:gd name="connsiteX322" fmla="*/ 5621498 w 9595474"/>
              <a:gd name="connsiteY322" fmla="*/ 3908425 h 6858000"/>
              <a:gd name="connsiteX323" fmla="*/ 5625341 w 9595474"/>
              <a:gd name="connsiteY323" fmla="*/ 3913505 h 6858000"/>
              <a:gd name="connsiteX324" fmla="*/ 5628888 w 9595474"/>
              <a:gd name="connsiteY324" fmla="*/ 3918585 h 6858000"/>
              <a:gd name="connsiteX325" fmla="*/ 5632139 w 9595474"/>
              <a:gd name="connsiteY325" fmla="*/ 3923348 h 6858000"/>
              <a:gd name="connsiteX326" fmla="*/ 5635094 w 9595474"/>
              <a:gd name="connsiteY326" fmla="*/ 3928745 h 6858000"/>
              <a:gd name="connsiteX327" fmla="*/ 5638050 w 9595474"/>
              <a:gd name="connsiteY327" fmla="*/ 3934460 h 6858000"/>
              <a:gd name="connsiteX328" fmla="*/ 5640415 w 9595474"/>
              <a:gd name="connsiteY328" fmla="*/ 3939858 h 6858000"/>
              <a:gd name="connsiteX329" fmla="*/ 5642484 w 9595474"/>
              <a:gd name="connsiteY329" fmla="*/ 3945890 h 6858000"/>
              <a:gd name="connsiteX330" fmla="*/ 5644257 w 9595474"/>
              <a:gd name="connsiteY330" fmla="*/ 3951605 h 6858000"/>
              <a:gd name="connsiteX331" fmla="*/ 5645735 w 9595474"/>
              <a:gd name="connsiteY331" fmla="*/ 3957320 h 6858000"/>
              <a:gd name="connsiteX332" fmla="*/ 5647213 w 9595474"/>
              <a:gd name="connsiteY332" fmla="*/ 3963353 h 6858000"/>
              <a:gd name="connsiteX333" fmla="*/ 5648100 w 9595474"/>
              <a:gd name="connsiteY333" fmla="*/ 3969068 h 6858000"/>
              <a:gd name="connsiteX334" fmla="*/ 5648691 w 9595474"/>
              <a:gd name="connsiteY334" fmla="*/ 3975100 h 6858000"/>
              <a:gd name="connsiteX335" fmla="*/ 5649282 w 9595474"/>
              <a:gd name="connsiteY335" fmla="*/ 3980815 h 6858000"/>
              <a:gd name="connsiteX336" fmla="*/ 5649282 w 9595474"/>
              <a:gd name="connsiteY336" fmla="*/ 3987165 h 6858000"/>
              <a:gd name="connsiteX337" fmla="*/ 5649282 w 9595474"/>
              <a:gd name="connsiteY337" fmla="*/ 3992880 h 6858000"/>
              <a:gd name="connsiteX338" fmla="*/ 5648691 w 9595474"/>
              <a:gd name="connsiteY338" fmla="*/ 3998913 h 6858000"/>
              <a:gd name="connsiteX339" fmla="*/ 5648100 w 9595474"/>
              <a:gd name="connsiteY339" fmla="*/ 4004945 h 6858000"/>
              <a:gd name="connsiteX340" fmla="*/ 5647213 w 9595474"/>
              <a:gd name="connsiteY340" fmla="*/ 4010660 h 6858000"/>
              <a:gd name="connsiteX341" fmla="*/ 5645735 w 9595474"/>
              <a:gd name="connsiteY341" fmla="*/ 4016375 h 6858000"/>
              <a:gd name="connsiteX342" fmla="*/ 5644257 w 9595474"/>
              <a:gd name="connsiteY342" fmla="*/ 4022725 h 6858000"/>
              <a:gd name="connsiteX343" fmla="*/ 5642484 w 9595474"/>
              <a:gd name="connsiteY343" fmla="*/ 4028440 h 6858000"/>
              <a:gd name="connsiteX344" fmla="*/ 5640415 w 9595474"/>
              <a:gd name="connsiteY344" fmla="*/ 4033838 h 6858000"/>
              <a:gd name="connsiteX345" fmla="*/ 5638050 w 9595474"/>
              <a:gd name="connsiteY345" fmla="*/ 4039553 h 6858000"/>
              <a:gd name="connsiteX346" fmla="*/ 5635094 w 9595474"/>
              <a:gd name="connsiteY346" fmla="*/ 4044950 h 6858000"/>
              <a:gd name="connsiteX347" fmla="*/ 5632139 w 9595474"/>
              <a:gd name="connsiteY347" fmla="*/ 4050348 h 6858000"/>
              <a:gd name="connsiteX348" fmla="*/ 5628888 w 9595474"/>
              <a:gd name="connsiteY348" fmla="*/ 4055745 h 6858000"/>
              <a:gd name="connsiteX349" fmla="*/ 5625341 w 9595474"/>
              <a:gd name="connsiteY349" fmla="*/ 4060825 h 6858000"/>
              <a:gd name="connsiteX350" fmla="*/ 5621498 w 9595474"/>
              <a:gd name="connsiteY350" fmla="*/ 4065588 h 6858000"/>
              <a:gd name="connsiteX351" fmla="*/ 5617360 w 9595474"/>
              <a:gd name="connsiteY351" fmla="*/ 4070350 h 6858000"/>
              <a:gd name="connsiteX352" fmla="*/ 5612631 w 9595474"/>
              <a:gd name="connsiteY352" fmla="*/ 4075113 h 6858000"/>
              <a:gd name="connsiteX353" fmla="*/ 5608198 w 9595474"/>
              <a:gd name="connsiteY353" fmla="*/ 4079875 h 6858000"/>
              <a:gd name="connsiteX354" fmla="*/ 5603468 w 9595474"/>
              <a:gd name="connsiteY354" fmla="*/ 4083685 h 6858000"/>
              <a:gd name="connsiteX355" fmla="*/ 5598443 w 9595474"/>
              <a:gd name="connsiteY355" fmla="*/ 4087495 h 6858000"/>
              <a:gd name="connsiteX356" fmla="*/ 5593419 w 9595474"/>
              <a:gd name="connsiteY356" fmla="*/ 4091305 h 6858000"/>
              <a:gd name="connsiteX357" fmla="*/ 5588098 w 9595474"/>
              <a:gd name="connsiteY357" fmla="*/ 4094480 h 6858000"/>
              <a:gd name="connsiteX358" fmla="*/ 5582482 w 9595474"/>
              <a:gd name="connsiteY358" fmla="*/ 4097338 h 6858000"/>
              <a:gd name="connsiteX359" fmla="*/ 5577162 w 9595474"/>
              <a:gd name="connsiteY359" fmla="*/ 4100195 h 6858000"/>
              <a:gd name="connsiteX360" fmla="*/ 5571842 w 9595474"/>
              <a:gd name="connsiteY360" fmla="*/ 4102418 h 6858000"/>
              <a:gd name="connsiteX361" fmla="*/ 5565931 w 9595474"/>
              <a:gd name="connsiteY361" fmla="*/ 4104640 h 6858000"/>
              <a:gd name="connsiteX362" fmla="*/ 5560315 w 9595474"/>
              <a:gd name="connsiteY362" fmla="*/ 4106545 h 6858000"/>
              <a:gd name="connsiteX363" fmla="*/ 5554699 w 9595474"/>
              <a:gd name="connsiteY363" fmla="*/ 4108133 h 6858000"/>
              <a:gd name="connsiteX364" fmla="*/ 5548492 w 9595474"/>
              <a:gd name="connsiteY364" fmla="*/ 4109403 h 6858000"/>
              <a:gd name="connsiteX365" fmla="*/ 5542580 w 9595474"/>
              <a:gd name="connsiteY365" fmla="*/ 4110355 h 6858000"/>
              <a:gd name="connsiteX366" fmla="*/ 5536669 w 9595474"/>
              <a:gd name="connsiteY366" fmla="*/ 4110990 h 6858000"/>
              <a:gd name="connsiteX367" fmla="*/ 5530758 w 9595474"/>
              <a:gd name="connsiteY367" fmla="*/ 4111308 h 6858000"/>
              <a:gd name="connsiteX368" fmla="*/ 5524846 w 9595474"/>
              <a:gd name="connsiteY368" fmla="*/ 4111625 h 6858000"/>
              <a:gd name="connsiteX369" fmla="*/ 5518639 w 9595474"/>
              <a:gd name="connsiteY369" fmla="*/ 4111308 h 6858000"/>
              <a:gd name="connsiteX370" fmla="*/ 5513023 w 9595474"/>
              <a:gd name="connsiteY370" fmla="*/ 4110990 h 6858000"/>
              <a:gd name="connsiteX371" fmla="*/ 5506816 w 9595474"/>
              <a:gd name="connsiteY371" fmla="*/ 4110355 h 6858000"/>
              <a:gd name="connsiteX372" fmla="*/ 5501200 w 9595474"/>
              <a:gd name="connsiteY372" fmla="*/ 4109403 h 6858000"/>
              <a:gd name="connsiteX373" fmla="*/ 5494993 w 9595474"/>
              <a:gd name="connsiteY373" fmla="*/ 4108133 h 6858000"/>
              <a:gd name="connsiteX374" fmla="*/ 5489081 w 9595474"/>
              <a:gd name="connsiteY374" fmla="*/ 4106545 h 6858000"/>
              <a:gd name="connsiteX375" fmla="*/ 5483466 w 9595474"/>
              <a:gd name="connsiteY375" fmla="*/ 4104640 h 6858000"/>
              <a:gd name="connsiteX376" fmla="*/ 5477850 w 9595474"/>
              <a:gd name="connsiteY376" fmla="*/ 4102418 h 6858000"/>
              <a:gd name="connsiteX377" fmla="*/ 5472234 w 9595474"/>
              <a:gd name="connsiteY377" fmla="*/ 4100195 h 6858000"/>
              <a:gd name="connsiteX378" fmla="*/ 5466913 w 9595474"/>
              <a:gd name="connsiteY378" fmla="*/ 4097338 h 6858000"/>
              <a:gd name="connsiteX379" fmla="*/ 5461593 w 9595474"/>
              <a:gd name="connsiteY379" fmla="*/ 4094480 h 6858000"/>
              <a:gd name="connsiteX380" fmla="*/ 5456273 w 9595474"/>
              <a:gd name="connsiteY380" fmla="*/ 4091305 h 6858000"/>
              <a:gd name="connsiteX381" fmla="*/ 5451248 w 9595474"/>
              <a:gd name="connsiteY381" fmla="*/ 4087495 h 6858000"/>
              <a:gd name="connsiteX382" fmla="*/ 5446223 w 9595474"/>
              <a:gd name="connsiteY382" fmla="*/ 4083685 h 6858000"/>
              <a:gd name="connsiteX383" fmla="*/ 5441495 w 9595474"/>
              <a:gd name="connsiteY383" fmla="*/ 4079875 h 6858000"/>
              <a:gd name="connsiteX384" fmla="*/ 5436765 w 9595474"/>
              <a:gd name="connsiteY384" fmla="*/ 4075113 h 6858000"/>
              <a:gd name="connsiteX385" fmla="*/ 5322379 w 9595474"/>
              <a:gd name="connsiteY385" fmla="*/ 3960813 h 6858000"/>
              <a:gd name="connsiteX386" fmla="*/ 5317945 w 9595474"/>
              <a:gd name="connsiteY386" fmla="*/ 3956368 h 6858000"/>
              <a:gd name="connsiteX387" fmla="*/ 5312921 w 9595474"/>
              <a:gd name="connsiteY387" fmla="*/ 3952240 h 6858000"/>
              <a:gd name="connsiteX388" fmla="*/ 5307896 w 9595474"/>
              <a:gd name="connsiteY388" fmla="*/ 3948748 h 6858000"/>
              <a:gd name="connsiteX389" fmla="*/ 5302871 w 9595474"/>
              <a:gd name="connsiteY389" fmla="*/ 3944938 h 6858000"/>
              <a:gd name="connsiteX390" fmla="*/ 5297255 w 9595474"/>
              <a:gd name="connsiteY390" fmla="*/ 3941763 h 6858000"/>
              <a:gd name="connsiteX391" fmla="*/ 5292230 w 9595474"/>
              <a:gd name="connsiteY391" fmla="*/ 3938588 h 6858000"/>
              <a:gd name="connsiteX392" fmla="*/ 5286615 w 9595474"/>
              <a:gd name="connsiteY392" fmla="*/ 3936048 h 6858000"/>
              <a:gd name="connsiteX393" fmla="*/ 5281294 w 9595474"/>
              <a:gd name="connsiteY393" fmla="*/ 3933508 h 6858000"/>
              <a:gd name="connsiteX394" fmla="*/ 5275383 w 9595474"/>
              <a:gd name="connsiteY394" fmla="*/ 3931285 h 6858000"/>
              <a:gd name="connsiteX395" fmla="*/ 5269767 w 9595474"/>
              <a:gd name="connsiteY395" fmla="*/ 3929698 h 6858000"/>
              <a:gd name="connsiteX396" fmla="*/ 5263855 w 9595474"/>
              <a:gd name="connsiteY396" fmla="*/ 3927793 h 6858000"/>
              <a:gd name="connsiteX397" fmla="*/ 5257944 w 9595474"/>
              <a:gd name="connsiteY397" fmla="*/ 3926840 h 6858000"/>
              <a:gd name="connsiteX398" fmla="*/ 5252033 w 9595474"/>
              <a:gd name="connsiteY398" fmla="*/ 3925570 h 6858000"/>
              <a:gd name="connsiteX399" fmla="*/ 5246121 w 9595474"/>
              <a:gd name="connsiteY399" fmla="*/ 3924935 h 6858000"/>
              <a:gd name="connsiteX400" fmla="*/ 5240210 w 9595474"/>
              <a:gd name="connsiteY400" fmla="*/ 3924618 h 6858000"/>
              <a:gd name="connsiteX401" fmla="*/ 5234298 w 9595474"/>
              <a:gd name="connsiteY401" fmla="*/ 3924618 h 6858000"/>
              <a:gd name="connsiteX402" fmla="*/ 5228091 w 9595474"/>
              <a:gd name="connsiteY402" fmla="*/ 3924618 h 6858000"/>
              <a:gd name="connsiteX403" fmla="*/ 5222180 w 9595474"/>
              <a:gd name="connsiteY403" fmla="*/ 3924935 h 6858000"/>
              <a:gd name="connsiteX404" fmla="*/ 5216268 w 9595474"/>
              <a:gd name="connsiteY404" fmla="*/ 3925570 h 6858000"/>
              <a:gd name="connsiteX405" fmla="*/ 5210357 w 9595474"/>
              <a:gd name="connsiteY405" fmla="*/ 3926840 h 6858000"/>
              <a:gd name="connsiteX406" fmla="*/ 5204741 w 9595474"/>
              <a:gd name="connsiteY406" fmla="*/ 3927793 h 6858000"/>
              <a:gd name="connsiteX407" fmla="*/ 5198534 w 9595474"/>
              <a:gd name="connsiteY407" fmla="*/ 3929698 h 6858000"/>
              <a:gd name="connsiteX408" fmla="*/ 5192918 w 9595474"/>
              <a:gd name="connsiteY408" fmla="*/ 3931285 h 6858000"/>
              <a:gd name="connsiteX409" fmla="*/ 5187598 w 9595474"/>
              <a:gd name="connsiteY409" fmla="*/ 3933508 h 6858000"/>
              <a:gd name="connsiteX410" fmla="*/ 5181686 w 9595474"/>
              <a:gd name="connsiteY410" fmla="*/ 3936048 h 6858000"/>
              <a:gd name="connsiteX411" fmla="*/ 5176366 w 9595474"/>
              <a:gd name="connsiteY411" fmla="*/ 3938588 h 6858000"/>
              <a:gd name="connsiteX412" fmla="*/ 5171046 w 9595474"/>
              <a:gd name="connsiteY412" fmla="*/ 3941763 h 6858000"/>
              <a:gd name="connsiteX413" fmla="*/ 5165430 w 9595474"/>
              <a:gd name="connsiteY413" fmla="*/ 3944938 h 6858000"/>
              <a:gd name="connsiteX414" fmla="*/ 5160405 w 9595474"/>
              <a:gd name="connsiteY414" fmla="*/ 3948748 h 6858000"/>
              <a:gd name="connsiteX415" fmla="*/ 5155380 w 9595474"/>
              <a:gd name="connsiteY415" fmla="*/ 3952240 h 6858000"/>
              <a:gd name="connsiteX416" fmla="*/ 5150947 w 9595474"/>
              <a:gd name="connsiteY416" fmla="*/ 3956368 h 6858000"/>
              <a:gd name="connsiteX417" fmla="*/ 5146218 w 9595474"/>
              <a:gd name="connsiteY417" fmla="*/ 3960813 h 6858000"/>
              <a:gd name="connsiteX418" fmla="*/ 5141488 w 9595474"/>
              <a:gd name="connsiteY418" fmla="*/ 3965575 h 6858000"/>
              <a:gd name="connsiteX419" fmla="*/ 5137646 w 9595474"/>
              <a:gd name="connsiteY419" fmla="*/ 3970655 h 6858000"/>
              <a:gd name="connsiteX420" fmla="*/ 5133508 w 9595474"/>
              <a:gd name="connsiteY420" fmla="*/ 3975100 h 6858000"/>
              <a:gd name="connsiteX421" fmla="*/ 5129961 w 9595474"/>
              <a:gd name="connsiteY421" fmla="*/ 3980498 h 6858000"/>
              <a:gd name="connsiteX422" fmla="*/ 5126710 w 9595474"/>
              <a:gd name="connsiteY422" fmla="*/ 3985578 h 6858000"/>
              <a:gd name="connsiteX423" fmla="*/ 5123754 w 9595474"/>
              <a:gd name="connsiteY423" fmla="*/ 3990975 h 6858000"/>
              <a:gd name="connsiteX424" fmla="*/ 5121094 w 9595474"/>
              <a:gd name="connsiteY424" fmla="*/ 3996373 h 6858000"/>
              <a:gd name="connsiteX425" fmla="*/ 5118729 w 9595474"/>
              <a:gd name="connsiteY425" fmla="*/ 4002088 h 6858000"/>
              <a:gd name="connsiteX426" fmla="*/ 5116660 w 9595474"/>
              <a:gd name="connsiteY426" fmla="*/ 4007803 h 6858000"/>
              <a:gd name="connsiteX427" fmla="*/ 5114591 w 9595474"/>
              <a:gd name="connsiteY427" fmla="*/ 4013518 h 6858000"/>
              <a:gd name="connsiteX428" fmla="*/ 5113113 w 9595474"/>
              <a:gd name="connsiteY428" fmla="*/ 4019233 h 6858000"/>
              <a:gd name="connsiteX429" fmla="*/ 5111636 w 9595474"/>
              <a:gd name="connsiteY429" fmla="*/ 4025265 h 6858000"/>
              <a:gd name="connsiteX430" fmla="*/ 5111044 w 9595474"/>
              <a:gd name="connsiteY430" fmla="*/ 4031298 h 6858000"/>
              <a:gd name="connsiteX431" fmla="*/ 5110158 w 9595474"/>
              <a:gd name="connsiteY431" fmla="*/ 4037013 h 6858000"/>
              <a:gd name="connsiteX432" fmla="*/ 5109862 w 9595474"/>
              <a:gd name="connsiteY432" fmla="*/ 4043045 h 6858000"/>
              <a:gd name="connsiteX433" fmla="*/ 5109567 w 9595474"/>
              <a:gd name="connsiteY433" fmla="*/ 4049078 h 6858000"/>
              <a:gd name="connsiteX434" fmla="*/ 5109862 w 9595474"/>
              <a:gd name="connsiteY434" fmla="*/ 4055110 h 6858000"/>
              <a:gd name="connsiteX435" fmla="*/ 5110158 w 9595474"/>
              <a:gd name="connsiteY435" fmla="*/ 4061143 h 6858000"/>
              <a:gd name="connsiteX436" fmla="*/ 5111044 w 9595474"/>
              <a:gd name="connsiteY436" fmla="*/ 4066858 h 6858000"/>
              <a:gd name="connsiteX437" fmla="*/ 5111636 w 9595474"/>
              <a:gd name="connsiteY437" fmla="*/ 4072890 h 6858000"/>
              <a:gd name="connsiteX438" fmla="*/ 5113113 w 9595474"/>
              <a:gd name="connsiteY438" fmla="*/ 4078605 h 6858000"/>
              <a:gd name="connsiteX439" fmla="*/ 5114591 w 9595474"/>
              <a:gd name="connsiteY439" fmla="*/ 4084320 h 6858000"/>
              <a:gd name="connsiteX440" fmla="*/ 5116660 w 9595474"/>
              <a:gd name="connsiteY440" fmla="*/ 4090035 h 6858000"/>
              <a:gd name="connsiteX441" fmla="*/ 5118729 w 9595474"/>
              <a:gd name="connsiteY441" fmla="*/ 4095750 h 6858000"/>
              <a:gd name="connsiteX442" fmla="*/ 5121094 w 9595474"/>
              <a:gd name="connsiteY442" fmla="*/ 4101783 h 6858000"/>
              <a:gd name="connsiteX443" fmla="*/ 5123754 w 9595474"/>
              <a:gd name="connsiteY443" fmla="*/ 4107180 h 6858000"/>
              <a:gd name="connsiteX444" fmla="*/ 5126710 w 9595474"/>
              <a:gd name="connsiteY444" fmla="*/ 4112578 h 6858000"/>
              <a:gd name="connsiteX445" fmla="*/ 5129961 w 9595474"/>
              <a:gd name="connsiteY445" fmla="*/ 4117975 h 6858000"/>
              <a:gd name="connsiteX446" fmla="*/ 5133508 w 9595474"/>
              <a:gd name="connsiteY446" fmla="*/ 4122738 h 6858000"/>
              <a:gd name="connsiteX447" fmla="*/ 5137646 w 9595474"/>
              <a:gd name="connsiteY447" fmla="*/ 4127818 h 6858000"/>
              <a:gd name="connsiteX448" fmla="*/ 5141488 w 9595474"/>
              <a:gd name="connsiteY448" fmla="*/ 4132580 h 6858000"/>
              <a:gd name="connsiteX449" fmla="*/ 5146218 w 9595474"/>
              <a:gd name="connsiteY449" fmla="*/ 4137343 h 6858000"/>
              <a:gd name="connsiteX450" fmla="*/ 5870075 w 9595474"/>
              <a:gd name="connsiteY450" fmla="*/ 4860925 h 6858000"/>
              <a:gd name="connsiteX451" fmla="*/ 5874509 w 9595474"/>
              <a:gd name="connsiteY451" fmla="*/ 4865688 h 6858000"/>
              <a:gd name="connsiteX452" fmla="*/ 5878646 w 9595474"/>
              <a:gd name="connsiteY452" fmla="*/ 4870768 h 6858000"/>
              <a:gd name="connsiteX453" fmla="*/ 5882489 w 9595474"/>
              <a:gd name="connsiteY453" fmla="*/ 4875848 h 6858000"/>
              <a:gd name="connsiteX454" fmla="*/ 5886036 w 9595474"/>
              <a:gd name="connsiteY454" fmla="*/ 4880928 h 6858000"/>
              <a:gd name="connsiteX455" fmla="*/ 5889287 w 9595474"/>
              <a:gd name="connsiteY455" fmla="*/ 4885690 h 6858000"/>
              <a:gd name="connsiteX456" fmla="*/ 5892243 w 9595474"/>
              <a:gd name="connsiteY456" fmla="*/ 4891088 h 6858000"/>
              <a:gd name="connsiteX457" fmla="*/ 5895199 w 9595474"/>
              <a:gd name="connsiteY457" fmla="*/ 4897120 h 6858000"/>
              <a:gd name="connsiteX458" fmla="*/ 5897268 w 9595474"/>
              <a:gd name="connsiteY458" fmla="*/ 4902518 h 6858000"/>
              <a:gd name="connsiteX459" fmla="*/ 5899336 w 9595474"/>
              <a:gd name="connsiteY459" fmla="*/ 4908233 h 6858000"/>
              <a:gd name="connsiteX460" fmla="*/ 5901701 w 9595474"/>
              <a:gd name="connsiteY460" fmla="*/ 4913948 h 6858000"/>
              <a:gd name="connsiteX461" fmla="*/ 5902883 w 9595474"/>
              <a:gd name="connsiteY461" fmla="*/ 4919663 h 6858000"/>
              <a:gd name="connsiteX462" fmla="*/ 5904066 w 9595474"/>
              <a:gd name="connsiteY462" fmla="*/ 4925695 h 6858000"/>
              <a:gd name="connsiteX463" fmla="*/ 5905248 w 9595474"/>
              <a:gd name="connsiteY463" fmla="*/ 4931410 h 6858000"/>
              <a:gd name="connsiteX464" fmla="*/ 5905840 w 9595474"/>
              <a:gd name="connsiteY464" fmla="*/ 4937443 h 6858000"/>
              <a:gd name="connsiteX465" fmla="*/ 5906135 w 9595474"/>
              <a:gd name="connsiteY465" fmla="*/ 4943475 h 6858000"/>
              <a:gd name="connsiteX466" fmla="*/ 5906726 w 9595474"/>
              <a:gd name="connsiteY466" fmla="*/ 4949508 h 6858000"/>
              <a:gd name="connsiteX467" fmla="*/ 5906135 w 9595474"/>
              <a:gd name="connsiteY467" fmla="*/ 4955223 h 6858000"/>
              <a:gd name="connsiteX468" fmla="*/ 5905840 w 9595474"/>
              <a:gd name="connsiteY468" fmla="*/ 4961255 h 6858000"/>
              <a:gd name="connsiteX469" fmla="*/ 5905248 w 9595474"/>
              <a:gd name="connsiteY469" fmla="*/ 4967288 h 6858000"/>
              <a:gd name="connsiteX470" fmla="*/ 5904066 w 9595474"/>
              <a:gd name="connsiteY470" fmla="*/ 4973003 h 6858000"/>
              <a:gd name="connsiteX471" fmla="*/ 5902883 w 9595474"/>
              <a:gd name="connsiteY471" fmla="*/ 4979035 h 6858000"/>
              <a:gd name="connsiteX472" fmla="*/ 5901701 w 9595474"/>
              <a:gd name="connsiteY472" fmla="*/ 4985068 h 6858000"/>
              <a:gd name="connsiteX473" fmla="*/ 5899336 w 9595474"/>
              <a:gd name="connsiteY473" fmla="*/ 4990783 h 6858000"/>
              <a:gd name="connsiteX474" fmla="*/ 5897268 w 9595474"/>
              <a:gd name="connsiteY474" fmla="*/ 4996180 h 6858000"/>
              <a:gd name="connsiteX475" fmla="*/ 5895199 w 9595474"/>
              <a:gd name="connsiteY475" fmla="*/ 5001895 h 6858000"/>
              <a:gd name="connsiteX476" fmla="*/ 5892243 w 9595474"/>
              <a:gd name="connsiteY476" fmla="*/ 5007293 h 6858000"/>
              <a:gd name="connsiteX477" fmla="*/ 5889287 w 9595474"/>
              <a:gd name="connsiteY477" fmla="*/ 5012690 h 6858000"/>
              <a:gd name="connsiteX478" fmla="*/ 5886036 w 9595474"/>
              <a:gd name="connsiteY478" fmla="*/ 5018088 h 6858000"/>
              <a:gd name="connsiteX479" fmla="*/ 5882489 w 9595474"/>
              <a:gd name="connsiteY479" fmla="*/ 5023168 h 6858000"/>
              <a:gd name="connsiteX480" fmla="*/ 5878646 w 9595474"/>
              <a:gd name="connsiteY480" fmla="*/ 5028248 h 6858000"/>
              <a:gd name="connsiteX481" fmla="*/ 5874509 w 9595474"/>
              <a:gd name="connsiteY481" fmla="*/ 5032693 h 6858000"/>
              <a:gd name="connsiteX482" fmla="*/ 5870075 w 9595474"/>
              <a:gd name="connsiteY482" fmla="*/ 5037455 h 6858000"/>
              <a:gd name="connsiteX483" fmla="*/ 5865346 w 9595474"/>
              <a:gd name="connsiteY483" fmla="*/ 5041900 h 6858000"/>
              <a:gd name="connsiteX484" fmla="*/ 5860617 w 9595474"/>
              <a:gd name="connsiteY484" fmla="*/ 5046028 h 6858000"/>
              <a:gd name="connsiteX485" fmla="*/ 5855592 w 9595474"/>
              <a:gd name="connsiteY485" fmla="*/ 5050155 h 6858000"/>
              <a:gd name="connsiteX486" fmla="*/ 5850567 w 9595474"/>
              <a:gd name="connsiteY486" fmla="*/ 5053648 h 6858000"/>
              <a:gd name="connsiteX487" fmla="*/ 5845247 w 9595474"/>
              <a:gd name="connsiteY487" fmla="*/ 5056823 h 6858000"/>
              <a:gd name="connsiteX488" fmla="*/ 5839926 w 9595474"/>
              <a:gd name="connsiteY488" fmla="*/ 5059680 h 6858000"/>
              <a:gd name="connsiteX489" fmla="*/ 5834311 w 9595474"/>
              <a:gd name="connsiteY489" fmla="*/ 5062538 h 6858000"/>
              <a:gd name="connsiteX490" fmla="*/ 5828695 w 9595474"/>
              <a:gd name="connsiteY490" fmla="*/ 5064760 h 6858000"/>
              <a:gd name="connsiteX491" fmla="*/ 5823375 w 9595474"/>
              <a:gd name="connsiteY491" fmla="*/ 5066983 h 6858000"/>
              <a:gd name="connsiteX492" fmla="*/ 5817463 w 9595474"/>
              <a:gd name="connsiteY492" fmla="*/ 5069205 h 6858000"/>
              <a:gd name="connsiteX493" fmla="*/ 5811552 w 9595474"/>
              <a:gd name="connsiteY493" fmla="*/ 5070475 h 6858000"/>
              <a:gd name="connsiteX494" fmla="*/ 5805640 w 9595474"/>
              <a:gd name="connsiteY494" fmla="*/ 5071428 h 6858000"/>
              <a:gd name="connsiteX495" fmla="*/ 5800024 w 9595474"/>
              <a:gd name="connsiteY495" fmla="*/ 5072698 h 6858000"/>
              <a:gd name="connsiteX496" fmla="*/ 5793817 w 9595474"/>
              <a:gd name="connsiteY496" fmla="*/ 5073333 h 6858000"/>
              <a:gd name="connsiteX497" fmla="*/ 5787610 w 9595474"/>
              <a:gd name="connsiteY497" fmla="*/ 5073650 h 6858000"/>
              <a:gd name="connsiteX498" fmla="*/ 5781994 w 9595474"/>
              <a:gd name="connsiteY498" fmla="*/ 5073968 h 6858000"/>
              <a:gd name="connsiteX499" fmla="*/ 5775787 w 9595474"/>
              <a:gd name="connsiteY499" fmla="*/ 5073650 h 6858000"/>
              <a:gd name="connsiteX500" fmla="*/ 5770171 w 9595474"/>
              <a:gd name="connsiteY500" fmla="*/ 5073333 h 6858000"/>
              <a:gd name="connsiteX501" fmla="*/ 5763965 w 9595474"/>
              <a:gd name="connsiteY501" fmla="*/ 5072698 h 6858000"/>
              <a:gd name="connsiteX502" fmla="*/ 5758349 w 9595474"/>
              <a:gd name="connsiteY502" fmla="*/ 5071428 h 6858000"/>
              <a:gd name="connsiteX503" fmla="*/ 5752141 w 9595474"/>
              <a:gd name="connsiteY503" fmla="*/ 5070475 h 6858000"/>
              <a:gd name="connsiteX504" fmla="*/ 5746526 w 9595474"/>
              <a:gd name="connsiteY504" fmla="*/ 5069205 h 6858000"/>
              <a:gd name="connsiteX505" fmla="*/ 5740614 w 9595474"/>
              <a:gd name="connsiteY505" fmla="*/ 5066983 h 6858000"/>
              <a:gd name="connsiteX506" fmla="*/ 5734998 w 9595474"/>
              <a:gd name="connsiteY506" fmla="*/ 5064760 h 6858000"/>
              <a:gd name="connsiteX507" fmla="*/ 5729382 w 9595474"/>
              <a:gd name="connsiteY507" fmla="*/ 5062538 h 6858000"/>
              <a:gd name="connsiteX508" fmla="*/ 5723767 w 9595474"/>
              <a:gd name="connsiteY508" fmla="*/ 5059680 h 6858000"/>
              <a:gd name="connsiteX509" fmla="*/ 5718446 w 9595474"/>
              <a:gd name="connsiteY509" fmla="*/ 5056823 h 6858000"/>
              <a:gd name="connsiteX510" fmla="*/ 5713421 w 9595474"/>
              <a:gd name="connsiteY510" fmla="*/ 5053648 h 6858000"/>
              <a:gd name="connsiteX511" fmla="*/ 5708396 w 9595474"/>
              <a:gd name="connsiteY511" fmla="*/ 5050155 h 6858000"/>
              <a:gd name="connsiteX512" fmla="*/ 5703372 w 9595474"/>
              <a:gd name="connsiteY512" fmla="*/ 5046028 h 6858000"/>
              <a:gd name="connsiteX513" fmla="*/ 5698347 w 9595474"/>
              <a:gd name="connsiteY513" fmla="*/ 5041900 h 6858000"/>
              <a:gd name="connsiteX514" fmla="*/ 5693618 w 9595474"/>
              <a:gd name="connsiteY514" fmla="*/ 5037455 h 6858000"/>
              <a:gd name="connsiteX515" fmla="*/ 5598148 w 9595474"/>
              <a:gd name="connsiteY515" fmla="*/ 4941888 h 6858000"/>
              <a:gd name="connsiteX516" fmla="*/ 5490560 w 9595474"/>
              <a:gd name="connsiteY516" fmla="*/ 4834573 h 6858000"/>
              <a:gd name="connsiteX517" fmla="*/ 5485830 w 9595474"/>
              <a:gd name="connsiteY517" fmla="*/ 4830128 h 6858000"/>
              <a:gd name="connsiteX518" fmla="*/ 5481397 w 9595474"/>
              <a:gd name="connsiteY518" fmla="*/ 4826000 h 6858000"/>
              <a:gd name="connsiteX519" fmla="*/ 5476372 w 9595474"/>
              <a:gd name="connsiteY519" fmla="*/ 4821873 h 6858000"/>
              <a:gd name="connsiteX520" fmla="*/ 5471348 w 9595474"/>
              <a:gd name="connsiteY520" fmla="*/ 4818380 h 6858000"/>
              <a:gd name="connsiteX521" fmla="*/ 5465732 w 9595474"/>
              <a:gd name="connsiteY521" fmla="*/ 4815205 h 6858000"/>
              <a:gd name="connsiteX522" fmla="*/ 5460411 w 9595474"/>
              <a:gd name="connsiteY522" fmla="*/ 4812348 h 6858000"/>
              <a:gd name="connsiteX523" fmla="*/ 5455091 w 9595474"/>
              <a:gd name="connsiteY523" fmla="*/ 4809173 h 6858000"/>
              <a:gd name="connsiteX524" fmla="*/ 5449475 w 9595474"/>
              <a:gd name="connsiteY524" fmla="*/ 4807268 h 6858000"/>
              <a:gd name="connsiteX525" fmla="*/ 5443563 w 9595474"/>
              <a:gd name="connsiteY525" fmla="*/ 4805045 h 6858000"/>
              <a:gd name="connsiteX526" fmla="*/ 5437948 w 9595474"/>
              <a:gd name="connsiteY526" fmla="*/ 4802823 h 6858000"/>
              <a:gd name="connsiteX527" fmla="*/ 5432036 w 9595474"/>
              <a:gd name="connsiteY527" fmla="*/ 4801553 h 6858000"/>
              <a:gd name="connsiteX528" fmla="*/ 5426420 w 9595474"/>
              <a:gd name="connsiteY528" fmla="*/ 4800283 h 6858000"/>
              <a:gd name="connsiteX529" fmla="*/ 5420509 w 9595474"/>
              <a:gd name="connsiteY529" fmla="*/ 4799330 h 6858000"/>
              <a:gd name="connsiteX530" fmla="*/ 5414597 w 9595474"/>
              <a:gd name="connsiteY530" fmla="*/ 4798695 h 6858000"/>
              <a:gd name="connsiteX531" fmla="*/ 5408391 w 9595474"/>
              <a:gd name="connsiteY531" fmla="*/ 4798060 h 6858000"/>
              <a:gd name="connsiteX532" fmla="*/ 5402775 w 9595474"/>
              <a:gd name="connsiteY532" fmla="*/ 4797743 h 6858000"/>
              <a:gd name="connsiteX533" fmla="*/ 5396568 w 9595474"/>
              <a:gd name="connsiteY533" fmla="*/ 4798060 h 6858000"/>
              <a:gd name="connsiteX534" fmla="*/ 5390361 w 9595474"/>
              <a:gd name="connsiteY534" fmla="*/ 4798695 h 6858000"/>
              <a:gd name="connsiteX535" fmla="*/ 5384745 w 9595474"/>
              <a:gd name="connsiteY535" fmla="*/ 4799330 h 6858000"/>
              <a:gd name="connsiteX536" fmla="*/ 5378538 w 9595474"/>
              <a:gd name="connsiteY536" fmla="*/ 4800283 h 6858000"/>
              <a:gd name="connsiteX537" fmla="*/ 5372922 w 9595474"/>
              <a:gd name="connsiteY537" fmla="*/ 4801553 h 6858000"/>
              <a:gd name="connsiteX538" fmla="*/ 5367010 w 9595474"/>
              <a:gd name="connsiteY538" fmla="*/ 4802823 h 6858000"/>
              <a:gd name="connsiteX539" fmla="*/ 5361394 w 9595474"/>
              <a:gd name="connsiteY539" fmla="*/ 4805045 h 6858000"/>
              <a:gd name="connsiteX540" fmla="*/ 5355483 w 9595474"/>
              <a:gd name="connsiteY540" fmla="*/ 4807268 h 6858000"/>
              <a:gd name="connsiteX541" fmla="*/ 5350163 w 9595474"/>
              <a:gd name="connsiteY541" fmla="*/ 4809173 h 6858000"/>
              <a:gd name="connsiteX542" fmla="*/ 5344547 w 9595474"/>
              <a:gd name="connsiteY542" fmla="*/ 4812348 h 6858000"/>
              <a:gd name="connsiteX543" fmla="*/ 5338931 w 9595474"/>
              <a:gd name="connsiteY543" fmla="*/ 4815205 h 6858000"/>
              <a:gd name="connsiteX544" fmla="*/ 5333906 w 9595474"/>
              <a:gd name="connsiteY544" fmla="*/ 4818380 h 6858000"/>
              <a:gd name="connsiteX545" fmla="*/ 5328881 w 9595474"/>
              <a:gd name="connsiteY545" fmla="*/ 4821873 h 6858000"/>
              <a:gd name="connsiteX546" fmla="*/ 5323857 w 9595474"/>
              <a:gd name="connsiteY546" fmla="*/ 4826000 h 6858000"/>
              <a:gd name="connsiteX547" fmla="*/ 5318832 w 9595474"/>
              <a:gd name="connsiteY547" fmla="*/ 4830128 h 6858000"/>
              <a:gd name="connsiteX548" fmla="*/ 5314398 w 9595474"/>
              <a:gd name="connsiteY548" fmla="*/ 4834573 h 6858000"/>
              <a:gd name="connsiteX549" fmla="*/ 5307305 w 9595474"/>
              <a:gd name="connsiteY549" fmla="*/ 4841875 h 6858000"/>
              <a:gd name="connsiteX550" fmla="*/ 5301393 w 9595474"/>
              <a:gd name="connsiteY550" fmla="*/ 4849813 h 6858000"/>
              <a:gd name="connsiteX551" fmla="*/ 5295482 w 9595474"/>
              <a:gd name="connsiteY551" fmla="*/ 4858068 h 6858000"/>
              <a:gd name="connsiteX552" fmla="*/ 5291048 w 9595474"/>
              <a:gd name="connsiteY552" fmla="*/ 4867275 h 6858000"/>
              <a:gd name="connsiteX553" fmla="*/ 5286910 w 9595474"/>
              <a:gd name="connsiteY553" fmla="*/ 4875848 h 6858000"/>
              <a:gd name="connsiteX554" fmla="*/ 5283659 w 9595474"/>
              <a:gd name="connsiteY554" fmla="*/ 4885055 h 6858000"/>
              <a:gd name="connsiteX555" fmla="*/ 5281294 w 9595474"/>
              <a:gd name="connsiteY555" fmla="*/ 4894580 h 6858000"/>
              <a:gd name="connsiteX556" fmla="*/ 5279521 w 9595474"/>
              <a:gd name="connsiteY556" fmla="*/ 4903788 h 6858000"/>
              <a:gd name="connsiteX557" fmla="*/ 5278339 w 9595474"/>
              <a:gd name="connsiteY557" fmla="*/ 4913630 h 6858000"/>
              <a:gd name="connsiteX558" fmla="*/ 5278339 w 9595474"/>
              <a:gd name="connsiteY558" fmla="*/ 4923155 h 6858000"/>
              <a:gd name="connsiteX559" fmla="*/ 5278634 w 9595474"/>
              <a:gd name="connsiteY559" fmla="*/ 4932998 h 6858000"/>
              <a:gd name="connsiteX560" fmla="*/ 5279816 w 9595474"/>
              <a:gd name="connsiteY560" fmla="*/ 4942205 h 6858000"/>
              <a:gd name="connsiteX561" fmla="*/ 5281885 w 9595474"/>
              <a:gd name="connsiteY561" fmla="*/ 4952048 h 6858000"/>
              <a:gd name="connsiteX562" fmla="*/ 5284546 w 9595474"/>
              <a:gd name="connsiteY562" fmla="*/ 4960938 h 6858000"/>
              <a:gd name="connsiteX563" fmla="*/ 5288092 w 9595474"/>
              <a:gd name="connsiteY563" fmla="*/ 4970145 h 6858000"/>
              <a:gd name="connsiteX564" fmla="*/ 5291935 w 9595474"/>
              <a:gd name="connsiteY564" fmla="*/ 4979353 h 6858000"/>
              <a:gd name="connsiteX565" fmla="*/ 5583665 w 9595474"/>
              <a:gd name="connsiteY565" fmla="*/ 5270500 h 6858000"/>
              <a:gd name="connsiteX566" fmla="*/ 5588098 w 9595474"/>
              <a:gd name="connsiteY566" fmla="*/ 5275263 h 6858000"/>
              <a:gd name="connsiteX567" fmla="*/ 5592237 w 9595474"/>
              <a:gd name="connsiteY567" fmla="*/ 5280343 h 6858000"/>
              <a:gd name="connsiteX568" fmla="*/ 5595784 w 9595474"/>
              <a:gd name="connsiteY568" fmla="*/ 5284788 h 6858000"/>
              <a:gd name="connsiteX569" fmla="*/ 5599626 w 9595474"/>
              <a:gd name="connsiteY569" fmla="*/ 5290185 h 6858000"/>
              <a:gd name="connsiteX570" fmla="*/ 5602582 w 9595474"/>
              <a:gd name="connsiteY570" fmla="*/ 5295265 h 6858000"/>
              <a:gd name="connsiteX571" fmla="*/ 5605833 w 9595474"/>
              <a:gd name="connsiteY571" fmla="*/ 5300663 h 6858000"/>
              <a:gd name="connsiteX572" fmla="*/ 5608493 w 9595474"/>
              <a:gd name="connsiteY572" fmla="*/ 5306060 h 6858000"/>
              <a:gd name="connsiteX573" fmla="*/ 5610857 w 9595474"/>
              <a:gd name="connsiteY573" fmla="*/ 5311775 h 6858000"/>
              <a:gd name="connsiteX574" fmla="*/ 5613222 w 9595474"/>
              <a:gd name="connsiteY574" fmla="*/ 5317490 h 6858000"/>
              <a:gd name="connsiteX575" fmla="*/ 5614996 w 9595474"/>
              <a:gd name="connsiteY575" fmla="*/ 5323523 h 6858000"/>
              <a:gd name="connsiteX576" fmla="*/ 5616474 w 9595474"/>
              <a:gd name="connsiteY576" fmla="*/ 5329238 h 6858000"/>
              <a:gd name="connsiteX577" fmla="*/ 5617656 w 9595474"/>
              <a:gd name="connsiteY577" fmla="*/ 5334953 h 6858000"/>
              <a:gd name="connsiteX578" fmla="*/ 5618838 w 9595474"/>
              <a:gd name="connsiteY578" fmla="*/ 5340985 h 6858000"/>
              <a:gd name="connsiteX579" fmla="*/ 5619725 w 9595474"/>
              <a:gd name="connsiteY579" fmla="*/ 5346700 h 6858000"/>
              <a:gd name="connsiteX580" fmla="*/ 5620021 w 9595474"/>
              <a:gd name="connsiteY580" fmla="*/ 5352733 h 6858000"/>
              <a:gd name="connsiteX581" fmla="*/ 5620021 w 9595474"/>
              <a:gd name="connsiteY581" fmla="*/ 5359083 h 6858000"/>
              <a:gd name="connsiteX582" fmla="*/ 5620021 w 9595474"/>
              <a:gd name="connsiteY582" fmla="*/ 5364798 h 6858000"/>
              <a:gd name="connsiteX583" fmla="*/ 5619725 w 9595474"/>
              <a:gd name="connsiteY583" fmla="*/ 5370830 h 6858000"/>
              <a:gd name="connsiteX584" fmla="*/ 5618838 w 9595474"/>
              <a:gd name="connsiteY584" fmla="*/ 5376545 h 6858000"/>
              <a:gd name="connsiteX585" fmla="*/ 5617656 w 9595474"/>
              <a:gd name="connsiteY585" fmla="*/ 5382578 h 6858000"/>
              <a:gd name="connsiteX586" fmla="*/ 5616474 w 9595474"/>
              <a:gd name="connsiteY586" fmla="*/ 5388293 h 6858000"/>
              <a:gd name="connsiteX587" fmla="*/ 5614996 w 9595474"/>
              <a:gd name="connsiteY587" fmla="*/ 5394008 h 6858000"/>
              <a:gd name="connsiteX588" fmla="*/ 5613222 w 9595474"/>
              <a:gd name="connsiteY588" fmla="*/ 5400040 h 6858000"/>
              <a:gd name="connsiteX589" fmla="*/ 5610857 w 9595474"/>
              <a:gd name="connsiteY589" fmla="*/ 5405755 h 6858000"/>
              <a:gd name="connsiteX590" fmla="*/ 5608493 w 9595474"/>
              <a:gd name="connsiteY590" fmla="*/ 5411470 h 6858000"/>
              <a:gd name="connsiteX591" fmla="*/ 5605833 w 9595474"/>
              <a:gd name="connsiteY591" fmla="*/ 5416868 h 6858000"/>
              <a:gd name="connsiteX592" fmla="*/ 5602582 w 9595474"/>
              <a:gd name="connsiteY592" fmla="*/ 5422265 h 6858000"/>
              <a:gd name="connsiteX593" fmla="*/ 5599626 w 9595474"/>
              <a:gd name="connsiteY593" fmla="*/ 5427663 h 6858000"/>
              <a:gd name="connsiteX594" fmla="*/ 5595784 w 9595474"/>
              <a:gd name="connsiteY594" fmla="*/ 5432743 h 6858000"/>
              <a:gd name="connsiteX595" fmla="*/ 5592237 w 9595474"/>
              <a:gd name="connsiteY595" fmla="*/ 5437505 h 6858000"/>
              <a:gd name="connsiteX596" fmla="*/ 5588098 w 9595474"/>
              <a:gd name="connsiteY596" fmla="*/ 5442268 h 6858000"/>
              <a:gd name="connsiteX597" fmla="*/ 5583665 w 9595474"/>
              <a:gd name="connsiteY597" fmla="*/ 5447030 h 6858000"/>
              <a:gd name="connsiteX598" fmla="*/ 5578936 w 9595474"/>
              <a:gd name="connsiteY598" fmla="*/ 5451158 h 6858000"/>
              <a:gd name="connsiteX599" fmla="*/ 5573911 w 9595474"/>
              <a:gd name="connsiteY599" fmla="*/ 5455603 h 6858000"/>
              <a:gd name="connsiteX600" fmla="*/ 5569182 w 9595474"/>
              <a:gd name="connsiteY600" fmla="*/ 5459095 h 6858000"/>
              <a:gd name="connsiteX601" fmla="*/ 5563862 w 9595474"/>
              <a:gd name="connsiteY601" fmla="*/ 5462905 h 6858000"/>
              <a:gd name="connsiteX602" fmla="*/ 5558837 w 9595474"/>
              <a:gd name="connsiteY602" fmla="*/ 5466080 h 6858000"/>
              <a:gd name="connsiteX603" fmla="*/ 5553517 w 9595474"/>
              <a:gd name="connsiteY603" fmla="*/ 5469255 h 6858000"/>
              <a:gd name="connsiteX604" fmla="*/ 5548196 w 9595474"/>
              <a:gd name="connsiteY604" fmla="*/ 5471795 h 6858000"/>
              <a:gd name="connsiteX605" fmla="*/ 5542285 w 9595474"/>
              <a:gd name="connsiteY605" fmla="*/ 5474335 h 6858000"/>
              <a:gd name="connsiteX606" fmla="*/ 5536964 w 9595474"/>
              <a:gd name="connsiteY606" fmla="*/ 5476558 h 6858000"/>
              <a:gd name="connsiteX607" fmla="*/ 5531348 w 9595474"/>
              <a:gd name="connsiteY607" fmla="*/ 5478145 h 6858000"/>
              <a:gd name="connsiteX608" fmla="*/ 5525437 w 9595474"/>
              <a:gd name="connsiteY608" fmla="*/ 5479733 h 6858000"/>
              <a:gd name="connsiteX609" fmla="*/ 5519230 w 9595474"/>
              <a:gd name="connsiteY609" fmla="*/ 5481003 h 6858000"/>
              <a:gd name="connsiteX610" fmla="*/ 5513614 w 9595474"/>
              <a:gd name="connsiteY610" fmla="*/ 5482273 h 6858000"/>
              <a:gd name="connsiteX611" fmla="*/ 5507999 w 9595474"/>
              <a:gd name="connsiteY611" fmla="*/ 5482908 h 6858000"/>
              <a:gd name="connsiteX612" fmla="*/ 5501791 w 9595474"/>
              <a:gd name="connsiteY612" fmla="*/ 5483225 h 6858000"/>
              <a:gd name="connsiteX613" fmla="*/ 5495585 w 9595474"/>
              <a:gd name="connsiteY613" fmla="*/ 5483543 h 6858000"/>
              <a:gd name="connsiteX614" fmla="*/ 6873545 w 9595474"/>
              <a:gd name="connsiteY614" fmla="*/ 6858000 h 6858000"/>
              <a:gd name="connsiteX615" fmla="*/ 9595474 w 9595474"/>
              <a:gd name="connsiteY615" fmla="*/ 6858000 h 6858000"/>
              <a:gd name="connsiteX0" fmla="*/ 9595474 w 9595474"/>
              <a:gd name="connsiteY0" fmla="*/ 0 h 6858000"/>
              <a:gd name="connsiteX1" fmla="*/ 3372834 w 9595474"/>
              <a:gd name="connsiteY1" fmla="*/ 0 h 6858000"/>
              <a:gd name="connsiteX2" fmla="*/ 2914643 w 9595474"/>
              <a:gd name="connsiteY2" fmla="*/ 0 h 6858000"/>
              <a:gd name="connsiteX3" fmla="*/ 2857270 w 9595474"/>
              <a:gd name="connsiteY3" fmla="*/ 0 h 6858000"/>
              <a:gd name="connsiteX4" fmla="*/ 0 w 9595474"/>
              <a:gd name="connsiteY4" fmla="*/ 0 h 6858000"/>
              <a:gd name="connsiteX5" fmla="*/ 692823 w 9595474"/>
              <a:gd name="connsiteY5" fmla="*/ 691198 h 6858000"/>
              <a:gd name="connsiteX6" fmla="*/ 691345 w 9595474"/>
              <a:gd name="connsiteY6" fmla="*/ 683895 h 6858000"/>
              <a:gd name="connsiteX7" fmla="*/ 690754 w 9595474"/>
              <a:gd name="connsiteY7" fmla="*/ 676275 h 6858000"/>
              <a:gd name="connsiteX8" fmla="*/ 690754 w 9595474"/>
              <a:gd name="connsiteY8" fmla="*/ 669290 h 6858000"/>
              <a:gd name="connsiteX9" fmla="*/ 690754 w 9595474"/>
              <a:gd name="connsiteY9" fmla="*/ 661988 h 6858000"/>
              <a:gd name="connsiteX10" fmla="*/ 691345 w 9595474"/>
              <a:gd name="connsiteY10" fmla="*/ 654368 h 6858000"/>
              <a:gd name="connsiteX11" fmla="*/ 692527 w 9595474"/>
              <a:gd name="connsiteY11" fmla="*/ 647383 h 6858000"/>
              <a:gd name="connsiteX12" fmla="*/ 694005 w 9595474"/>
              <a:gd name="connsiteY12" fmla="*/ 640080 h 6858000"/>
              <a:gd name="connsiteX13" fmla="*/ 695778 w 9595474"/>
              <a:gd name="connsiteY13" fmla="*/ 633095 h 6858000"/>
              <a:gd name="connsiteX14" fmla="*/ 698143 w 9595474"/>
              <a:gd name="connsiteY14" fmla="*/ 625793 h 6858000"/>
              <a:gd name="connsiteX15" fmla="*/ 700803 w 9595474"/>
              <a:gd name="connsiteY15" fmla="*/ 618808 h 6858000"/>
              <a:gd name="connsiteX16" fmla="*/ 704054 w 9595474"/>
              <a:gd name="connsiteY16" fmla="*/ 612140 h 6858000"/>
              <a:gd name="connsiteX17" fmla="*/ 707601 w 9595474"/>
              <a:gd name="connsiteY17" fmla="*/ 605790 h 6858000"/>
              <a:gd name="connsiteX18" fmla="*/ 712035 w 9595474"/>
              <a:gd name="connsiteY18" fmla="*/ 599123 h 6858000"/>
              <a:gd name="connsiteX19" fmla="*/ 716173 w 9595474"/>
              <a:gd name="connsiteY19" fmla="*/ 592773 h 6858000"/>
              <a:gd name="connsiteX20" fmla="*/ 721198 w 9595474"/>
              <a:gd name="connsiteY20" fmla="*/ 587058 h 6858000"/>
              <a:gd name="connsiteX21" fmla="*/ 726518 w 9595474"/>
              <a:gd name="connsiteY21" fmla="*/ 581343 h 6858000"/>
              <a:gd name="connsiteX22" fmla="*/ 731247 w 9595474"/>
              <a:gd name="connsiteY22" fmla="*/ 576898 h 6858000"/>
              <a:gd name="connsiteX23" fmla="*/ 735976 w 9595474"/>
              <a:gd name="connsiteY23" fmla="*/ 572453 h 6858000"/>
              <a:gd name="connsiteX24" fmla="*/ 741001 w 9595474"/>
              <a:gd name="connsiteY24" fmla="*/ 568960 h 6858000"/>
              <a:gd name="connsiteX25" fmla="*/ 746026 w 9595474"/>
              <a:gd name="connsiteY25" fmla="*/ 565468 h 6858000"/>
              <a:gd name="connsiteX26" fmla="*/ 751050 w 9595474"/>
              <a:gd name="connsiteY26" fmla="*/ 562293 h 6858000"/>
              <a:gd name="connsiteX27" fmla="*/ 756371 w 9595474"/>
              <a:gd name="connsiteY27" fmla="*/ 558800 h 6858000"/>
              <a:gd name="connsiteX28" fmla="*/ 761691 w 9595474"/>
              <a:gd name="connsiteY28" fmla="*/ 556578 h 6858000"/>
              <a:gd name="connsiteX29" fmla="*/ 767602 w 9595474"/>
              <a:gd name="connsiteY29" fmla="*/ 554038 h 6858000"/>
              <a:gd name="connsiteX30" fmla="*/ 772923 w 9595474"/>
              <a:gd name="connsiteY30" fmla="*/ 551815 h 6858000"/>
              <a:gd name="connsiteX31" fmla="*/ 778834 w 9595474"/>
              <a:gd name="connsiteY31" fmla="*/ 549910 h 6858000"/>
              <a:gd name="connsiteX32" fmla="*/ 784450 w 9595474"/>
              <a:gd name="connsiteY32" fmla="*/ 548640 h 6858000"/>
              <a:gd name="connsiteX33" fmla="*/ 790066 w 9595474"/>
              <a:gd name="connsiteY33" fmla="*/ 547370 h 6858000"/>
              <a:gd name="connsiteX34" fmla="*/ 795977 w 9595474"/>
              <a:gd name="connsiteY34" fmla="*/ 546418 h 6858000"/>
              <a:gd name="connsiteX35" fmla="*/ 802184 w 9595474"/>
              <a:gd name="connsiteY35" fmla="*/ 545783 h 6858000"/>
              <a:gd name="connsiteX36" fmla="*/ 807800 w 9595474"/>
              <a:gd name="connsiteY36" fmla="*/ 545465 h 6858000"/>
              <a:gd name="connsiteX37" fmla="*/ 814007 w 9595474"/>
              <a:gd name="connsiteY37" fmla="*/ 544830 h 6858000"/>
              <a:gd name="connsiteX38" fmla="*/ 819623 w 9595474"/>
              <a:gd name="connsiteY38" fmla="*/ 545465 h 6858000"/>
              <a:gd name="connsiteX39" fmla="*/ 825830 w 9595474"/>
              <a:gd name="connsiteY39" fmla="*/ 545783 h 6858000"/>
              <a:gd name="connsiteX40" fmla="*/ 831446 w 9595474"/>
              <a:gd name="connsiteY40" fmla="*/ 546418 h 6858000"/>
              <a:gd name="connsiteX41" fmla="*/ 837358 w 9595474"/>
              <a:gd name="connsiteY41" fmla="*/ 547370 h 6858000"/>
              <a:gd name="connsiteX42" fmla="*/ 842974 w 9595474"/>
              <a:gd name="connsiteY42" fmla="*/ 548640 h 6858000"/>
              <a:gd name="connsiteX43" fmla="*/ 848885 w 9595474"/>
              <a:gd name="connsiteY43" fmla="*/ 549910 h 6858000"/>
              <a:gd name="connsiteX44" fmla="*/ 854501 w 9595474"/>
              <a:gd name="connsiteY44" fmla="*/ 551815 h 6858000"/>
              <a:gd name="connsiteX45" fmla="*/ 860117 w 9595474"/>
              <a:gd name="connsiteY45" fmla="*/ 554038 h 6858000"/>
              <a:gd name="connsiteX46" fmla="*/ 865733 w 9595474"/>
              <a:gd name="connsiteY46" fmla="*/ 556578 h 6858000"/>
              <a:gd name="connsiteX47" fmla="*/ 871053 w 9595474"/>
              <a:gd name="connsiteY47" fmla="*/ 558800 h 6858000"/>
              <a:gd name="connsiteX48" fmla="*/ 876373 w 9595474"/>
              <a:gd name="connsiteY48" fmla="*/ 562293 h 6858000"/>
              <a:gd name="connsiteX49" fmla="*/ 881398 w 9595474"/>
              <a:gd name="connsiteY49" fmla="*/ 565468 h 6858000"/>
              <a:gd name="connsiteX50" fmla="*/ 886718 w 9595474"/>
              <a:gd name="connsiteY50" fmla="*/ 568960 h 6858000"/>
              <a:gd name="connsiteX51" fmla="*/ 891447 w 9595474"/>
              <a:gd name="connsiteY51" fmla="*/ 572453 h 6858000"/>
              <a:gd name="connsiteX52" fmla="*/ 896177 w 9595474"/>
              <a:gd name="connsiteY52" fmla="*/ 576898 h 6858000"/>
              <a:gd name="connsiteX53" fmla="*/ 900906 w 9595474"/>
              <a:gd name="connsiteY53" fmla="*/ 581343 h 6858000"/>
              <a:gd name="connsiteX54" fmla="*/ 1431459 w 9595474"/>
              <a:gd name="connsiteY54" fmla="*/ 1111568 h 6858000"/>
              <a:gd name="connsiteX55" fmla="*/ 2394731 w 9595474"/>
              <a:gd name="connsiteY55" fmla="*/ 2074863 h 6858000"/>
              <a:gd name="connsiteX56" fmla="*/ 2399164 w 9595474"/>
              <a:gd name="connsiteY56" fmla="*/ 2079308 h 6858000"/>
              <a:gd name="connsiteX57" fmla="*/ 2404189 w 9595474"/>
              <a:gd name="connsiteY57" fmla="*/ 2083435 h 6858000"/>
              <a:gd name="connsiteX58" fmla="*/ 2408918 w 9595474"/>
              <a:gd name="connsiteY58" fmla="*/ 2087245 h 6858000"/>
              <a:gd name="connsiteX59" fmla="*/ 2413943 w 9595474"/>
              <a:gd name="connsiteY59" fmla="*/ 2090738 h 6858000"/>
              <a:gd name="connsiteX60" fmla="*/ 2419263 w 9595474"/>
              <a:gd name="connsiteY60" fmla="*/ 2093913 h 6858000"/>
              <a:gd name="connsiteX61" fmla="*/ 2424583 w 9595474"/>
              <a:gd name="connsiteY61" fmla="*/ 2096770 h 6858000"/>
              <a:gd name="connsiteX62" fmla="*/ 2430199 w 9595474"/>
              <a:gd name="connsiteY62" fmla="*/ 2099628 h 6858000"/>
              <a:gd name="connsiteX63" fmla="*/ 2435520 w 9595474"/>
              <a:gd name="connsiteY63" fmla="*/ 2101850 h 6858000"/>
              <a:gd name="connsiteX64" fmla="*/ 2441136 w 9595474"/>
              <a:gd name="connsiteY64" fmla="*/ 2104073 h 6858000"/>
              <a:gd name="connsiteX65" fmla="*/ 2447047 w 9595474"/>
              <a:gd name="connsiteY65" fmla="*/ 2105660 h 6858000"/>
              <a:gd name="connsiteX66" fmla="*/ 2452663 w 9595474"/>
              <a:gd name="connsiteY66" fmla="*/ 2107565 h 6858000"/>
              <a:gd name="connsiteX67" fmla="*/ 2458574 w 9595474"/>
              <a:gd name="connsiteY67" fmla="*/ 2108518 h 6858000"/>
              <a:gd name="connsiteX68" fmla="*/ 2464190 w 9595474"/>
              <a:gd name="connsiteY68" fmla="*/ 2109788 h 6858000"/>
              <a:gd name="connsiteX69" fmla="*/ 2469806 w 9595474"/>
              <a:gd name="connsiteY69" fmla="*/ 2110423 h 6858000"/>
              <a:gd name="connsiteX70" fmla="*/ 2476013 w 9595474"/>
              <a:gd name="connsiteY70" fmla="*/ 2110740 h 6858000"/>
              <a:gd name="connsiteX71" fmla="*/ 2481925 w 9595474"/>
              <a:gd name="connsiteY71" fmla="*/ 2111058 h 6858000"/>
              <a:gd name="connsiteX72" fmla="*/ 2487836 w 9595474"/>
              <a:gd name="connsiteY72" fmla="*/ 2110740 h 6858000"/>
              <a:gd name="connsiteX73" fmla="*/ 2493747 w 9595474"/>
              <a:gd name="connsiteY73" fmla="*/ 2110423 h 6858000"/>
              <a:gd name="connsiteX74" fmla="*/ 2499363 w 9595474"/>
              <a:gd name="connsiteY74" fmla="*/ 2109788 h 6858000"/>
              <a:gd name="connsiteX75" fmla="*/ 2505570 w 9595474"/>
              <a:gd name="connsiteY75" fmla="*/ 2108518 h 6858000"/>
              <a:gd name="connsiteX76" fmla="*/ 2511186 w 9595474"/>
              <a:gd name="connsiteY76" fmla="*/ 2107565 h 6858000"/>
              <a:gd name="connsiteX77" fmla="*/ 2517098 w 9595474"/>
              <a:gd name="connsiteY77" fmla="*/ 2105660 h 6858000"/>
              <a:gd name="connsiteX78" fmla="*/ 2522714 w 9595474"/>
              <a:gd name="connsiteY78" fmla="*/ 2104073 h 6858000"/>
              <a:gd name="connsiteX79" fmla="*/ 2528034 w 9595474"/>
              <a:gd name="connsiteY79" fmla="*/ 2101850 h 6858000"/>
              <a:gd name="connsiteX80" fmla="*/ 2533945 w 9595474"/>
              <a:gd name="connsiteY80" fmla="*/ 2099628 h 6858000"/>
              <a:gd name="connsiteX81" fmla="*/ 2539266 w 9595474"/>
              <a:gd name="connsiteY81" fmla="*/ 2096770 h 6858000"/>
              <a:gd name="connsiteX82" fmla="*/ 2544290 w 9595474"/>
              <a:gd name="connsiteY82" fmla="*/ 2093913 h 6858000"/>
              <a:gd name="connsiteX83" fmla="*/ 2549611 w 9595474"/>
              <a:gd name="connsiteY83" fmla="*/ 2090738 h 6858000"/>
              <a:gd name="connsiteX84" fmla="*/ 2554635 w 9595474"/>
              <a:gd name="connsiteY84" fmla="*/ 2087245 h 6858000"/>
              <a:gd name="connsiteX85" fmla="*/ 2559660 w 9595474"/>
              <a:gd name="connsiteY85" fmla="*/ 2083435 h 6858000"/>
              <a:gd name="connsiteX86" fmla="*/ 2564389 w 9595474"/>
              <a:gd name="connsiteY86" fmla="*/ 2079308 h 6858000"/>
              <a:gd name="connsiteX87" fmla="*/ 2569119 w 9595474"/>
              <a:gd name="connsiteY87" fmla="*/ 2074863 h 6858000"/>
              <a:gd name="connsiteX88" fmla="*/ 2573257 w 9595474"/>
              <a:gd name="connsiteY88" fmla="*/ 2070100 h 6858000"/>
              <a:gd name="connsiteX89" fmla="*/ 2577395 w 9595474"/>
              <a:gd name="connsiteY89" fmla="*/ 2065655 h 6858000"/>
              <a:gd name="connsiteX90" fmla="*/ 2581237 w 9595474"/>
              <a:gd name="connsiteY90" fmla="*/ 2060575 h 6858000"/>
              <a:gd name="connsiteX91" fmla="*/ 2584784 w 9595474"/>
              <a:gd name="connsiteY91" fmla="*/ 2055495 h 6858000"/>
              <a:gd name="connsiteX92" fmla="*/ 2588035 w 9595474"/>
              <a:gd name="connsiteY92" fmla="*/ 2050415 h 6858000"/>
              <a:gd name="connsiteX93" fmla="*/ 2590991 w 9595474"/>
              <a:gd name="connsiteY93" fmla="*/ 2045018 h 6858000"/>
              <a:gd name="connsiteX94" fmla="*/ 2593651 w 9595474"/>
              <a:gd name="connsiteY94" fmla="*/ 2039620 h 6858000"/>
              <a:gd name="connsiteX95" fmla="*/ 2596016 w 9595474"/>
              <a:gd name="connsiteY95" fmla="*/ 2034223 h 6858000"/>
              <a:gd name="connsiteX96" fmla="*/ 2598085 w 9595474"/>
              <a:gd name="connsiteY96" fmla="*/ 2028508 h 6858000"/>
              <a:gd name="connsiteX97" fmla="*/ 2599858 w 9595474"/>
              <a:gd name="connsiteY97" fmla="*/ 2022793 h 6858000"/>
              <a:gd name="connsiteX98" fmla="*/ 2601336 w 9595474"/>
              <a:gd name="connsiteY98" fmla="*/ 2017078 h 6858000"/>
              <a:gd name="connsiteX99" fmla="*/ 2602814 w 9595474"/>
              <a:gd name="connsiteY99" fmla="*/ 2011363 h 6858000"/>
              <a:gd name="connsiteX100" fmla="*/ 2603996 w 9595474"/>
              <a:gd name="connsiteY100" fmla="*/ 2005648 h 6858000"/>
              <a:gd name="connsiteX101" fmla="*/ 2604587 w 9595474"/>
              <a:gd name="connsiteY101" fmla="*/ 1999615 h 6858000"/>
              <a:gd name="connsiteX102" fmla="*/ 2604883 w 9595474"/>
              <a:gd name="connsiteY102" fmla="*/ 1993583 h 6858000"/>
              <a:gd name="connsiteX103" fmla="*/ 2604883 w 9595474"/>
              <a:gd name="connsiteY103" fmla="*/ 1987550 h 6858000"/>
              <a:gd name="connsiteX104" fmla="*/ 2604883 w 9595474"/>
              <a:gd name="connsiteY104" fmla="*/ 1981835 h 6858000"/>
              <a:gd name="connsiteX105" fmla="*/ 2604587 w 9595474"/>
              <a:gd name="connsiteY105" fmla="*/ 1976120 h 6858000"/>
              <a:gd name="connsiteX106" fmla="*/ 2603996 w 9595474"/>
              <a:gd name="connsiteY106" fmla="*/ 1970088 h 6858000"/>
              <a:gd name="connsiteX107" fmla="*/ 2602814 w 9595474"/>
              <a:gd name="connsiteY107" fmla="*/ 1964373 h 6858000"/>
              <a:gd name="connsiteX108" fmla="*/ 2601336 w 9595474"/>
              <a:gd name="connsiteY108" fmla="*/ 1958658 h 6858000"/>
              <a:gd name="connsiteX109" fmla="*/ 2599858 w 9595474"/>
              <a:gd name="connsiteY109" fmla="*/ 1952625 h 6858000"/>
              <a:gd name="connsiteX110" fmla="*/ 2598085 w 9595474"/>
              <a:gd name="connsiteY110" fmla="*/ 1946910 h 6858000"/>
              <a:gd name="connsiteX111" fmla="*/ 2596016 w 9595474"/>
              <a:gd name="connsiteY111" fmla="*/ 1941195 h 6858000"/>
              <a:gd name="connsiteX112" fmla="*/ 2593651 w 9595474"/>
              <a:gd name="connsiteY112" fmla="*/ 1935798 h 6858000"/>
              <a:gd name="connsiteX113" fmla="*/ 2590991 w 9595474"/>
              <a:gd name="connsiteY113" fmla="*/ 1930400 h 6858000"/>
              <a:gd name="connsiteX114" fmla="*/ 2588035 w 9595474"/>
              <a:gd name="connsiteY114" fmla="*/ 1925003 h 6858000"/>
              <a:gd name="connsiteX115" fmla="*/ 2584784 w 9595474"/>
              <a:gd name="connsiteY115" fmla="*/ 1919923 h 6858000"/>
              <a:gd name="connsiteX116" fmla="*/ 2581237 w 9595474"/>
              <a:gd name="connsiteY116" fmla="*/ 1915160 h 6858000"/>
              <a:gd name="connsiteX117" fmla="*/ 2577395 w 9595474"/>
              <a:gd name="connsiteY117" fmla="*/ 1910080 h 6858000"/>
              <a:gd name="connsiteX118" fmla="*/ 2573257 w 9595474"/>
              <a:gd name="connsiteY118" fmla="*/ 1905318 h 6858000"/>
              <a:gd name="connsiteX119" fmla="*/ 2569119 w 9595474"/>
              <a:gd name="connsiteY119" fmla="*/ 1900555 h 6858000"/>
              <a:gd name="connsiteX120" fmla="*/ 1590477 w 9595474"/>
              <a:gd name="connsiteY120" fmla="*/ 922020 h 6858000"/>
              <a:gd name="connsiteX121" fmla="*/ 1272736 w 9595474"/>
              <a:gd name="connsiteY121" fmla="*/ 604203 h 6858000"/>
              <a:gd name="connsiteX122" fmla="*/ 1268303 w 9595474"/>
              <a:gd name="connsiteY122" fmla="*/ 599440 h 6858000"/>
              <a:gd name="connsiteX123" fmla="*/ 1264165 w 9595474"/>
              <a:gd name="connsiteY123" fmla="*/ 594995 h 6858000"/>
              <a:gd name="connsiteX124" fmla="*/ 1260322 w 9595474"/>
              <a:gd name="connsiteY124" fmla="*/ 589915 h 6858000"/>
              <a:gd name="connsiteX125" fmla="*/ 1256776 w 9595474"/>
              <a:gd name="connsiteY125" fmla="*/ 584835 h 6858000"/>
              <a:gd name="connsiteX126" fmla="*/ 1253524 w 9595474"/>
              <a:gd name="connsiteY126" fmla="*/ 579755 h 6858000"/>
              <a:gd name="connsiteX127" fmla="*/ 1250864 w 9595474"/>
              <a:gd name="connsiteY127" fmla="*/ 574358 h 6858000"/>
              <a:gd name="connsiteX128" fmla="*/ 1247908 w 9595474"/>
              <a:gd name="connsiteY128" fmla="*/ 568960 h 6858000"/>
              <a:gd name="connsiteX129" fmla="*/ 1245839 w 9595474"/>
              <a:gd name="connsiteY129" fmla="*/ 563563 h 6858000"/>
              <a:gd name="connsiteX130" fmla="*/ 1243475 w 9595474"/>
              <a:gd name="connsiteY130" fmla="*/ 557848 h 6858000"/>
              <a:gd name="connsiteX131" fmla="*/ 1241701 w 9595474"/>
              <a:gd name="connsiteY131" fmla="*/ 552133 h 6858000"/>
              <a:gd name="connsiteX132" fmla="*/ 1239928 w 9595474"/>
              <a:gd name="connsiteY132" fmla="*/ 546418 h 6858000"/>
              <a:gd name="connsiteX133" fmla="*/ 1238746 w 9595474"/>
              <a:gd name="connsiteY133" fmla="*/ 540703 h 6858000"/>
              <a:gd name="connsiteX134" fmla="*/ 1237859 w 9595474"/>
              <a:gd name="connsiteY134" fmla="*/ 534988 h 6858000"/>
              <a:gd name="connsiteX135" fmla="*/ 1236972 w 9595474"/>
              <a:gd name="connsiteY135" fmla="*/ 528638 h 6858000"/>
              <a:gd name="connsiteX136" fmla="*/ 1236677 w 9595474"/>
              <a:gd name="connsiteY136" fmla="*/ 522923 h 6858000"/>
              <a:gd name="connsiteX137" fmla="*/ 1236381 w 9595474"/>
              <a:gd name="connsiteY137" fmla="*/ 516890 h 6858000"/>
              <a:gd name="connsiteX138" fmla="*/ 1236677 w 9595474"/>
              <a:gd name="connsiteY138" fmla="*/ 511175 h 6858000"/>
              <a:gd name="connsiteX139" fmla="*/ 1236972 w 9595474"/>
              <a:gd name="connsiteY139" fmla="*/ 505460 h 6858000"/>
              <a:gd name="connsiteX140" fmla="*/ 1237859 w 9595474"/>
              <a:gd name="connsiteY140" fmla="*/ 499428 h 6858000"/>
              <a:gd name="connsiteX141" fmla="*/ 1238746 w 9595474"/>
              <a:gd name="connsiteY141" fmla="*/ 493713 h 6858000"/>
              <a:gd name="connsiteX142" fmla="*/ 1239928 w 9595474"/>
              <a:gd name="connsiteY142" fmla="*/ 487680 h 6858000"/>
              <a:gd name="connsiteX143" fmla="*/ 1241701 w 9595474"/>
              <a:gd name="connsiteY143" fmla="*/ 481965 h 6858000"/>
              <a:gd name="connsiteX144" fmla="*/ 1243475 w 9595474"/>
              <a:gd name="connsiteY144" fmla="*/ 476250 h 6858000"/>
              <a:gd name="connsiteX145" fmla="*/ 1245839 w 9595474"/>
              <a:gd name="connsiteY145" fmla="*/ 470535 h 6858000"/>
              <a:gd name="connsiteX146" fmla="*/ 1247908 w 9595474"/>
              <a:gd name="connsiteY146" fmla="*/ 465138 h 6858000"/>
              <a:gd name="connsiteX147" fmla="*/ 1250864 w 9595474"/>
              <a:gd name="connsiteY147" fmla="*/ 459740 h 6858000"/>
              <a:gd name="connsiteX148" fmla="*/ 1253524 w 9595474"/>
              <a:gd name="connsiteY148" fmla="*/ 454343 h 6858000"/>
              <a:gd name="connsiteX149" fmla="*/ 1256776 w 9595474"/>
              <a:gd name="connsiteY149" fmla="*/ 449263 h 6858000"/>
              <a:gd name="connsiteX150" fmla="*/ 1260322 w 9595474"/>
              <a:gd name="connsiteY150" fmla="*/ 444500 h 6858000"/>
              <a:gd name="connsiteX151" fmla="*/ 1264165 w 9595474"/>
              <a:gd name="connsiteY151" fmla="*/ 439420 h 6858000"/>
              <a:gd name="connsiteX152" fmla="*/ 1268303 w 9595474"/>
              <a:gd name="connsiteY152" fmla="*/ 434658 h 6858000"/>
              <a:gd name="connsiteX153" fmla="*/ 1272736 w 9595474"/>
              <a:gd name="connsiteY153" fmla="*/ 429895 h 6858000"/>
              <a:gd name="connsiteX154" fmla="*/ 1277466 w 9595474"/>
              <a:gd name="connsiteY154" fmla="*/ 425768 h 6858000"/>
              <a:gd name="connsiteX155" fmla="*/ 1281899 w 9595474"/>
              <a:gd name="connsiteY155" fmla="*/ 421323 h 6858000"/>
              <a:gd name="connsiteX156" fmla="*/ 1286924 w 9595474"/>
              <a:gd name="connsiteY156" fmla="*/ 417830 h 6858000"/>
              <a:gd name="connsiteX157" fmla="*/ 1291949 w 9595474"/>
              <a:gd name="connsiteY157" fmla="*/ 414338 h 6858000"/>
              <a:gd name="connsiteX158" fmla="*/ 1296973 w 9595474"/>
              <a:gd name="connsiteY158" fmla="*/ 410845 h 6858000"/>
              <a:gd name="connsiteX159" fmla="*/ 1302589 w 9595474"/>
              <a:gd name="connsiteY159" fmla="*/ 407988 h 6858000"/>
              <a:gd name="connsiteX160" fmla="*/ 1307910 w 9595474"/>
              <a:gd name="connsiteY160" fmla="*/ 405130 h 6858000"/>
              <a:gd name="connsiteX161" fmla="*/ 1313230 w 9595474"/>
              <a:gd name="connsiteY161" fmla="*/ 402908 h 6858000"/>
              <a:gd name="connsiteX162" fmla="*/ 1318846 w 9595474"/>
              <a:gd name="connsiteY162" fmla="*/ 401003 h 6858000"/>
              <a:gd name="connsiteX163" fmla="*/ 1324757 w 9595474"/>
              <a:gd name="connsiteY163" fmla="*/ 399098 h 6858000"/>
              <a:gd name="connsiteX164" fmla="*/ 1330373 w 9595474"/>
              <a:gd name="connsiteY164" fmla="*/ 397193 h 6858000"/>
              <a:gd name="connsiteX165" fmla="*/ 1336285 w 9595474"/>
              <a:gd name="connsiteY165" fmla="*/ 396240 h 6858000"/>
              <a:gd name="connsiteX166" fmla="*/ 1341901 w 9595474"/>
              <a:gd name="connsiteY166" fmla="*/ 395288 h 6858000"/>
              <a:gd name="connsiteX167" fmla="*/ 1348108 w 9595474"/>
              <a:gd name="connsiteY167" fmla="*/ 394335 h 6858000"/>
              <a:gd name="connsiteX168" fmla="*/ 1353723 w 9595474"/>
              <a:gd name="connsiteY168" fmla="*/ 394018 h 6858000"/>
              <a:gd name="connsiteX169" fmla="*/ 1359930 w 9595474"/>
              <a:gd name="connsiteY169" fmla="*/ 393700 h 6858000"/>
              <a:gd name="connsiteX170" fmla="*/ 1365546 w 9595474"/>
              <a:gd name="connsiteY170" fmla="*/ 394018 h 6858000"/>
              <a:gd name="connsiteX171" fmla="*/ 1371458 w 9595474"/>
              <a:gd name="connsiteY171" fmla="*/ 394335 h 6858000"/>
              <a:gd name="connsiteX172" fmla="*/ 1377665 w 9595474"/>
              <a:gd name="connsiteY172" fmla="*/ 395288 h 6858000"/>
              <a:gd name="connsiteX173" fmla="*/ 1383281 w 9595474"/>
              <a:gd name="connsiteY173" fmla="*/ 396240 h 6858000"/>
              <a:gd name="connsiteX174" fmla="*/ 1388897 w 9595474"/>
              <a:gd name="connsiteY174" fmla="*/ 397193 h 6858000"/>
              <a:gd name="connsiteX175" fmla="*/ 1394808 w 9595474"/>
              <a:gd name="connsiteY175" fmla="*/ 399098 h 6858000"/>
              <a:gd name="connsiteX176" fmla="*/ 1400424 w 9595474"/>
              <a:gd name="connsiteY176" fmla="*/ 401003 h 6858000"/>
              <a:gd name="connsiteX177" fmla="*/ 1406335 w 9595474"/>
              <a:gd name="connsiteY177" fmla="*/ 402908 h 6858000"/>
              <a:gd name="connsiteX178" fmla="*/ 1411656 w 9595474"/>
              <a:gd name="connsiteY178" fmla="*/ 405130 h 6858000"/>
              <a:gd name="connsiteX179" fmla="*/ 1416976 w 9595474"/>
              <a:gd name="connsiteY179" fmla="*/ 407988 h 6858000"/>
              <a:gd name="connsiteX180" fmla="*/ 1422296 w 9595474"/>
              <a:gd name="connsiteY180" fmla="*/ 410845 h 6858000"/>
              <a:gd name="connsiteX181" fmla="*/ 1427617 w 9595474"/>
              <a:gd name="connsiteY181" fmla="*/ 414338 h 6858000"/>
              <a:gd name="connsiteX182" fmla="*/ 1432641 w 9595474"/>
              <a:gd name="connsiteY182" fmla="*/ 417830 h 6858000"/>
              <a:gd name="connsiteX183" fmla="*/ 1437666 w 9595474"/>
              <a:gd name="connsiteY183" fmla="*/ 421323 h 6858000"/>
              <a:gd name="connsiteX184" fmla="*/ 1442100 w 9595474"/>
              <a:gd name="connsiteY184" fmla="*/ 425768 h 6858000"/>
              <a:gd name="connsiteX185" fmla="*/ 1446829 w 9595474"/>
              <a:gd name="connsiteY185" fmla="*/ 429895 h 6858000"/>
              <a:gd name="connsiteX186" fmla="*/ 1907036 w 9595474"/>
              <a:gd name="connsiteY186" fmla="*/ 890270 h 6858000"/>
              <a:gd name="connsiteX187" fmla="*/ 2165662 w 9595474"/>
              <a:gd name="connsiteY187" fmla="*/ 1148715 h 6858000"/>
              <a:gd name="connsiteX188" fmla="*/ 2170391 w 9595474"/>
              <a:gd name="connsiteY188" fmla="*/ 1153160 h 6858000"/>
              <a:gd name="connsiteX189" fmla="*/ 2175416 w 9595474"/>
              <a:gd name="connsiteY189" fmla="*/ 1157288 h 6858000"/>
              <a:gd name="connsiteX190" fmla="*/ 2180145 w 9595474"/>
              <a:gd name="connsiteY190" fmla="*/ 1161098 h 6858000"/>
              <a:gd name="connsiteX191" fmla="*/ 2185170 w 9595474"/>
              <a:gd name="connsiteY191" fmla="*/ 1164590 h 6858000"/>
              <a:gd name="connsiteX192" fmla="*/ 2190490 w 9595474"/>
              <a:gd name="connsiteY192" fmla="*/ 1167765 h 6858000"/>
              <a:gd name="connsiteX193" fmla="*/ 2195810 w 9595474"/>
              <a:gd name="connsiteY193" fmla="*/ 1170623 h 6858000"/>
              <a:gd name="connsiteX194" fmla="*/ 2201130 w 9595474"/>
              <a:gd name="connsiteY194" fmla="*/ 1173480 h 6858000"/>
              <a:gd name="connsiteX195" fmla="*/ 2206746 w 9595474"/>
              <a:gd name="connsiteY195" fmla="*/ 1176020 h 6858000"/>
              <a:gd name="connsiteX196" fmla="*/ 2212362 w 9595474"/>
              <a:gd name="connsiteY196" fmla="*/ 1177925 h 6858000"/>
              <a:gd name="connsiteX197" fmla="*/ 2217683 w 9595474"/>
              <a:gd name="connsiteY197" fmla="*/ 1180148 h 6858000"/>
              <a:gd name="connsiteX198" fmla="*/ 2223594 w 9595474"/>
              <a:gd name="connsiteY198" fmla="*/ 1181418 h 6858000"/>
              <a:gd name="connsiteX199" fmla="*/ 2229505 w 9595474"/>
              <a:gd name="connsiteY199" fmla="*/ 1182688 h 6858000"/>
              <a:gd name="connsiteX200" fmla="*/ 2235417 w 9595474"/>
              <a:gd name="connsiteY200" fmla="*/ 1183640 h 6858000"/>
              <a:gd name="connsiteX201" fmla="*/ 2241033 w 9595474"/>
              <a:gd name="connsiteY201" fmla="*/ 1184275 h 6858000"/>
              <a:gd name="connsiteX202" fmla="*/ 2247240 w 9595474"/>
              <a:gd name="connsiteY202" fmla="*/ 1184593 h 6858000"/>
              <a:gd name="connsiteX203" fmla="*/ 2252856 w 9595474"/>
              <a:gd name="connsiteY203" fmla="*/ 1185228 h 6858000"/>
              <a:gd name="connsiteX204" fmla="*/ 2259063 w 9595474"/>
              <a:gd name="connsiteY204" fmla="*/ 1184593 h 6858000"/>
              <a:gd name="connsiteX205" fmla="*/ 2264679 w 9595474"/>
              <a:gd name="connsiteY205" fmla="*/ 1184275 h 6858000"/>
              <a:gd name="connsiteX206" fmla="*/ 2270590 w 9595474"/>
              <a:gd name="connsiteY206" fmla="*/ 1183640 h 6858000"/>
              <a:gd name="connsiteX207" fmla="*/ 2276797 w 9595474"/>
              <a:gd name="connsiteY207" fmla="*/ 1182688 h 6858000"/>
              <a:gd name="connsiteX208" fmla="*/ 2282413 w 9595474"/>
              <a:gd name="connsiteY208" fmla="*/ 1181418 h 6858000"/>
              <a:gd name="connsiteX209" fmla="*/ 2288029 w 9595474"/>
              <a:gd name="connsiteY209" fmla="*/ 1180148 h 6858000"/>
              <a:gd name="connsiteX210" fmla="*/ 2293940 w 9595474"/>
              <a:gd name="connsiteY210" fmla="*/ 1177925 h 6858000"/>
              <a:gd name="connsiteX211" fmla="*/ 2299261 w 9595474"/>
              <a:gd name="connsiteY211" fmla="*/ 1176020 h 6858000"/>
              <a:gd name="connsiteX212" fmla="*/ 2304581 w 9595474"/>
              <a:gd name="connsiteY212" fmla="*/ 1173480 h 6858000"/>
              <a:gd name="connsiteX213" fmla="*/ 2310492 w 9595474"/>
              <a:gd name="connsiteY213" fmla="*/ 1170623 h 6858000"/>
              <a:gd name="connsiteX214" fmla="*/ 2315517 w 9595474"/>
              <a:gd name="connsiteY214" fmla="*/ 1167765 h 6858000"/>
              <a:gd name="connsiteX215" fmla="*/ 2320837 w 9595474"/>
              <a:gd name="connsiteY215" fmla="*/ 1164590 h 6858000"/>
              <a:gd name="connsiteX216" fmla="*/ 2325862 w 9595474"/>
              <a:gd name="connsiteY216" fmla="*/ 1161098 h 6858000"/>
              <a:gd name="connsiteX217" fmla="*/ 2330887 w 9595474"/>
              <a:gd name="connsiteY217" fmla="*/ 1157288 h 6858000"/>
              <a:gd name="connsiteX218" fmla="*/ 2335616 w 9595474"/>
              <a:gd name="connsiteY218" fmla="*/ 1153160 h 6858000"/>
              <a:gd name="connsiteX219" fmla="*/ 2340345 w 9595474"/>
              <a:gd name="connsiteY219" fmla="*/ 1148715 h 6858000"/>
              <a:gd name="connsiteX220" fmla="*/ 2344483 w 9595474"/>
              <a:gd name="connsiteY220" fmla="*/ 1144270 h 6858000"/>
              <a:gd name="connsiteX221" fmla="*/ 2348621 w 9595474"/>
              <a:gd name="connsiteY221" fmla="*/ 1139508 h 6858000"/>
              <a:gd name="connsiteX222" fmla="*/ 2352464 w 9595474"/>
              <a:gd name="connsiteY222" fmla="*/ 1134428 h 6858000"/>
              <a:gd name="connsiteX223" fmla="*/ 2356011 w 9595474"/>
              <a:gd name="connsiteY223" fmla="*/ 1129348 h 6858000"/>
              <a:gd name="connsiteX224" fmla="*/ 2359262 w 9595474"/>
              <a:gd name="connsiteY224" fmla="*/ 1124268 h 6858000"/>
              <a:gd name="connsiteX225" fmla="*/ 2362218 w 9595474"/>
              <a:gd name="connsiteY225" fmla="*/ 1118870 h 6858000"/>
              <a:gd name="connsiteX226" fmla="*/ 2364582 w 9595474"/>
              <a:gd name="connsiteY226" fmla="*/ 1113473 h 6858000"/>
              <a:gd name="connsiteX227" fmla="*/ 2367242 w 9595474"/>
              <a:gd name="connsiteY227" fmla="*/ 1108075 h 6858000"/>
              <a:gd name="connsiteX228" fmla="*/ 2369311 w 9595474"/>
              <a:gd name="connsiteY228" fmla="*/ 1102360 h 6858000"/>
              <a:gd name="connsiteX229" fmla="*/ 2371085 w 9595474"/>
              <a:gd name="connsiteY229" fmla="*/ 1096645 h 6858000"/>
              <a:gd name="connsiteX230" fmla="*/ 2372563 w 9595474"/>
              <a:gd name="connsiteY230" fmla="*/ 1090930 h 6858000"/>
              <a:gd name="connsiteX231" fmla="*/ 2374041 w 9595474"/>
              <a:gd name="connsiteY231" fmla="*/ 1085215 h 6858000"/>
              <a:gd name="connsiteX232" fmla="*/ 2375223 w 9595474"/>
              <a:gd name="connsiteY232" fmla="*/ 1079500 h 6858000"/>
              <a:gd name="connsiteX233" fmla="*/ 2375814 w 9595474"/>
              <a:gd name="connsiteY233" fmla="*/ 1073785 h 6858000"/>
              <a:gd name="connsiteX234" fmla="*/ 2376110 w 9595474"/>
              <a:gd name="connsiteY234" fmla="*/ 1067753 h 6858000"/>
              <a:gd name="connsiteX235" fmla="*/ 2376110 w 9595474"/>
              <a:gd name="connsiteY235" fmla="*/ 1061720 h 6858000"/>
              <a:gd name="connsiteX236" fmla="*/ 2376110 w 9595474"/>
              <a:gd name="connsiteY236" fmla="*/ 1055688 h 6858000"/>
              <a:gd name="connsiteX237" fmla="*/ 2375814 w 9595474"/>
              <a:gd name="connsiteY237" fmla="*/ 1049973 h 6858000"/>
              <a:gd name="connsiteX238" fmla="*/ 2375223 w 9595474"/>
              <a:gd name="connsiteY238" fmla="*/ 1043940 h 6858000"/>
              <a:gd name="connsiteX239" fmla="*/ 2374041 w 9595474"/>
              <a:gd name="connsiteY239" fmla="*/ 1038225 h 6858000"/>
              <a:gd name="connsiteX240" fmla="*/ 2372563 w 9595474"/>
              <a:gd name="connsiteY240" fmla="*/ 1032510 h 6858000"/>
              <a:gd name="connsiteX241" fmla="*/ 2371085 w 9595474"/>
              <a:gd name="connsiteY241" fmla="*/ 1026795 h 6858000"/>
              <a:gd name="connsiteX242" fmla="*/ 2369311 w 9595474"/>
              <a:gd name="connsiteY242" fmla="*/ 1021080 h 6858000"/>
              <a:gd name="connsiteX243" fmla="*/ 2367242 w 9595474"/>
              <a:gd name="connsiteY243" fmla="*/ 1015683 h 6858000"/>
              <a:gd name="connsiteX244" fmla="*/ 2364582 w 9595474"/>
              <a:gd name="connsiteY244" fmla="*/ 1009650 h 6858000"/>
              <a:gd name="connsiteX245" fmla="*/ 2362218 w 9595474"/>
              <a:gd name="connsiteY245" fmla="*/ 1004253 h 6858000"/>
              <a:gd name="connsiteX246" fmla="*/ 2359262 w 9595474"/>
              <a:gd name="connsiteY246" fmla="*/ 998855 h 6858000"/>
              <a:gd name="connsiteX247" fmla="*/ 2356011 w 9595474"/>
              <a:gd name="connsiteY247" fmla="*/ 994093 h 6858000"/>
              <a:gd name="connsiteX248" fmla="*/ 2352464 w 9595474"/>
              <a:gd name="connsiteY248" fmla="*/ 989013 h 6858000"/>
              <a:gd name="connsiteX249" fmla="*/ 2348621 w 9595474"/>
              <a:gd name="connsiteY249" fmla="*/ 983933 h 6858000"/>
              <a:gd name="connsiteX250" fmla="*/ 2344483 w 9595474"/>
              <a:gd name="connsiteY250" fmla="*/ 979170 h 6858000"/>
              <a:gd name="connsiteX251" fmla="*/ 2340345 w 9595474"/>
              <a:gd name="connsiteY251" fmla="*/ 974725 h 6858000"/>
              <a:gd name="connsiteX252" fmla="*/ 2240737 w 9595474"/>
              <a:gd name="connsiteY252" fmla="*/ 875030 h 6858000"/>
              <a:gd name="connsiteX253" fmla="*/ 1991865 w 9595474"/>
              <a:gd name="connsiteY253" fmla="*/ 626428 h 6858000"/>
              <a:gd name="connsiteX254" fmla="*/ 1987431 w 9595474"/>
              <a:gd name="connsiteY254" fmla="*/ 621665 h 6858000"/>
              <a:gd name="connsiteX255" fmla="*/ 1983589 w 9595474"/>
              <a:gd name="connsiteY255" fmla="*/ 616903 h 6858000"/>
              <a:gd name="connsiteX256" fmla="*/ 1979451 w 9595474"/>
              <a:gd name="connsiteY256" fmla="*/ 612140 h 6858000"/>
              <a:gd name="connsiteX257" fmla="*/ 1975904 w 9595474"/>
              <a:gd name="connsiteY257" fmla="*/ 607060 h 6858000"/>
              <a:gd name="connsiteX258" fmla="*/ 1972653 w 9595474"/>
              <a:gd name="connsiteY258" fmla="*/ 601663 h 6858000"/>
              <a:gd name="connsiteX259" fmla="*/ 1969993 w 9595474"/>
              <a:gd name="connsiteY259" fmla="*/ 596265 h 6858000"/>
              <a:gd name="connsiteX260" fmla="*/ 1967037 w 9595474"/>
              <a:gd name="connsiteY260" fmla="*/ 590868 h 6858000"/>
              <a:gd name="connsiteX261" fmla="*/ 1964968 w 9595474"/>
              <a:gd name="connsiteY261" fmla="*/ 585470 h 6858000"/>
              <a:gd name="connsiteX262" fmla="*/ 1962603 w 9595474"/>
              <a:gd name="connsiteY262" fmla="*/ 579755 h 6858000"/>
              <a:gd name="connsiteX263" fmla="*/ 1960830 w 9595474"/>
              <a:gd name="connsiteY263" fmla="*/ 574358 h 6858000"/>
              <a:gd name="connsiteX264" fmla="*/ 1959056 w 9595474"/>
              <a:gd name="connsiteY264" fmla="*/ 568643 h 6858000"/>
              <a:gd name="connsiteX265" fmla="*/ 1958170 w 9595474"/>
              <a:gd name="connsiteY265" fmla="*/ 562610 h 6858000"/>
              <a:gd name="connsiteX266" fmla="*/ 1956987 w 9595474"/>
              <a:gd name="connsiteY266" fmla="*/ 556895 h 6858000"/>
              <a:gd name="connsiteX267" fmla="*/ 1956396 w 9595474"/>
              <a:gd name="connsiteY267" fmla="*/ 551180 h 6858000"/>
              <a:gd name="connsiteX268" fmla="*/ 1955805 w 9595474"/>
              <a:gd name="connsiteY268" fmla="*/ 544830 h 6858000"/>
              <a:gd name="connsiteX269" fmla="*/ 1955805 w 9595474"/>
              <a:gd name="connsiteY269" fmla="*/ 539115 h 6858000"/>
              <a:gd name="connsiteX270" fmla="*/ 1955805 w 9595474"/>
              <a:gd name="connsiteY270" fmla="*/ 533083 h 6858000"/>
              <a:gd name="connsiteX271" fmla="*/ 1956396 w 9595474"/>
              <a:gd name="connsiteY271" fmla="*/ 527368 h 6858000"/>
              <a:gd name="connsiteX272" fmla="*/ 1956987 w 9595474"/>
              <a:gd name="connsiteY272" fmla="*/ 521653 h 6858000"/>
              <a:gd name="connsiteX273" fmla="*/ 1958170 w 9595474"/>
              <a:gd name="connsiteY273" fmla="*/ 515620 h 6858000"/>
              <a:gd name="connsiteX274" fmla="*/ 1959056 w 9595474"/>
              <a:gd name="connsiteY274" fmla="*/ 509588 h 6858000"/>
              <a:gd name="connsiteX275" fmla="*/ 1960830 w 9595474"/>
              <a:gd name="connsiteY275" fmla="*/ 503873 h 6858000"/>
              <a:gd name="connsiteX276" fmla="*/ 1962603 w 9595474"/>
              <a:gd name="connsiteY276" fmla="*/ 498158 h 6858000"/>
              <a:gd name="connsiteX277" fmla="*/ 1964968 w 9595474"/>
              <a:gd name="connsiteY277" fmla="*/ 492760 h 6858000"/>
              <a:gd name="connsiteX278" fmla="*/ 1967037 w 9595474"/>
              <a:gd name="connsiteY278" fmla="*/ 487363 h 6858000"/>
              <a:gd name="connsiteX279" fmla="*/ 1969993 w 9595474"/>
              <a:gd name="connsiteY279" fmla="*/ 481648 h 6858000"/>
              <a:gd name="connsiteX280" fmla="*/ 1972653 w 9595474"/>
              <a:gd name="connsiteY280" fmla="*/ 476568 h 6858000"/>
              <a:gd name="connsiteX281" fmla="*/ 1975904 w 9595474"/>
              <a:gd name="connsiteY281" fmla="*/ 471170 h 6858000"/>
              <a:gd name="connsiteX282" fmla="*/ 1979451 w 9595474"/>
              <a:gd name="connsiteY282" fmla="*/ 466408 h 6858000"/>
              <a:gd name="connsiteX283" fmla="*/ 1983589 w 9595474"/>
              <a:gd name="connsiteY283" fmla="*/ 461328 h 6858000"/>
              <a:gd name="connsiteX284" fmla="*/ 1987431 w 9595474"/>
              <a:gd name="connsiteY284" fmla="*/ 456565 h 6858000"/>
              <a:gd name="connsiteX285" fmla="*/ 1991865 w 9595474"/>
              <a:gd name="connsiteY285" fmla="*/ 451803 h 6858000"/>
              <a:gd name="connsiteX286" fmla="*/ 1996594 w 9595474"/>
              <a:gd name="connsiteY286" fmla="*/ 447675 h 6858000"/>
              <a:gd name="connsiteX287" fmla="*/ 2001028 w 9595474"/>
              <a:gd name="connsiteY287" fmla="*/ 443548 h 6858000"/>
              <a:gd name="connsiteX288" fmla="*/ 2006052 w 9595474"/>
              <a:gd name="connsiteY288" fmla="*/ 439738 h 6858000"/>
              <a:gd name="connsiteX289" fmla="*/ 2011077 w 9595474"/>
              <a:gd name="connsiteY289" fmla="*/ 436245 h 6858000"/>
              <a:gd name="connsiteX290" fmla="*/ 2016102 w 9595474"/>
              <a:gd name="connsiteY290" fmla="*/ 432753 h 6858000"/>
              <a:gd name="connsiteX291" fmla="*/ 2021718 w 9595474"/>
              <a:gd name="connsiteY291" fmla="*/ 429895 h 6858000"/>
              <a:gd name="connsiteX292" fmla="*/ 2027038 w 9595474"/>
              <a:gd name="connsiteY292" fmla="*/ 427355 h 6858000"/>
              <a:gd name="connsiteX293" fmla="*/ 2032654 w 9595474"/>
              <a:gd name="connsiteY293" fmla="*/ 424815 h 6858000"/>
              <a:gd name="connsiteX294" fmla="*/ 2038270 w 9595474"/>
              <a:gd name="connsiteY294" fmla="*/ 422910 h 6858000"/>
              <a:gd name="connsiteX295" fmla="*/ 2043886 w 9595474"/>
              <a:gd name="connsiteY295" fmla="*/ 421005 h 6858000"/>
              <a:gd name="connsiteX296" fmla="*/ 2049502 w 9595474"/>
              <a:gd name="connsiteY296" fmla="*/ 419735 h 6858000"/>
              <a:gd name="connsiteX297" fmla="*/ 2055413 w 9595474"/>
              <a:gd name="connsiteY297" fmla="*/ 418148 h 6858000"/>
              <a:gd name="connsiteX298" fmla="*/ 2061029 w 9595474"/>
              <a:gd name="connsiteY298" fmla="*/ 417195 h 6858000"/>
              <a:gd name="connsiteX299" fmla="*/ 2067236 w 9595474"/>
              <a:gd name="connsiteY299" fmla="*/ 416243 h 6858000"/>
              <a:gd name="connsiteX300" fmla="*/ 2072852 w 9595474"/>
              <a:gd name="connsiteY300" fmla="*/ 415925 h 6858000"/>
              <a:gd name="connsiteX301" fmla="*/ 2079059 w 9595474"/>
              <a:gd name="connsiteY301" fmla="*/ 415925 h 6858000"/>
              <a:gd name="connsiteX302" fmla="*/ 2084970 w 9595474"/>
              <a:gd name="connsiteY302" fmla="*/ 415925 h 6858000"/>
              <a:gd name="connsiteX303" fmla="*/ 2090882 w 9595474"/>
              <a:gd name="connsiteY303" fmla="*/ 416243 h 6858000"/>
              <a:gd name="connsiteX304" fmla="*/ 2096793 w 9595474"/>
              <a:gd name="connsiteY304" fmla="*/ 417195 h 6858000"/>
              <a:gd name="connsiteX305" fmla="*/ 2102409 w 9595474"/>
              <a:gd name="connsiteY305" fmla="*/ 418148 h 6858000"/>
              <a:gd name="connsiteX306" fmla="*/ 2108321 w 9595474"/>
              <a:gd name="connsiteY306" fmla="*/ 419735 h 6858000"/>
              <a:gd name="connsiteX307" fmla="*/ 2113936 w 9595474"/>
              <a:gd name="connsiteY307" fmla="*/ 421005 h 6858000"/>
              <a:gd name="connsiteX308" fmla="*/ 2119552 w 9595474"/>
              <a:gd name="connsiteY308" fmla="*/ 422910 h 6858000"/>
              <a:gd name="connsiteX309" fmla="*/ 2125464 w 9595474"/>
              <a:gd name="connsiteY309" fmla="*/ 424815 h 6858000"/>
              <a:gd name="connsiteX310" fmla="*/ 2130784 w 9595474"/>
              <a:gd name="connsiteY310" fmla="*/ 427355 h 6858000"/>
              <a:gd name="connsiteX311" fmla="*/ 2136104 w 9595474"/>
              <a:gd name="connsiteY311" fmla="*/ 429895 h 6858000"/>
              <a:gd name="connsiteX312" fmla="*/ 2141720 w 9595474"/>
              <a:gd name="connsiteY312" fmla="*/ 432753 h 6858000"/>
              <a:gd name="connsiteX313" fmla="*/ 2146745 w 9595474"/>
              <a:gd name="connsiteY313" fmla="*/ 436245 h 6858000"/>
              <a:gd name="connsiteX314" fmla="*/ 2152065 w 9595474"/>
              <a:gd name="connsiteY314" fmla="*/ 439738 h 6858000"/>
              <a:gd name="connsiteX315" fmla="*/ 2156795 w 9595474"/>
              <a:gd name="connsiteY315" fmla="*/ 443548 h 6858000"/>
              <a:gd name="connsiteX316" fmla="*/ 2161819 w 9595474"/>
              <a:gd name="connsiteY316" fmla="*/ 447675 h 6858000"/>
              <a:gd name="connsiteX317" fmla="*/ 2165957 w 9595474"/>
              <a:gd name="connsiteY317" fmla="*/ 451803 h 6858000"/>
              <a:gd name="connsiteX318" fmla="*/ 2966073 w 9595474"/>
              <a:gd name="connsiteY318" fmla="*/ 1251903 h 6858000"/>
              <a:gd name="connsiteX319" fmla="*/ 5612631 w 9595474"/>
              <a:gd name="connsiteY319" fmla="*/ 3898583 h 6858000"/>
              <a:gd name="connsiteX320" fmla="*/ 5617360 w 9595474"/>
              <a:gd name="connsiteY320" fmla="*/ 3903345 h 6858000"/>
              <a:gd name="connsiteX321" fmla="*/ 5621498 w 9595474"/>
              <a:gd name="connsiteY321" fmla="*/ 3908425 h 6858000"/>
              <a:gd name="connsiteX322" fmla="*/ 5625341 w 9595474"/>
              <a:gd name="connsiteY322" fmla="*/ 3913505 h 6858000"/>
              <a:gd name="connsiteX323" fmla="*/ 5628888 w 9595474"/>
              <a:gd name="connsiteY323" fmla="*/ 3918585 h 6858000"/>
              <a:gd name="connsiteX324" fmla="*/ 5632139 w 9595474"/>
              <a:gd name="connsiteY324" fmla="*/ 3923348 h 6858000"/>
              <a:gd name="connsiteX325" fmla="*/ 5635094 w 9595474"/>
              <a:gd name="connsiteY325" fmla="*/ 3928745 h 6858000"/>
              <a:gd name="connsiteX326" fmla="*/ 5638050 w 9595474"/>
              <a:gd name="connsiteY326" fmla="*/ 3934460 h 6858000"/>
              <a:gd name="connsiteX327" fmla="*/ 5640415 w 9595474"/>
              <a:gd name="connsiteY327" fmla="*/ 3939858 h 6858000"/>
              <a:gd name="connsiteX328" fmla="*/ 5642484 w 9595474"/>
              <a:gd name="connsiteY328" fmla="*/ 3945890 h 6858000"/>
              <a:gd name="connsiteX329" fmla="*/ 5644257 w 9595474"/>
              <a:gd name="connsiteY329" fmla="*/ 3951605 h 6858000"/>
              <a:gd name="connsiteX330" fmla="*/ 5645735 w 9595474"/>
              <a:gd name="connsiteY330" fmla="*/ 3957320 h 6858000"/>
              <a:gd name="connsiteX331" fmla="*/ 5647213 w 9595474"/>
              <a:gd name="connsiteY331" fmla="*/ 3963353 h 6858000"/>
              <a:gd name="connsiteX332" fmla="*/ 5648100 w 9595474"/>
              <a:gd name="connsiteY332" fmla="*/ 3969068 h 6858000"/>
              <a:gd name="connsiteX333" fmla="*/ 5648691 w 9595474"/>
              <a:gd name="connsiteY333" fmla="*/ 3975100 h 6858000"/>
              <a:gd name="connsiteX334" fmla="*/ 5649282 w 9595474"/>
              <a:gd name="connsiteY334" fmla="*/ 3980815 h 6858000"/>
              <a:gd name="connsiteX335" fmla="*/ 5649282 w 9595474"/>
              <a:gd name="connsiteY335" fmla="*/ 3987165 h 6858000"/>
              <a:gd name="connsiteX336" fmla="*/ 5649282 w 9595474"/>
              <a:gd name="connsiteY336" fmla="*/ 3992880 h 6858000"/>
              <a:gd name="connsiteX337" fmla="*/ 5648691 w 9595474"/>
              <a:gd name="connsiteY337" fmla="*/ 3998913 h 6858000"/>
              <a:gd name="connsiteX338" fmla="*/ 5648100 w 9595474"/>
              <a:gd name="connsiteY338" fmla="*/ 4004945 h 6858000"/>
              <a:gd name="connsiteX339" fmla="*/ 5647213 w 9595474"/>
              <a:gd name="connsiteY339" fmla="*/ 4010660 h 6858000"/>
              <a:gd name="connsiteX340" fmla="*/ 5645735 w 9595474"/>
              <a:gd name="connsiteY340" fmla="*/ 4016375 h 6858000"/>
              <a:gd name="connsiteX341" fmla="*/ 5644257 w 9595474"/>
              <a:gd name="connsiteY341" fmla="*/ 4022725 h 6858000"/>
              <a:gd name="connsiteX342" fmla="*/ 5642484 w 9595474"/>
              <a:gd name="connsiteY342" fmla="*/ 4028440 h 6858000"/>
              <a:gd name="connsiteX343" fmla="*/ 5640415 w 9595474"/>
              <a:gd name="connsiteY343" fmla="*/ 4033838 h 6858000"/>
              <a:gd name="connsiteX344" fmla="*/ 5638050 w 9595474"/>
              <a:gd name="connsiteY344" fmla="*/ 4039553 h 6858000"/>
              <a:gd name="connsiteX345" fmla="*/ 5635094 w 9595474"/>
              <a:gd name="connsiteY345" fmla="*/ 4044950 h 6858000"/>
              <a:gd name="connsiteX346" fmla="*/ 5632139 w 9595474"/>
              <a:gd name="connsiteY346" fmla="*/ 4050348 h 6858000"/>
              <a:gd name="connsiteX347" fmla="*/ 5628888 w 9595474"/>
              <a:gd name="connsiteY347" fmla="*/ 4055745 h 6858000"/>
              <a:gd name="connsiteX348" fmla="*/ 5625341 w 9595474"/>
              <a:gd name="connsiteY348" fmla="*/ 4060825 h 6858000"/>
              <a:gd name="connsiteX349" fmla="*/ 5621498 w 9595474"/>
              <a:gd name="connsiteY349" fmla="*/ 4065588 h 6858000"/>
              <a:gd name="connsiteX350" fmla="*/ 5617360 w 9595474"/>
              <a:gd name="connsiteY350" fmla="*/ 4070350 h 6858000"/>
              <a:gd name="connsiteX351" fmla="*/ 5612631 w 9595474"/>
              <a:gd name="connsiteY351" fmla="*/ 4075113 h 6858000"/>
              <a:gd name="connsiteX352" fmla="*/ 5608198 w 9595474"/>
              <a:gd name="connsiteY352" fmla="*/ 4079875 h 6858000"/>
              <a:gd name="connsiteX353" fmla="*/ 5603468 w 9595474"/>
              <a:gd name="connsiteY353" fmla="*/ 4083685 h 6858000"/>
              <a:gd name="connsiteX354" fmla="*/ 5598443 w 9595474"/>
              <a:gd name="connsiteY354" fmla="*/ 4087495 h 6858000"/>
              <a:gd name="connsiteX355" fmla="*/ 5593419 w 9595474"/>
              <a:gd name="connsiteY355" fmla="*/ 4091305 h 6858000"/>
              <a:gd name="connsiteX356" fmla="*/ 5588098 w 9595474"/>
              <a:gd name="connsiteY356" fmla="*/ 4094480 h 6858000"/>
              <a:gd name="connsiteX357" fmla="*/ 5582482 w 9595474"/>
              <a:gd name="connsiteY357" fmla="*/ 4097338 h 6858000"/>
              <a:gd name="connsiteX358" fmla="*/ 5577162 w 9595474"/>
              <a:gd name="connsiteY358" fmla="*/ 4100195 h 6858000"/>
              <a:gd name="connsiteX359" fmla="*/ 5571842 w 9595474"/>
              <a:gd name="connsiteY359" fmla="*/ 4102418 h 6858000"/>
              <a:gd name="connsiteX360" fmla="*/ 5565931 w 9595474"/>
              <a:gd name="connsiteY360" fmla="*/ 4104640 h 6858000"/>
              <a:gd name="connsiteX361" fmla="*/ 5560315 w 9595474"/>
              <a:gd name="connsiteY361" fmla="*/ 4106545 h 6858000"/>
              <a:gd name="connsiteX362" fmla="*/ 5554699 w 9595474"/>
              <a:gd name="connsiteY362" fmla="*/ 4108133 h 6858000"/>
              <a:gd name="connsiteX363" fmla="*/ 5548492 w 9595474"/>
              <a:gd name="connsiteY363" fmla="*/ 4109403 h 6858000"/>
              <a:gd name="connsiteX364" fmla="*/ 5542580 w 9595474"/>
              <a:gd name="connsiteY364" fmla="*/ 4110355 h 6858000"/>
              <a:gd name="connsiteX365" fmla="*/ 5536669 w 9595474"/>
              <a:gd name="connsiteY365" fmla="*/ 4110990 h 6858000"/>
              <a:gd name="connsiteX366" fmla="*/ 5530758 w 9595474"/>
              <a:gd name="connsiteY366" fmla="*/ 4111308 h 6858000"/>
              <a:gd name="connsiteX367" fmla="*/ 5524846 w 9595474"/>
              <a:gd name="connsiteY367" fmla="*/ 4111625 h 6858000"/>
              <a:gd name="connsiteX368" fmla="*/ 5518639 w 9595474"/>
              <a:gd name="connsiteY368" fmla="*/ 4111308 h 6858000"/>
              <a:gd name="connsiteX369" fmla="*/ 5513023 w 9595474"/>
              <a:gd name="connsiteY369" fmla="*/ 4110990 h 6858000"/>
              <a:gd name="connsiteX370" fmla="*/ 5506816 w 9595474"/>
              <a:gd name="connsiteY370" fmla="*/ 4110355 h 6858000"/>
              <a:gd name="connsiteX371" fmla="*/ 5501200 w 9595474"/>
              <a:gd name="connsiteY371" fmla="*/ 4109403 h 6858000"/>
              <a:gd name="connsiteX372" fmla="*/ 5494993 w 9595474"/>
              <a:gd name="connsiteY372" fmla="*/ 4108133 h 6858000"/>
              <a:gd name="connsiteX373" fmla="*/ 5489081 w 9595474"/>
              <a:gd name="connsiteY373" fmla="*/ 4106545 h 6858000"/>
              <a:gd name="connsiteX374" fmla="*/ 5483466 w 9595474"/>
              <a:gd name="connsiteY374" fmla="*/ 4104640 h 6858000"/>
              <a:gd name="connsiteX375" fmla="*/ 5477850 w 9595474"/>
              <a:gd name="connsiteY375" fmla="*/ 4102418 h 6858000"/>
              <a:gd name="connsiteX376" fmla="*/ 5472234 w 9595474"/>
              <a:gd name="connsiteY376" fmla="*/ 4100195 h 6858000"/>
              <a:gd name="connsiteX377" fmla="*/ 5466913 w 9595474"/>
              <a:gd name="connsiteY377" fmla="*/ 4097338 h 6858000"/>
              <a:gd name="connsiteX378" fmla="*/ 5461593 w 9595474"/>
              <a:gd name="connsiteY378" fmla="*/ 4094480 h 6858000"/>
              <a:gd name="connsiteX379" fmla="*/ 5456273 w 9595474"/>
              <a:gd name="connsiteY379" fmla="*/ 4091305 h 6858000"/>
              <a:gd name="connsiteX380" fmla="*/ 5451248 w 9595474"/>
              <a:gd name="connsiteY380" fmla="*/ 4087495 h 6858000"/>
              <a:gd name="connsiteX381" fmla="*/ 5446223 w 9595474"/>
              <a:gd name="connsiteY381" fmla="*/ 4083685 h 6858000"/>
              <a:gd name="connsiteX382" fmla="*/ 5441495 w 9595474"/>
              <a:gd name="connsiteY382" fmla="*/ 4079875 h 6858000"/>
              <a:gd name="connsiteX383" fmla="*/ 5436765 w 9595474"/>
              <a:gd name="connsiteY383" fmla="*/ 4075113 h 6858000"/>
              <a:gd name="connsiteX384" fmla="*/ 5322379 w 9595474"/>
              <a:gd name="connsiteY384" fmla="*/ 3960813 h 6858000"/>
              <a:gd name="connsiteX385" fmla="*/ 5317945 w 9595474"/>
              <a:gd name="connsiteY385" fmla="*/ 3956368 h 6858000"/>
              <a:gd name="connsiteX386" fmla="*/ 5312921 w 9595474"/>
              <a:gd name="connsiteY386" fmla="*/ 3952240 h 6858000"/>
              <a:gd name="connsiteX387" fmla="*/ 5307896 w 9595474"/>
              <a:gd name="connsiteY387" fmla="*/ 3948748 h 6858000"/>
              <a:gd name="connsiteX388" fmla="*/ 5302871 w 9595474"/>
              <a:gd name="connsiteY388" fmla="*/ 3944938 h 6858000"/>
              <a:gd name="connsiteX389" fmla="*/ 5297255 w 9595474"/>
              <a:gd name="connsiteY389" fmla="*/ 3941763 h 6858000"/>
              <a:gd name="connsiteX390" fmla="*/ 5292230 w 9595474"/>
              <a:gd name="connsiteY390" fmla="*/ 3938588 h 6858000"/>
              <a:gd name="connsiteX391" fmla="*/ 5286615 w 9595474"/>
              <a:gd name="connsiteY391" fmla="*/ 3936048 h 6858000"/>
              <a:gd name="connsiteX392" fmla="*/ 5281294 w 9595474"/>
              <a:gd name="connsiteY392" fmla="*/ 3933508 h 6858000"/>
              <a:gd name="connsiteX393" fmla="*/ 5275383 w 9595474"/>
              <a:gd name="connsiteY393" fmla="*/ 3931285 h 6858000"/>
              <a:gd name="connsiteX394" fmla="*/ 5269767 w 9595474"/>
              <a:gd name="connsiteY394" fmla="*/ 3929698 h 6858000"/>
              <a:gd name="connsiteX395" fmla="*/ 5263855 w 9595474"/>
              <a:gd name="connsiteY395" fmla="*/ 3927793 h 6858000"/>
              <a:gd name="connsiteX396" fmla="*/ 5257944 w 9595474"/>
              <a:gd name="connsiteY396" fmla="*/ 3926840 h 6858000"/>
              <a:gd name="connsiteX397" fmla="*/ 5252033 w 9595474"/>
              <a:gd name="connsiteY397" fmla="*/ 3925570 h 6858000"/>
              <a:gd name="connsiteX398" fmla="*/ 5246121 w 9595474"/>
              <a:gd name="connsiteY398" fmla="*/ 3924935 h 6858000"/>
              <a:gd name="connsiteX399" fmla="*/ 5240210 w 9595474"/>
              <a:gd name="connsiteY399" fmla="*/ 3924618 h 6858000"/>
              <a:gd name="connsiteX400" fmla="*/ 5234298 w 9595474"/>
              <a:gd name="connsiteY400" fmla="*/ 3924618 h 6858000"/>
              <a:gd name="connsiteX401" fmla="*/ 5228091 w 9595474"/>
              <a:gd name="connsiteY401" fmla="*/ 3924618 h 6858000"/>
              <a:gd name="connsiteX402" fmla="*/ 5222180 w 9595474"/>
              <a:gd name="connsiteY402" fmla="*/ 3924935 h 6858000"/>
              <a:gd name="connsiteX403" fmla="*/ 5216268 w 9595474"/>
              <a:gd name="connsiteY403" fmla="*/ 3925570 h 6858000"/>
              <a:gd name="connsiteX404" fmla="*/ 5210357 w 9595474"/>
              <a:gd name="connsiteY404" fmla="*/ 3926840 h 6858000"/>
              <a:gd name="connsiteX405" fmla="*/ 5204741 w 9595474"/>
              <a:gd name="connsiteY405" fmla="*/ 3927793 h 6858000"/>
              <a:gd name="connsiteX406" fmla="*/ 5198534 w 9595474"/>
              <a:gd name="connsiteY406" fmla="*/ 3929698 h 6858000"/>
              <a:gd name="connsiteX407" fmla="*/ 5192918 w 9595474"/>
              <a:gd name="connsiteY407" fmla="*/ 3931285 h 6858000"/>
              <a:gd name="connsiteX408" fmla="*/ 5187598 w 9595474"/>
              <a:gd name="connsiteY408" fmla="*/ 3933508 h 6858000"/>
              <a:gd name="connsiteX409" fmla="*/ 5181686 w 9595474"/>
              <a:gd name="connsiteY409" fmla="*/ 3936048 h 6858000"/>
              <a:gd name="connsiteX410" fmla="*/ 5176366 w 9595474"/>
              <a:gd name="connsiteY410" fmla="*/ 3938588 h 6858000"/>
              <a:gd name="connsiteX411" fmla="*/ 5171046 w 9595474"/>
              <a:gd name="connsiteY411" fmla="*/ 3941763 h 6858000"/>
              <a:gd name="connsiteX412" fmla="*/ 5165430 w 9595474"/>
              <a:gd name="connsiteY412" fmla="*/ 3944938 h 6858000"/>
              <a:gd name="connsiteX413" fmla="*/ 5160405 w 9595474"/>
              <a:gd name="connsiteY413" fmla="*/ 3948748 h 6858000"/>
              <a:gd name="connsiteX414" fmla="*/ 5155380 w 9595474"/>
              <a:gd name="connsiteY414" fmla="*/ 3952240 h 6858000"/>
              <a:gd name="connsiteX415" fmla="*/ 5150947 w 9595474"/>
              <a:gd name="connsiteY415" fmla="*/ 3956368 h 6858000"/>
              <a:gd name="connsiteX416" fmla="*/ 5146218 w 9595474"/>
              <a:gd name="connsiteY416" fmla="*/ 3960813 h 6858000"/>
              <a:gd name="connsiteX417" fmla="*/ 5141488 w 9595474"/>
              <a:gd name="connsiteY417" fmla="*/ 3965575 h 6858000"/>
              <a:gd name="connsiteX418" fmla="*/ 5137646 w 9595474"/>
              <a:gd name="connsiteY418" fmla="*/ 3970655 h 6858000"/>
              <a:gd name="connsiteX419" fmla="*/ 5133508 w 9595474"/>
              <a:gd name="connsiteY419" fmla="*/ 3975100 h 6858000"/>
              <a:gd name="connsiteX420" fmla="*/ 5129961 w 9595474"/>
              <a:gd name="connsiteY420" fmla="*/ 3980498 h 6858000"/>
              <a:gd name="connsiteX421" fmla="*/ 5126710 w 9595474"/>
              <a:gd name="connsiteY421" fmla="*/ 3985578 h 6858000"/>
              <a:gd name="connsiteX422" fmla="*/ 5123754 w 9595474"/>
              <a:gd name="connsiteY422" fmla="*/ 3990975 h 6858000"/>
              <a:gd name="connsiteX423" fmla="*/ 5121094 w 9595474"/>
              <a:gd name="connsiteY423" fmla="*/ 3996373 h 6858000"/>
              <a:gd name="connsiteX424" fmla="*/ 5118729 w 9595474"/>
              <a:gd name="connsiteY424" fmla="*/ 4002088 h 6858000"/>
              <a:gd name="connsiteX425" fmla="*/ 5116660 w 9595474"/>
              <a:gd name="connsiteY425" fmla="*/ 4007803 h 6858000"/>
              <a:gd name="connsiteX426" fmla="*/ 5114591 w 9595474"/>
              <a:gd name="connsiteY426" fmla="*/ 4013518 h 6858000"/>
              <a:gd name="connsiteX427" fmla="*/ 5113113 w 9595474"/>
              <a:gd name="connsiteY427" fmla="*/ 4019233 h 6858000"/>
              <a:gd name="connsiteX428" fmla="*/ 5111636 w 9595474"/>
              <a:gd name="connsiteY428" fmla="*/ 4025265 h 6858000"/>
              <a:gd name="connsiteX429" fmla="*/ 5111044 w 9595474"/>
              <a:gd name="connsiteY429" fmla="*/ 4031298 h 6858000"/>
              <a:gd name="connsiteX430" fmla="*/ 5110158 w 9595474"/>
              <a:gd name="connsiteY430" fmla="*/ 4037013 h 6858000"/>
              <a:gd name="connsiteX431" fmla="*/ 5109862 w 9595474"/>
              <a:gd name="connsiteY431" fmla="*/ 4043045 h 6858000"/>
              <a:gd name="connsiteX432" fmla="*/ 5109567 w 9595474"/>
              <a:gd name="connsiteY432" fmla="*/ 4049078 h 6858000"/>
              <a:gd name="connsiteX433" fmla="*/ 5109862 w 9595474"/>
              <a:gd name="connsiteY433" fmla="*/ 4055110 h 6858000"/>
              <a:gd name="connsiteX434" fmla="*/ 5110158 w 9595474"/>
              <a:gd name="connsiteY434" fmla="*/ 4061143 h 6858000"/>
              <a:gd name="connsiteX435" fmla="*/ 5111044 w 9595474"/>
              <a:gd name="connsiteY435" fmla="*/ 4066858 h 6858000"/>
              <a:gd name="connsiteX436" fmla="*/ 5111636 w 9595474"/>
              <a:gd name="connsiteY436" fmla="*/ 4072890 h 6858000"/>
              <a:gd name="connsiteX437" fmla="*/ 5113113 w 9595474"/>
              <a:gd name="connsiteY437" fmla="*/ 4078605 h 6858000"/>
              <a:gd name="connsiteX438" fmla="*/ 5114591 w 9595474"/>
              <a:gd name="connsiteY438" fmla="*/ 4084320 h 6858000"/>
              <a:gd name="connsiteX439" fmla="*/ 5116660 w 9595474"/>
              <a:gd name="connsiteY439" fmla="*/ 4090035 h 6858000"/>
              <a:gd name="connsiteX440" fmla="*/ 5118729 w 9595474"/>
              <a:gd name="connsiteY440" fmla="*/ 4095750 h 6858000"/>
              <a:gd name="connsiteX441" fmla="*/ 5121094 w 9595474"/>
              <a:gd name="connsiteY441" fmla="*/ 4101783 h 6858000"/>
              <a:gd name="connsiteX442" fmla="*/ 5123754 w 9595474"/>
              <a:gd name="connsiteY442" fmla="*/ 4107180 h 6858000"/>
              <a:gd name="connsiteX443" fmla="*/ 5126710 w 9595474"/>
              <a:gd name="connsiteY443" fmla="*/ 4112578 h 6858000"/>
              <a:gd name="connsiteX444" fmla="*/ 5129961 w 9595474"/>
              <a:gd name="connsiteY444" fmla="*/ 4117975 h 6858000"/>
              <a:gd name="connsiteX445" fmla="*/ 5133508 w 9595474"/>
              <a:gd name="connsiteY445" fmla="*/ 4122738 h 6858000"/>
              <a:gd name="connsiteX446" fmla="*/ 5137646 w 9595474"/>
              <a:gd name="connsiteY446" fmla="*/ 4127818 h 6858000"/>
              <a:gd name="connsiteX447" fmla="*/ 5141488 w 9595474"/>
              <a:gd name="connsiteY447" fmla="*/ 4132580 h 6858000"/>
              <a:gd name="connsiteX448" fmla="*/ 5146218 w 9595474"/>
              <a:gd name="connsiteY448" fmla="*/ 4137343 h 6858000"/>
              <a:gd name="connsiteX449" fmla="*/ 5870075 w 9595474"/>
              <a:gd name="connsiteY449" fmla="*/ 4860925 h 6858000"/>
              <a:gd name="connsiteX450" fmla="*/ 5874509 w 9595474"/>
              <a:gd name="connsiteY450" fmla="*/ 4865688 h 6858000"/>
              <a:gd name="connsiteX451" fmla="*/ 5878646 w 9595474"/>
              <a:gd name="connsiteY451" fmla="*/ 4870768 h 6858000"/>
              <a:gd name="connsiteX452" fmla="*/ 5882489 w 9595474"/>
              <a:gd name="connsiteY452" fmla="*/ 4875848 h 6858000"/>
              <a:gd name="connsiteX453" fmla="*/ 5886036 w 9595474"/>
              <a:gd name="connsiteY453" fmla="*/ 4880928 h 6858000"/>
              <a:gd name="connsiteX454" fmla="*/ 5889287 w 9595474"/>
              <a:gd name="connsiteY454" fmla="*/ 4885690 h 6858000"/>
              <a:gd name="connsiteX455" fmla="*/ 5892243 w 9595474"/>
              <a:gd name="connsiteY455" fmla="*/ 4891088 h 6858000"/>
              <a:gd name="connsiteX456" fmla="*/ 5895199 w 9595474"/>
              <a:gd name="connsiteY456" fmla="*/ 4897120 h 6858000"/>
              <a:gd name="connsiteX457" fmla="*/ 5897268 w 9595474"/>
              <a:gd name="connsiteY457" fmla="*/ 4902518 h 6858000"/>
              <a:gd name="connsiteX458" fmla="*/ 5899336 w 9595474"/>
              <a:gd name="connsiteY458" fmla="*/ 4908233 h 6858000"/>
              <a:gd name="connsiteX459" fmla="*/ 5901701 w 9595474"/>
              <a:gd name="connsiteY459" fmla="*/ 4913948 h 6858000"/>
              <a:gd name="connsiteX460" fmla="*/ 5902883 w 9595474"/>
              <a:gd name="connsiteY460" fmla="*/ 4919663 h 6858000"/>
              <a:gd name="connsiteX461" fmla="*/ 5904066 w 9595474"/>
              <a:gd name="connsiteY461" fmla="*/ 4925695 h 6858000"/>
              <a:gd name="connsiteX462" fmla="*/ 5905248 w 9595474"/>
              <a:gd name="connsiteY462" fmla="*/ 4931410 h 6858000"/>
              <a:gd name="connsiteX463" fmla="*/ 5905840 w 9595474"/>
              <a:gd name="connsiteY463" fmla="*/ 4937443 h 6858000"/>
              <a:gd name="connsiteX464" fmla="*/ 5906135 w 9595474"/>
              <a:gd name="connsiteY464" fmla="*/ 4943475 h 6858000"/>
              <a:gd name="connsiteX465" fmla="*/ 5906726 w 9595474"/>
              <a:gd name="connsiteY465" fmla="*/ 4949508 h 6858000"/>
              <a:gd name="connsiteX466" fmla="*/ 5906135 w 9595474"/>
              <a:gd name="connsiteY466" fmla="*/ 4955223 h 6858000"/>
              <a:gd name="connsiteX467" fmla="*/ 5905840 w 9595474"/>
              <a:gd name="connsiteY467" fmla="*/ 4961255 h 6858000"/>
              <a:gd name="connsiteX468" fmla="*/ 5905248 w 9595474"/>
              <a:gd name="connsiteY468" fmla="*/ 4967288 h 6858000"/>
              <a:gd name="connsiteX469" fmla="*/ 5904066 w 9595474"/>
              <a:gd name="connsiteY469" fmla="*/ 4973003 h 6858000"/>
              <a:gd name="connsiteX470" fmla="*/ 5902883 w 9595474"/>
              <a:gd name="connsiteY470" fmla="*/ 4979035 h 6858000"/>
              <a:gd name="connsiteX471" fmla="*/ 5901701 w 9595474"/>
              <a:gd name="connsiteY471" fmla="*/ 4985068 h 6858000"/>
              <a:gd name="connsiteX472" fmla="*/ 5899336 w 9595474"/>
              <a:gd name="connsiteY472" fmla="*/ 4990783 h 6858000"/>
              <a:gd name="connsiteX473" fmla="*/ 5897268 w 9595474"/>
              <a:gd name="connsiteY473" fmla="*/ 4996180 h 6858000"/>
              <a:gd name="connsiteX474" fmla="*/ 5895199 w 9595474"/>
              <a:gd name="connsiteY474" fmla="*/ 5001895 h 6858000"/>
              <a:gd name="connsiteX475" fmla="*/ 5892243 w 9595474"/>
              <a:gd name="connsiteY475" fmla="*/ 5007293 h 6858000"/>
              <a:gd name="connsiteX476" fmla="*/ 5889287 w 9595474"/>
              <a:gd name="connsiteY476" fmla="*/ 5012690 h 6858000"/>
              <a:gd name="connsiteX477" fmla="*/ 5886036 w 9595474"/>
              <a:gd name="connsiteY477" fmla="*/ 5018088 h 6858000"/>
              <a:gd name="connsiteX478" fmla="*/ 5882489 w 9595474"/>
              <a:gd name="connsiteY478" fmla="*/ 5023168 h 6858000"/>
              <a:gd name="connsiteX479" fmla="*/ 5878646 w 9595474"/>
              <a:gd name="connsiteY479" fmla="*/ 5028248 h 6858000"/>
              <a:gd name="connsiteX480" fmla="*/ 5874509 w 9595474"/>
              <a:gd name="connsiteY480" fmla="*/ 5032693 h 6858000"/>
              <a:gd name="connsiteX481" fmla="*/ 5870075 w 9595474"/>
              <a:gd name="connsiteY481" fmla="*/ 5037455 h 6858000"/>
              <a:gd name="connsiteX482" fmla="*/ 5865346 w 9595474"/>
              <a:gd name="connsiteY482" fmla="*/ 5041900 h 6858000"/>
              <a:gd name="connsiteX483" fmla="*/ 5860617 w 9595474"/>
              <a:gd name="connsiteY483" fmla="*/ 5046028 h 6858000"/>
              <a:gd name="connsiteX484" fmla="*/ 5855592 w 9595474"/>
              <a:gd name="connsiteY484" fmla="*/ 5050155 h 6858000"/>
              <a:gd name="connsiteX485" fmla="*/ 5850567 w 9595474"/>
              <a:gd name="connsiteY485" fmla="*/ 5053648 h 6858000"/>
              <a:gd name="connsiteX486" fmla="*/ 5845247 w 9595474"/>
              <a:gd name="connsiteY486" fmla="*/ 5056823 h 6858000"/>
              <a:gd name="connsiteX487" fmla="*/ 5839926 w 9595474"/>
              <a:gd name="connsiteY487" fmla="*/ 5059680 h 6858000"/>
              <a:gd name="connsiteX488" fmla="*/ 5834311 w 9595474"/>
              <a:gd name="connsiteY488" fmla="*/ 5062538 h 6858000"/>
              <a:gd name="connsiteX489" fmla="*/ 5828695 w 9595474"/>
              <a:gd name="connsiteY489" fmla="*/ 5064760 h 6858000"/>
              <a:gd name="connsiteX490" fmla="*/ 5823375 w 9595474"/>
              <a:gd name="connsiteY490" fmla="*/ 5066983 h 6858000"/>
              <a:gd name="connsiteX491" fmla="*/ 5817463 w 9595474"/>
              <a:gd name="connsiteY491" fmla="*/ 5069205 h 6858000"/>
              <a:gd name="connsiteX492" fmla="*/ 5811552 w 9595474"/>
              <a:gd name="connsiteY492" fmla="*/ 5070475 h 6858000"/>
              <a:gd name="connsiteX493" fmla="*/ 5805640 w 9595474"/>
              <a:gd name="connsiteY493" fmla="*/ 5071428 h 6858000"/>
              <a:gd name="connsiteX494" fmla="*/ 5800024 w 9595474"/>
              <a:gd name="connsiteY494" fmla="*/ 5072698 h 6858000"/>
              <a:gd name="connsiteX495" fmla="*/ 5793817 w 9595474"/>
              <a:gd name="connsiteY495" fmla="*/ 5073333 h 6858000"/>
              <a:gd name="connsiteX496" fmla="*/ 5787610 w 9595474"/>
              <a:gd name="connsiteY496" fmla="*/ 5073650 h 6858000"/>
              <a:gd name="connsiteX497" fmla="*/ 5781994 w 9595474"/>
              <a:gd name="connsiteY497" fmla="*/ 5073968 h 6858000"/>
              <a:gd name="connsiteX498" fmla="*/ 5775787 w 9595474"/>
              <a:gd name="connsiteY498" fmla="*/ 5073650 h 6858000"/>
              <a:gd name="connsiteX499" fmla="*/ 5770171 w 9595474"/>
              <a:gd name="connsiteY499" fmla="*/ 5073333 h 6858000"/>
              <a:gd name="connsiteX500" fmla="*/ 5763965 w 9595474"/>
              <a:gd name="connsiteY500" fmla="*/ 5072698 h 6858000"/>
              <a:gd name="connsiteX501" fmla="*/ 5758349 w 9595474"/>
              <a:gd name="connsiteY501" fmla="*/ 5071428 h 6858000"/>
              <a:gd name="connsiteX502" fmla="*/ 5752141 w 9595474"/>
              <a:gd name="connsiteY502" fmla="*/ 5070475 h 6858000"/>
              <a:gd name="connsiteX503" fmla="*/ 5746526 w 9595474"/>
              <a:gd name="connsiteY503" fmla="*/ 5069205 h 6858000"/>
              <a:gd name="connsiteX504" fmla="*/ 5740614 w 9595474"/>
              <a:gd name="connsiteY504" fmla="*/ 5066983 h 6858000"/>
              <a:gd name="connsiteX505" fmla="*/ 5734998 w 9595474"/>
              <a:gd name="connsiteY505" fmla="*/ 5064760 h 6858000"/>
              <a:gd name="connsiteX506" fmla="*/ 5729382 w 9595474"/>
              <a:gd name="connsiteY506" fmla="*/ 5062538 h 6858000"/>
              <a:gd name="connsiteX507" fmla="*/ 5723767 w 9595474"/>
              <a:gd name="connsiteY507" fmla="*/ 5059680 h 6858000"/>
              <a:gd name="connsiteX508" fmla="*/ 5718446 w 9595474"/>
              <a:gd name="connsiteY508" fmla="*/ 5056823 h 6858000"/>
              <a:gd name="connsiteX509" fmla="*/ 5713421 w 9595474"/>
              <a:gd name="connsiteY509" fmla="*/ 5053648 h 6858000"/>
              <a:gd name="connsiteX510" fmla="*/ 5708396 w 9595474"/>
              <a:gd name="connsiteY510" fmla="*/ 5050155 h 6858000"/>
              <a:gd name="connsiteX511" fmla="*/ 5703372 w 9595474"/>
              <a:gd name="connsiteY511" fmla="*/ 5046028 h 6858000"/>
              <a:gd name="connsiteX512" fmla="*/ 5698347 w 9595474"/>
              <a:gd name="connsiteY512" fmla="*/ 5041900 h 6858000"/>
              <a:gd name="connsiteX513" fmla="*/ 5693618 w 9595474"/>
              <a:gd name="connsiteY513" fmla="*/ 5037455 h 6858000"/>
              <a:gd name="connsiteX514" fmla="*/ 5598148 w 9595474"/>
              <a:gd name="connsiteY514" fmla="*/ 4941888 h 6858000"/>
              <a:gd name="connsiteX515" fmla="*/ 5490560 w 9595474"/>
              <a:gd name="connsiteY515" fmla="*/ 4834573 h 6858000"/>
              <a:gd name="connsiteX516" fmla="*/ 5485830 w 9595474"/>
              <a:gd name="connsiteY516" fmla="*/ 4830128 h 6858000"/>
              <a:gd name="connsiteX517" fmla="*/ 5481397 w 9595474"/>
              <a:gd name="connsiteY517" fmla="*/ 4826000 h 6858000"/>
              <a:gd name="connsiteX518" fmla="*/ 5476372 w 9595474"/>
              <a:gd name="connsiteY518" fmla="*/ 4821873 h 6858000"/>
              <a:gd name="connsiteX519" fmla="*/ 5471348 w 9595474"/>
              <a:gd name="connsiteY519" fmla="*/ 4818380 h 6858000"/>
              <a:gd name="connsiteX520" fmla="*/ 5465732 w 9595474"/>
              <a:gd name="connsiteY520" fmla="*/ 4815205 h 6858000"/>
              <a:gd name="connsiteX521" fmla="*/ 5460411 w 9595474"/>
              <a:gd name="connsiteY521" fmla="*/ 4812348 h 6858000"/>
              <a:gd name="connsiteX522" fmla="*/ 5455091 w 9595474"/>
              <a:gd name="connsiteY522" fmla="*/ 4809173 h 6858000"/>
              <a:gd name="connsiteX523" fmla="*/ 5449475 w 9595474"/>
              <a:gd name="connsiteY523" fmla="*/ 4807268 h 6858000"/>
              <a:gd name="connsiteX524" fmla="*/ 5443563 w 9595474"/>
              <a:gd name="connsiteY524" fmla="*/ 4805045 h 6858000"/>
              <a:gd name="connsiteX525" fmla="*/ 5437948 w 9595474"/>
              <a:gd name="connsiteY525" fmla="*/ 4802823 h 6858000"/>
              <a:gd name="connsiteX526" fmla="*/ 5432036 w 9595474"/>
              <a:gd name="connsiteY526" fmla="*/ 4801553 h 6858000"/>
              <a:gd name="connsiteX527" fmla="*/ 5426420 w 9595474"/>
              <a:gd name="connsiteY527" fmla="*/ 4800283 h 6858000"/>
              <a:gd name="connsiteX528" fmla="*/ 5420509 w 9595474"/>
              <a:gd name="connsiteY528" fmla="*/ 4799330 h 6858000"/>
              <a:gd name="connsiteX529" fmla="*/ 5414597 w 9595474"/>
              <a:gd name="connsiteY529" fmla="*/ 4798695 h 6858000"/>
              <a:gd name="connsiteX530" fmla="*/ 5408391 w 9595474"/>
              <a:gd name="connsiteY530" fmla="*/ 4798060 h 6858000"/>
              <a:gd name="connsiteX531" fmla="*/ 5402775 w 9595474"/>
              <a:gd name="connsiteY531" fmla="*/ 4797743 h 6858000"/>
              <a:gd name="connsiteX532" fmla="*/ 5396568 w 9595474"/>
              <a:gd name="connsiteY532" fmla="*/ 4798060 h 6858000"/>
              <a:gd name="connsiteX533" fmla="*/ 5390361 w 9595474"/>
              <a:gd name="connsiteY533" fmla="*/ 4798695 h 6858000"/>
              <a:gd name="connsiteX534" fmla="*/ 5384745 w 9595474"/>
              <a:gd name="connsiteY534" fmla="*/ 4799330 h 6858000"/>
              <a:gd name="connsiteX535" fmla="*/ 5378538 w 9595474"/>
              <a:gd name="connsiteY535" fmla="*/ 4800283 h 6858000"/>
              <a:gd name="connsiteX536" fmla="*/ 5372922 w 9595474"/>
              <a:gd name="connsiteY536" fmla="*/ 4801553 h 6858000"/>
              <a:gd name="connsiteX537" fmla="*/ 5367010 w 9595474"/>
              <a:gd name="connsiteY537" fmla="*/ 4802823 h 6858000"/>
              <a:gd name="connsiteX538" fmla="*/ 5361394 w 9595474"/>
              <a:gd name="connsiteY538" fmla="*/ 4805045 h 6858000"/>
              <a:gd name="connsiteX539" fmla="*/ 5355483 w 9595474"/>
              <a:gd name="connsiteY539" fmla="*/ 4807268 h 6858000"/>
              <a:gd name="connsiteX540" fmla="*/ 5350163 w 9595474"/>
              <a:gd name="connsiteY540" fmla="*/ 4809173 h 6858000"/>
              <a:gd name="connsiteX541" fmla="*/ 5344547 w 9595474"/>
              <a:gd name="connsiteY541" fmla="*/ 4812348 h 6858000"/>
              <a:gd name="connsiteX542" fmla="*/ 5338931 w 9595474"/>
              <a:gd name="connsiteY542" fmla="*/ 4815205 h 6858000"/>
              <a:gd name="connsiteX543" fmla="*/ 5333906 w 9595474"/>
              <a:gd name="connsiteY543" fmla="*/ 4818380 h 6858000"/>
              <a:gd name="connsiteX544" fmla="*/ 5328881 w 9595474"/>
              <a:gd name="connsiteY544" fmla="*/ 4821873 h 6858000"/>
              <a:gd name="connsiteX545" fmla="*/ 5323857 w 9595474"/>
              <a:gd name="connsiteY545" fmla="*/ 4826000 h 6858000"/>
              <a:gd name="connsiteX546" fmla="*/ 5318832 w 9595474"/>
              <a:gd name="connsiteY546" fmla="*/ 4830128 h 6858000"/>
              <a:gd name="connsiteX547" fmla="*/ 5314398 w 9595474"/>
              <a:gd name="connsiteY547" fmla="*/ 4834573 h 6858000"/>
              <a:gd name="connsiteX548" fmla="*/ 5307305 w 9595474"/>
              <a:gd name="connsiteY548" fmla="*/ 4841875 h 6858000"/>
              <a:gd name="connsiteX549" fmla="*/ 5301393 w 9595474"/>
              <a:gd name="connsiteY549" fmla="*/ 4849813 h 6858000"/>
              <a:gd name="connsiteX550" fmla="*/ 5295482 w 9595474"/>
              <a:gd name="connsiteY550" fmla="*/ 4858068 h 6858000"/>
              <a:gd name="connsiteX551" fmla="*/ 5291048 w 9595474"/>
              <a:gd name="connsiteY551" fmla="*/ 4867275 h 6858000"/>
              <a:gd name="connsiteX552" fmla="*/ 5286910 w 9595474"/>
              <a:gd name="connsiteY552" fmla="*/ 4875848 h 6858000"/>
              <a:gd name="connsiteX553" fmla="*/ 5283659 w 9595474"/>
              <a:gd name="connsiteY553" fmla="*/ 4885055 h 6858000"/>
              <a:gd name="connsiteX554" fmla="*/ 5281294 w 9595474"/>
              <a:gd name="connsiteY554" fmla="*/ 4894580 h 6858000"/>
              <a:gd name="connsiteX555" fmla="*/ 5279521 w 9595474"/>
              <a:gd name="connsiteY555" fmla="*/ 4903788 h 6858000"/>
              <a:gd name="connsiteX556" fmla="*/ 5278339 w 9595474"/>
              <a:gd name="connsiteY556" fmla="*/ 4913630 h 6858000"/>
              <a:gd name="connsiteX557" fmla="*/ 5278339 w 9595474"/>
              <a:gd name="connsiteY557" fmla="*/ 4923155 h 6858000"/>
              <a:gd name="connsiteX558" fmla="*/ 5278634 w 9595474"/>
              <a:gd name="connsiteY558" fmla="*/ 4932998 h 6858000"/>
              <a:gd name="connsiteX559" fmla="*/ 5279816 w 9595474"/>
              <a:gd name="connsiteY559" fmla="*/ 4942205 h 6858000"/>
              <a:gd name="connsiteX560" fmla="*/ 5281885 w 9595474"/>
              <a:gd name="connsiteY560" fmla="*/ 4952048 h 6858000"/>
              <a:gd name="connsiteX561" fmla="*/ 5284546 w 9595474"/>
              <a:gd name="connsiteY561" fmla="*/ 4960938 h 6858000"/>
              <a:gd name="connsiteX562" fmla="*/ 5288092 w 9595474"/>
              <a:gd name="connsiteY562" fmla="*/ 4970145 h 6858000"/>
              <a:gd name="connsiteX563" fmla="*/ 5291935 w 9595474"/>
              <a:gd name="connsiteY563" fmla="*/ 4979353 h 6858000"/>
              <a:gd name="connsiteX564" fmla="*/ 5583665 w 9595474"/>
              <a:gd name="connsiteY564" fmla="*/ 5270500 h 6858000"/>
              <a:gd name="connsiteX565" fmla="*/ 5588098 w 9595474"/>
              <a:gd name="connsiteY565" fmla="*/ 5275263 h 6858000"/>
              <a:gd name="connsiteX566" fmla="*/ 5592237 w 9595474"/>
              <a:gd name="connsiteY566" fmla="*/ 5280343 h 6858000"/>
              <a:gd name="connsiteX567" fmla="*/ 5595784 w 9595474"/>
              <a:gd name="connsiteY567" fmla="*/ 5284788 h 6858000"/>
              <a:gd name="connsiteX568" fmla="*/ 5599626 w 9595474"/>
              <a:gd name="connsiteY568" fmla="*/ 5290185 h 6858000"/>
              <a:gd name="connsiteX569" fmla="*/ 5602582 w 9595474"/>
              <a:gd name="connsiteY569" fmla="*/ 5295265 h 6858000"/>
              <a:gd name="connsiteX570" fmla="*/ 5605833 w 9595474"/>
              <a:gd name="connsiteY570" fmla="*/ 5300663 h 6858000"/>
              <a:gd name="connsiteX571" fmla="*/ 5608493 w 9595474"/>
              <a:gd name="connsiteY571" fmla="*/ 5306060 h 6858000"/>
              <a:gd name="connsiteX572" fmla="*/ 5610857 w 9595474"/>
              <a:gd name="connsiteY572" fmla="*/ 5311775 h 6858000"/>
              <a:gd name="connsiteX573" fmla="*/ 5613222 w 9595474"/>
              <a:gd name="connsiteY573" fmla="*/ 5317490 h 6858000"/>
              <a:gd name="connsiteX574" fmla="*/ 5614996 w 9595474"/>
              <a:gd name="connsiteY574" fmla="*/ 5323523 h 6858000"/>
              <a:gd name="connsiteX575" fmla="*/ 5616474 w 9595474"/>
              <a:gd name="connsiteY575" fmla="*/ 5329238 h 6858000"/>
              <a:gd name="connsiteX576" fmla="*/ 5617656 w 9595474"/>
              <a:gd name="connsiteY576" fmla="*/ 5334953 h 6858000"/>
              <a:gd name="connsiteX577" fmla="*/ 5618838 w 9595474"/>
              <a:gd name="connsiteY577" fmla="*/ 5340985 h 6858000"/>
              <a:gd name="connsiteX578" fmla="*/ 5619725 w 9595474"/>
              <a:gd name="connsiteY578" fmla="*/ 5346700 h 6858000"/>
              <a:gd name="connsiteX579" fmla="*/ 5620021 w 9595474"/>
              <a:gd name="connsiteY579" fmla="*/ 5352733 h 6858000"/>
              <a:gd name="connsiteX580" fmla="*/ 5620021 w 9595474"/>
              <a:gd name="connsiteY580" fmla="*/ 5359083 h 6858000"/>
              <a:gd name="connsiteX581" fmla="*/ 5620021 w 9595474"/>
              <a:gd name="connsiteY581" fmla="*/ 5364798 h 6858000"/>
              <a:gd name="connsiteX582" fmla="*/ 5619725 w 9595474"/>
              <a:gd name="connsiteY582" fmla="*/ 5370830 h 6858000"/>
              <a:gd name="connsiteX583" fmla="*/ 5618838 w 9595474"/>
              <a:gd name="connsiteY583" fmla="*/ 5376545 h 6858000"/>
              <a:gd name="connsiteX584" fmla="*/ 5617656 w 9595474"/>
              <a:gd name="connsiteY584" fmla="*/ 5382578 h 6858000"/>
              <a:gd name="connsiteX585" fmla="*/ 5616474 w 9595474"/>
              <a:gd name="connsiteY585" fmla="*/ 5388293 h 6858000"/>
              <a:gd name="connsiteX586" fmla="*/ 5614996 w 9595474"/>
              <a:gd name="connsiteY586" fmla="*/ 5394008 h 6858000"/>
              <a:gd name="connsiteX587" fmla="*/ 5613222 w 9595474"/>
              <a:gd name="connsiteY587" fmla="*/ 5400040 h 6858000"/>
              <a:gd name="connsiteX588" fmla="*/ 5610857 w 9595474"/>
              <a:gd name="connsiteY588" fmla="*/ 5405755 h 6858000"/>
              <a:gd name="connsiteX589" fmla="*/ 5608493 w 9595474"/>
              <a:gd name="connsiteY589" fmla="*/ 5411470 h 6858000"/>
              <a:gd name="connsiteX590" fmla="*/ 5605833 w 9595474"/>
              <a:gd name="connsiteY590" fmla="*/ 5416868 h 6858000"/>
              <a:gd name="connsiteX591" fmla="*/ 5602582 w 9595474"/>
              <a:gd name="connsiteY591" fmla="*/ 5422265 h 6858000"/>
              <a:gd name="connsiteX592" fmla="*/ 5599626 w 9595474"/>
              <a:gd name="connsiteY592" fmla="*/ 5427663 h 6858000"/>
              <a:gd name="connsiteX593" fmla="*/ 5595784 w 9595474"/>
              <a:gd name="connsiteY593" fmla="*/ 5432743 h 6858000"/>
              <a:gd name="connsiteX594" fmla="*/ 5592237 w 9595474"/>
              <a:gd name="connsiteY594" fmla="*/ 5437505 h 6858000"/>
              <a:gd name="connsiteX595" fmla="*/ 5588098 w 9595474"/>
              <a:gd name="connsiteY595" fmla="*/ 5442268 h 6858000"/>
              <a:gd name="connsiteX596" fmla="*/ 5583665 w 9595474"/>
              <a:gd name="connsiteY596" fmla="*/ 5447030 h 6858000"/>
              <a:gd name="connsiteX597" fmla="*/ 5578936 w 9595474"/>
              <a:gd name="connsiteY597" fmla="*/ 5451158 h 6858000"/>
              <a:gd name="connsiteX598" fmla="*/ 5573911 w 9595474"/>
              <a:gd name="connsiteY598" fmla="*/ 5455603 h 6858000"/>
              <a:gd name="connsiteX599" fmla="*/ 5569182 w 9595474"/>
              <a:gd name="connsiteY599" fmla="*/ 5459095 h 6858000"/>
              <a:gd name="connsiteX600" fmla="*/ 5563862 w 9595474"/>
              <a:gd name="connsiteY600" fmla="*/ 5462905 h 6858000"/>
              <a:gd name="connsiteX601" fmla="*/ 5558837 w 9595474"/>
              <a:gd name="connsiteY601" fmla="*/ 5466080 h 6858000"/>
              <a:gd name="connsiteX602" fmla="*/ 5553517 w 9595474"/>
              <a:gd name="connsiteY602" fmla="*/ 5469255 h 6858000"/>
              <a:gd name="connsiteX603" fmla="*/ 5548196 w 9595474"/>
              <a:gd name="connsiteY603" fmla="*/ 5471795 h 6858000"/>
              <a:gd name="connsiteX604" fmla="*/ 5542285 w 9595474"/>
              <a:gd name="connsiteY604" fmla="*/ 5474335 h 6858000"/>
              <a:gd name="connsiteX605" fmla="*/ 5536964 w 9595474"/>
              <a:gd name="connsiteY605" fmla="*/ 5476558 h 6858000"/>
              <a:gd name="connsiteX606" fmla="*/ 5531348 w 9595474"/>
              <a:gd name="connsiteY606" fmla="*/ 5478145 h 6858000"/>
              <a:gd name="connsiteX607" fmla="*/ 5525437 w 9595474"/>
              <a:gd name="connsiteY607" fmla="*/ 5479733 h 6858000"/>
              <a:gd name="connsiteX608" fmla="*/ 5519230 w 9595474"/>
              <a:gd name="connsiteY608" fmla="*/ 5481003 h 6858000"/>
              <a:gd name="connsiteX609" fmla="*/ 5513614 w 9595474"/>
              <a:gd name="connsiteY609" fmla="*/ 5482273 h 6858000"/>
              <a:gd name="connsiteX610" fmla="*/ 5507999 w 9595474"/>
              <a:gd name="connsiteY610" fmla="*/ 5482908 h 6858000"/>
              <a:gd name="connsiteX611" fmla="*/ 5501791 w 9595474"/>
              <a:gd name="connsiteY611" fmla="*/ 5483225 h 6858000"/>
              <a:gd name="connsiteX612" fmla="*/ 5495585 w 9595474"/>
              <a:gd name="connsiteY612" fmla="*/ 5483543 h 6858000"/>
              <a:gd name="connsiteX613" fmla="*/ 6873545 w 9595474"/>
              <a:gd name="connsiteY613" fmla="*/ 6858000 h 6858000"/>
              <a:gd name="connsiteX614" fmla="*/ 9595474 w 9595474"/>
              <a:gd name="connsiteY614" fmla="*/ 6858000 h 6858000"/>
              <a:gd name="connsiteX615" fmla="*/ 9595474 w 9595474"/>
              <a:gd name="connsiteY615" fmla="*/ 0 h 6858000"/>
              <a:gd name="connsiteX0" fmla="*/ 9595474 w 9595474"/>
              <a:gd name="connsiteY0" fmla="*/ 0 h 6858000"/>
              <a:gd name="connsiteX1" fmla="*/ 2914643 w 9595474"/>
              <a:gd name="connsiteY1" fmla="*/ 0 h 6858000"/>
              <a:gd name="connsiteX2" fmla="*/ 2857270 w 9595474"/>
              <a:gd name="connsiteY2" fmla="*/ 0 h 6858000"/>
              <a:gd name="connsiteX3" fmla="*/ 0 w 9595474"/>
              <a:gd name="connsiteY3" fmla="*/ 0 h 6858000"/>
              <a:gd name="connsiteX4" fmla="*/ 692823 w 9595474"/>
              <a:gd name="connsiteY4" fmla="*/ 691198 h 6858000"/>
              <a:gd name="connsiteX5" fmla="*/ 691345 w 9595474"/>
              <a:gd name="connsiteY5" fmla="*/ 683895 h 6858000"/>
              <a:gd name="connsiteX6" fmla="*/ 690754 w 9595474"/>
              <a:gd name="connsiteY6" fmla="*/ 676275 h 6858000"/>
              <a:gd name="connsiteX7" fmla="*/ 690754 w 9595474"/>
              <a:gd name="connsiteY7" fmla="*/ 669290 h 6858000"/>
              <a:gd name="connsiteX8" fmla="*/ 690754 w 9595474"/>
              <a:gd name="connsiteY8" fmla="*/ 661988 h 6858000"/>
              <a:gd name="connsiteX9" fmla="*/ 691345 w 9595474"/>
              <a:gd name="connsiteY9" fmla="*/ 654368 h 6858000"/>
              <a:gd name="connsiteX10" fmla="*/ 692527 w 9595474"/>
              <a:gd name="connsiteY10" fmla="*/ 647383 h 6858000"/>
              <a:gd name="connsiteX11" fmla="*/ 694005 w 9595474"/>
              <a:gd name="connsiteY11" fmla="*/ 640080 h 6858000"/>
              <a:gd name="connsiteX12" fmla="*/ 695778 w 9595474"/>
              <a:gd name="connsiteY12" fmla="*/ 633095 h 6858000"/>
              <a:gd name="connsiteX13" fmla="*/ 698143 w 9595474"/>
              <a:gd name="connsiteY13" fmla="*/ 625793 h 6858000"/>
              <a:gd name="connsiteX14" fmla="*/ 700803 w 9595474"/>
              <a:gd name="connsiteY14" fmla="*/ 618808 h 6858000"/>
              <a:gd name="connsiteX15" fmla="*/ 704054 w 9595474"/>
              <a:gd name="connsiteY15" fmla="*/ 612140 h 6858000"/>
              <a:gd name="connsiteX16" fmla="*/ 707601 w 9595474"/>
              <a:gd name="connsiteY16" fmla="*/ 605790 h 6858000"/>
              <a:gd name="connsiteX17" fmla="*/ 712035 w 9595474"/>
              <a:gd name="connsiteY17" fmla="*/ 599123 h 6858000"/>
              <a:gd name="connsiteX18" fmla="*/ 716173 w 9595474"/>
              <a:gd name="connsiteY18" fmla="*/ 592773 h 6858000"/>
              <a:gd name="connsiteX19" fmla="*/ 721198 w 9595474"/>
              <a:gd name="connsiteY19" fmla="*/ 587058 h 6858000"/>
              <a:gd name="connsiteX20" fmla="*/ 726518 w 9595474"/>
              <a:gd name="connsiteY20" fmla="*/ 581343 h 6858000"/>
              <a:gd name="connsiteX21" fmla="*/ 731247 w 9595474"/>
              <a:gd name="connsiteY21" fmla="*/ 576898 h 6858000"/>
              <a:gd name="connsiteX22" fmla="*/ 735976 w 9595474"/>
              <a:gd name="connsiteY22" fmla="*/ 572453 h 6858000"/>
              <a:gd name="connsiteX23" fmla="*/ 741001 w 9595474"/>
              <a:gd name="connsiteY23" fmla="*/ 568960 h 6858000"/>
              <a:gd name="connsiteX24" fmla="*/ 746026 w 9595474"/>
              <a:gd name="connsiteY24" fmla="*/ 565468 h 6858000"/>
              <a:gd name="connsiteX25" fmla="*/ 751050 w 9595474"/>
              <a:gd name="connsiteY25" fmla="*/ 562293 h 6858000"/>
              <a:gd name="connsiteX26" fmla="*/ 756371 w 9595474"/>
              <a:gd name="connsiteY26" fmla="*/ 558800 h 6858000"/>
              <a:gd name="connsiteX27" fmla="*/ 761691 w 9595474"/>
              <a:gd name="connsiteY27" fmla="*/ 556578 h 6858000"/>
              <a:gd name="connsiteX28" fmla="*/ 767602 w 9595474"/>
              <a:gd name="connsiteY28" fmla="*/ 554038 h 6858000"/>
              <a:gd name="connsiteX29" fmla="*/ 772923 w 9595474"/>
              <a:gd name="connsiteY29" fmla="*/ 551815 h 6858000"/>
              <a:gd name="connsiteX30" fmla="*/ 778834 w 9595474"/>
              <a:gd name="connsiteY30" fmla="*/ 549910 h 6858000"/>
              <a:gd name="connsiteX31" fmla="*/ 784450 w 9595474"/>
              <a:gd name="connsiteY31" fmla="*/ 548640 h 6858000"/>
              <a:gd name="connsiteX32" fmla="*/ 790066 w 9595474"/>
              <a:gd name="connsiteY32" fmla="*/ 547370 h 6858000"/>
              <a:gd name="connsiteX33" fmla="*/ 795977 w 9595474"/>
              <a:gd name="connsiteY33" fmla="*/ 546418 h 6858000"/>
              <a:gd name="connsiteX34" fmla="*/ 802184 w 9595474"/>
              <a:gd name="connsiteY34" fmla="*/ 545783 h 6858000"/>
              <a:gd name="connsiteX35" fmla="*/ 807800 w 9595474"/>
              <a:gd name="connsiteY35" fmla="*/ 545465 h 6858000"/>
              <a:gd name="connsiteX36" fmla="*/ 814007 w 9595474"/>
              <a:gd name="connsiteY36" fmla="*/ 544830 h 6858000"/>
              <a:gd name="connsiteX37" fmla="*/ 819623 w 9595474"/>
              <a:gd name="connsiteY37" fmla="*/ 545465 h 6858000"/>
              <a:gd name="connsiteX38" fmla="*/ 825830 w 9595474"/>
              <a:gd name="connsiteY38" fmla="*/ 545783 h 6858000"/>
              <a:gd name="connsiteX39" fmla="*/ 831446 w 9595474"/>
              <a:gd name="connsiteY39" fmla="*/ 546418 h 6858000"/>
              <a:gd name="connsiteX40" fmla="*/ 837358 w 9595474"/>
              <a:gd name="connsiteY40" fmla="*/ 547370 h 6858000"/>
              <a:gd name="connsiteX41" fmla="*/ 842974 w 9595474"/>
              <a:gd name="connsiteY41" fmla="*/ 548640 h 6858000"/>
              <a:gd name="connsiteX42" fmla="*/ 848885 w 9595474"/>
              <a:gd name="connsiteY42" fmla="*/ 549910 h 6858000"/>
              <a:gd name="connsiteX43" fmla="*/ 854501 w 9595474"/>
              <a:gd name="connsiteY43" fmla="*/ 551815 h 6858000"/>
              <a:gd name="connsiteX44" fmla="*/ 860117 w 9595474"/>
              <a:gd name="connsiteY44" fmla="*/ 554038 h 6858000"/>
              <a:gd name="connsiteX45" fmla="*/ 865733 w 9595474"/>
              <a:gd name="connsiteY45" fmla="*/ 556578 h 6858000"/>
              <a:gd name="connsiteX46" fmla="*/ 871053 w 9595474"/>
              <a:gd name="connsiteY46" fmla="*/ 558800 h 6858000"/>
              <a:gd name="connsiteX47" fmla="*/ 876373 w 9595474"/>
              <a:gd name="connsiteY47" fmla="*/ 562293 h 6858000"/>
              <a:gd name="connsiteX48" fmla="*/ 881398 w 9595474"/>
              <a:gd name="connsiteY48" fmla="*/ 565468 h 6858000"/>
              <a:gd name="connsiteX49" fmla="*/ 886718 w 9595474"/>
              <a:gd name="connsiteY49" fmla="*/ 568960 h 6858000"/>
              <a:gd name="connsiteX50" fmla="*/ 891447 w 9595474"/>
              <a:gd name="connsiteY50" fmla="*/ 572453 h 6858000"/>
              <a:gd name="connsiteX51" fmla="*/ 896177 w 9595474"/>
              <a:gd name="connsiteY51" fmla="*/ 576898 h 6858000"/>
              <a:gd name="connsiteX52" fmla="*/ 900906 w 9595474"/>
              <a:gd name="connsiteY52" fmla="*/ 581343 h 6858000"/>
              <a:gd name="connsiteX53" fmla="*/ 1431459 w 9595474"/>
              <a:gd name="connsiteY53" fmla="*/ 1111568 h 6858000"/>
              <a:gd name="connsiteX54" fmla="*/ 2394731 w 9595474"/>
              <a:gd name="connsiteY54" fmla="*/ 2074863 h 6858000"/>
              <a:gd name="connsiteX55" fmla="*/ 2399164 w 9595474"/>
              <a:gd name="connsiteY55" fmla="*/ 2079308 h 6858000"/>
              <a:gd name="connsiteX56" fmla="*/ 2404189 w 9595474"/>
              <a:gd name="connsiteY56" fmla="*/ 2083435 h 6858000"/>
              <a:gd name="connsiteX57" fmla="*/ 2408918 w 9595474"/>
              <a:gd name="connsiteY57" fmla="*/ 2087245 h 6858000"/>
              <a:gd name="connsiteX58" fmla="*/ 2413943 w 9595474"/>
              <a:gd name="connsiteY58" fmla="*/ 2090738 h 6858000"/>
              <a:gd name="connsiteX59" fmla="*/ 2419263 w 9595474"/>
              <a:gd name="connsiteY59" fmla="*/ 2093913 h 6858000"/>
              <a:gd name="connsiteX60" fmla="*/ 2424583 w 9595474"/>
              <a:gd name="connsiteY60" fmla="*/ 2096770 h 6858000"/>
              <a:gd name="connsiteX61" fmla="*/ 2430199 w 9595474"/>
              <a:gd name="connsiteY61" fmla="*/ 2099628 h 6858000"/>
              <a:gd name="connsiteX62" fmla="*/ 2435520 w 9595474"/>
              <a:gd name="connsiteY62" fmla="*/ 2101850 h 6858000"/>
              <a:gd name="connsiteX63" fmla="*/ 2441136 w 9595474"/>
              <a:gd name="connsiteY63" fmla="*/ 2104073 h 6858000"/>
              <a:gd name="connsiteX64" fmla="*/ 2447047 w 9595474"/>
              <a:gd name="connsiteY64" fmla="*/ 2105660 h 6858000"/>
              <a:gd name="connsiteX65" fmla="*/ 2452663 w 9595474"/>
              <a:gd name="connsiteY65" fmla="*/ 2107565 h 6858000"/>
              <a:gd name="connsiteX66" fmla="*/ 2458574 w 9595474"/>
              <a:gd name="connsiteY66" fmla="*/ 2108518 h 6858000"/>
              <a:gd name="connsiteX67" fmla="*/ 2464190 w 9595474"/>
              <a:gd name="connsiteY67" fmla="*/ 2109788 h 6858000"/>
              <a:gd name="connsiteX68" fmla="*/ 2469806 w 9595474"/>
              <a:gd name="connsiteY68" fmla="*/ 2110423 h 6858000"/>
              <a:gd name="connsiteX69" fmla="*/ 2476013 w 9595474"/>
              <a:gd name="connsiteY69" fmla="*/ 2110740 h 6858000"/>
              <a:gd name="connsiteX70" fmla="*/ 2481925 w 9595474"/>
              <a:gd name="connsiteY70" fmla="*/ 2111058 h 6858000"/>
              <a:gd name="connsiteX71" fmla="*/ 2487836 w 9595474"/>
              <a:gd name="connsiteY71" fmla="*/ 2110740 h 6858000"/>
              <a:gd name="connsiteX72" fmla="*/ 2493747 w 9595474"/>
              <a:gd name="connsiteY72" fmla="*/ 2110423 h 6858000"/>
              <a:gd name="connsiteX73" fmla="*/ 2499363 w 9595474"/>
              <a:gd name="connsiteY73" fmla="*/ 2109788 h 6858000"/>
              <a:gd name="connsiteX74" fmla="*/ 2505570 w 9595474"/>
              <a:gd name="connsiteY74" fmla="*/ 2108518 h 6858000"/>
              <a:gd name="connsiteX75" fmla="*/ 2511186 w 9595474"/>
              <a:gd name="connsiteY75" fmla="*/ 2107565 h 6858000"/>
              <a:gd name="connsiteX76" fmla="*/ 2517098 w 9595474"/>
              <a:gd name="connsiteY76" fmla="*/ 2105660 h 6858000"/>
              <a:gd name="connsiteX77" fmla="*/ 2522714 w 9595474"/>
              <a:gd name="connsiteY77" fmla="*/ 2104073 h 6858000"/>
              <a:gd name="connsiteX78" fmla="*/ 2528034 w 9595474"/>
              <a:gd name="connsiteY78" fmla="*/ 2101850 h 6858000"/>
              <a:gd name="connsiteX79" fmla="*/ 2533945 w 9595474"/>
              <a:gd name="connsiteY79" fmla="*/ 2099628 h 6858000"/>
              <a:gd name="connsiteX80" fmla="*/ 2539266 w 9595474"/>
              <a:gd name="connsiteY80" fmla="*/ 2096770 h 6858000"/>
              <a:gd name="connsiteX81" fmla="*/ 2544290 w 9595474"/>
              <a:gd name="connsiteY81" fmla="*/ 2093913 h 6858000"/>
              <a:gd name="connsiteX82" fmla="*/ 2549611 w 9595474"/>
              <a:gd name="connsiteY82" fmla="*/ 2090738 h 6858000"/>
              <a:gd name="connsiteX83" fmla="*/ 2554635 w 9595474"/>
              <a:gd name="connsiteY83" fmla="*/ 2087245 h 6858000"/>
              <a:gd name="connsiteX84" fmla="*/ 2559660 w 9595474"/>
              <a:gd name="connsiteY84" fmla="*/ 2083435 h 6858000"/>
              <a:gd name="connsiteX85" fmla="*/ 2564389 w 9595474"/>
              <a:gd name="connsiteY85" fmla="*/ 2079308 h 6858000"/>
              <a:gd name="connsiteX86" fmla="*/ 2569119 w 9595474"/>
              <a:gd name="connsiteY86" fmla="*/ 2074863 h 6858000"/>
              <a:gd name="connsiteX87" fmla="*/ 2573257 w 9595474"/>
              <a:gd name="connsiteY87" fmla="*/ 2070100 h 6858000"/>
              <a:gd name="connsiteX88" fmla="*/ 2577395 w 9595474"/>
              <a:gd name="connsiteY88" fmla="*/ 2065655 h 6858000"/>
              <a:gd name="connsiteX89" fmla="*/ 2581237 w 9595474"/>
              <a:gd name="connsiteY89" fmla="*/ 2060575 h 6858000"/>
              <a:gd name="connsiteX90" fmla="*/ 2584784 w 9595474"/>
              <a:gd name="connsiteY90" fmla="*/ 2055495 h 6858000"/>
              <a:gd name="connsiteX91" fmla="*/ 2588035 w 9595474"/>
              <a:gd name="connsiteY91" fmla="*/ 2050415 h 6858000"/>
              <a:gd name="connsiteX92" fmla="*/ 2590991 w 9595474"/>
              <a:gd name="connsiteY92" fmla="*/ 2045018 h 6858000"/>
              <a:gd name="connsiteX93" fmla="*/ 2593651 w 9595474"/>
              <a:gd name="connsiteY93" fmla="*/ 2039620 h 6858000"/>
              <a:gd name="connsiteX94" fmla="*/ 2596016 w 9595474"/>
              <a:gd name="connsiteY94" fmla="*/ 2034223 h 6858000"/>
              <a:gd name="connsiteX95" fmla="*/ 2598085 w 9595474"/>
              <a:gd name="connsiteY95" fmla="*/ 2028508 h 6858000"/>
              <a:gd name="connsiteX96" fmla="*/ 2599858 w 9595474"/>
              <a:gd name="connsiteY96" fmla="*/ 2022793 h 6858000"/>
              <a:gd name="connsiteX97" fmla="*/ 2601336 w 9595474"/>
              <a:gd name="connsiteY97" fmla="*/ 2017078 h 6858000"/>
              <a:gd name="connsiteX98" fmla="*/ 2602814 w 9595474"/>
              <a:gd name="connsiteY98" fmla="*/ 2011363 h 6858000"/>
              <a:gd name="connsiteX99" fmla="*/ 2603996 w 9595474"/>
              <a:gd name="connsiteY99" fmla="*/ 2005648 h 6858000"/>
              <a:gd name="connsiteX100" fmla="*/ 2604587 w 9595474"/>
              <a:gd name="connsiteY100" fmla="*/ 1999615 h 6858000"/>
              <a:gd name="connsiteX101" fmla="*/ 2604883 w 9595474"/>
              <a:gd name="connsiteY101" fmla="*/ 1993583 h 6858000"/>
              <a:gd name="connsiteX102" fmla="*/ 2604883 w 9595474"/>
              <a:gd name="connsiteY102" fmla="*/ 1987550 h 6858000"/>
              <a:gd name="connsiteX103" fmla="*/ 2604883 w 9595474"/>
              <a:gd name="connsiteY103" fmla="*/ 1981835 h 6858000"/>
              <a:gd name="connsiteX104" fmla="*/ 2604587 w 9595474"/>
              <a:gd name="connsiteY104" fmla="*/ 1976120 h 6858000"/>
              <a:gd name="connsiteX105" fmla="*/ 2603996 w 9595474"/>
              <a:gd name="connsiteY105" fmla="*/ 1970088 h 6858000"/>
              <a:gd name="connsiteX106" fmla="*/ 2602814 w 9595474"/>
              <a:gd name="connsiteY106" fmla="*/ 1964373 h 6858000"/>
              <a:gd name="connsiteX107" fmla="*/ 2601336 w 9595474"/>
              <a:gd name="connsiteY107" fmla="*/ 1958658 h 6858000"/>
              <a:gd name="connsiteX108" fmla="*/ 2599858 w 9595474"/>
              <a:gd name="connsiteY108" fmla="*/ 1952625 h 6858000"/>
              <a:gd name="connsiteX109" fmla="*/ 2598085 w 9595474"/>
              <a:gd name="connsiteY109" fmla="*/ 1946910 h 6858000"/>
              <a:gd name="connsiteX110" fmla="*/ 2596016 w 9595474"/>
              <a:gd name="connsiteY110" fmla="*/ 1941195 h 6858000"/>
              <a:gd name="connsiteX111" fmla="*/ 2593651 w 9595474"/>
              <a:gd name="connsiteY111" fmla="*/ 1935798 h 6858000"/>
              <a:gd name="connsiteX112" fmla="*/ 2590991 w 9595474"/>
              <a:gd name="connsiteY112" fmla="*/ 1930400 h 6858000"/>
              <a:gd name="connsiteX113" fmla="*/ 2588035 w 9595474"/>
              <a:gd name="connsiteY113" fmla="*/ 1925003 h 6858000"/>
              <a:gd name="connsiteX114" fmla="*/ 2584784 w 9595474"/>
              <a:gd name="connsiteY114" fmla="*/ 1919923 h 6858000"/>
              <a:gd name="connsiteX115" fmla="*/ 2581237 w 9595474"/>
              <a:gd name="connsiteY115" fmla="*/ 1915160 h 6858000"/>
              <a:gd name="connsiteX116" fmla="*/ 2577395 w 9595474"/>
              <a:gd name="connsiteY116" fmla="*/ 1910080 h 6858000"/>
              <a:gd name="connsiteX117" fmla="*/ 2573257 w 9595474"/>
              <a:gd name="connsiteY117" fmla="*/ 1905318 h 6858000"/>
              <a:gd name="connsiteX118" fmla="*/ 2569119 w 9595474"/>
              <a:gd name="connsiteY118" fmla="*/ 1900555 h 6858000"/>
              <a:gd name="connsiteX119" fmla="*/ 1590477 w 9595474"/>
              <a:gd name="connsiteY119" fmla="*/ 922020 h 6858000"/>
              <a:gd name="connsiteX120" fmla="*/ 1272736 w 9595474"/>
              <a:gd name="connsiteY120" fmla="*/ 604203 h 6858000"/>
              <a:gd name="connsiteX121" fmla="*/ 1268303 w 9595474"/>
              <a:gd name="connsiteY121" fmla="*/ 599440 h 6858000"/>
              <a:gd name="connsiteX122" fmla="*/ 1264165 w 9595474"/>
              <a:gd name="connsiteY122" fmla="*/ 594995 h 6858000"/>
              <a:gd name="connsiteX123" fmla="*/ 1260322 w 9595474"/>
              <a:gd name="connsiteY123" fmla="*/ 589915 h 6858000"/>
              <a:gd name="connsiteX124" fmla="*/ 1256776 w 9595474"/>
              <a:gd name="connsiteY124" fmla="*/ 584835 h 6858000"/>
              <a:gd name="connsiteX125" fmla="*/ 1253524 w 9595474"/>
              <a:gd name="connsiteY125" fmla="*/ 579755 h 6858000"/>
              <a:gd name="connsiteX126" fmla="*/ 1250864 w 9595474"/>
              <a:gd name="connsiteY126" fmla="*/ 574358 h 6858000"/>
              <a:gd name="connsiteX127" fmla="*/ 1247908 w 9595474"/>
              <a:gd name="connsiteY127" fmla="*/ 568960 h 6858000"/>
              <a:gd name="connsiteX128" fmla="*/ 1245839 w 9595474"/>
              <a:gd name="connsiteY128" fmla="*/ 563563 h 6858000"/>
              <a:gd name="connsiteX129" fmla="*/ 1243475 w 9595474"/>
              <a:gd name="connsiteY129" fmla="*/ 557848 h 6858000"/>
              <a:gd name="connsiteX130" fmla="*/ 1241701 w 9595474"/>
              <a:gd name="connsiteY130" fmla="*/ 552133 h 6858000"/>
              <a:gd name="connsiteX131" fmla="*/ 1239928 w 9595474"/>
              <a:gd name="connsiteY131" fmla="*/ 546418 h 6858000"/>
              <a:gd name="connsiteX132" fmla="*/ 1238746 w 9595474"/>
              <a:gd name="connsiteY132" fmla="*/ 540703 h 6858000"/>
              <a:gd name="connsiteX133" fmla="*/ 1237859 w 9595474"/>
              <a:gd name="connsiteY133" fmla="*/ 534988 h 6858000"/>
              <a:gd name="connsiteX134" fmla="*/ 1236972 w 9595474"/>
              <a:gd name="connsiteY134" fmla="*/ 528638 h 6858000"/>
              <a:gd name="connsiteX135" fmla="*/ 1236677 w 9595474"/>
              <a:gd name="connsiteY135" fmla="*/ 522923 h 6858000"/>
              <a:gd name="connsiteX136" fmla="*/ 1236381 w 9595474"/>
              <a:gd name="connsiteY136" fmla="*/ 516890 h 6858000"/>
              <a:gd name="connsiteX137" fmla="*/ 1236677 w 9595474"/>
              <a:gd name="connsiteY137" fmla="*/ 511175 h 6858000"/>
              <a:gd name="connsiteX138" fmla="*/ 1236972 w 9595474"/>
              <a:gd name="connsiteY138" fmla="*/ 505460 h 6858000"/>
              <a:gd name="connsiteX139" fmla="*/ 1237859 w 9595474"/>
              <a:gd name="connsiteY139" fmla="*/ 499428 h 6858000"/>
              <a:gd name="connsiteX140" fmla="*/ 1238746 w 9595474"/>
              <a:gd name="connsiteY140" fmla="*/ 493713 h 6858000"/>
              <a:gd name="connsiteX141" fmla="*/ 1239928 w 9595474"/>
              <a:gd name="connsiteY141" fmla="*/ 487680 h 6858000"/>
              <a:gd name="connsiteX142" fmla="*/ 1241701 w 9595474"/>
              <a:gd name="connsiteY142" fmla="*/ 481965 h 6858000"/>
              <a:gd name="connsiteX143" fmla="*/ 1243475 w 9595474"/>
              <a:gd name="connsiteY143" fmla="*/ 476250 h 6858000"/>
              <a:gd name="connsiteX144" fmla="*/ 1245839 w 9595474"/>
              <a:gd name="connsiteY144" fmla="*/ 470535 h 6858000"/>
              <a:gd name="connsiteX145" fmla="*/ 1247908 w 9595474"/>
              <a:gd name="connsiteY145" fmla="*/ 465138 h 6858000"/>
              <a:gd name="connsiteX146" fmla="*/ 1250864 w 9595474"/>
              <a:gd name="connsiteY146" fmla="*/ 459740 h 6858000"/>
              <a:gd name="connsiteX147" fmla="*/ 1253524 w 9595474"/>
              <a:gd name="connsiteY147" fmla="*/ 454343 h 6858000"/>
              <a:gd name="connsiteX148" fmla="*/ 1256776 w 9595474"/>
              <a:gd name="connsiteY148" fmla="*/ 449263 h 6858000"/>
              <a:gd name="connsiteX149" fmla="*/ 1260322 w 9595474"/>
              <a:gd name="connsiteY149" fmla="*/ 444500 h 6858000"/>
              <a:gd name="connsiteX150" fmla="*/ 1264165 w 9595474"/>
              <a:gd name="connsiteY150" fmla="*/ 439420 h 6858000"/>
              <a:gd name="connsiteX151" fmla="*/ 1268303 w 9595474"/>
              <a:gd name="connsiteY151" fmla="*/ 434658 h 6858000"/>
              <a:gd name="connsiteX152" fmla="*/ 1272736 w 9595474"/>
              <a:gd name="connsiteY152" fmla="*/ 429895 h 6858000"/>
              <a:gd name="connsiteX153" fmla="*/ 1277466 w 9595474"/>
              <a:gd name="connsiteY153" fmla="*/ 425768 h 6858000"/>
              <a:gd name="connsiteX154" fmla="*/ 1281899 w 9595474"/>
              <a:gd name="connsiteY154" fmla="*/ 421323 h 6858000"/>
              <a:gd name="connsiteX155" fmla="*/ 1286924 w 9595474"/>
              <a:gd name="connsiteY155" fmla="*/ 417830 h 6858000"/>
              <a:gd name="connsiteX156" fmla="*/ 1291949 w 9595474"/>
              <a:gd name="connsiteY156" fmla="*/ 414338 h 6858000"/>
              <a:gd name="connsiteX157" fmla="*/ 1296973 w 9595474"/>
              <a:gd name="connsiteY157" fmla="*/ 410845 h 6858000"/>
              <a:gd name="connsiteX158" fmla="*/ 1302589 w 9595474"/>
              <a:gd name="connsiteY158" fmla="*/ 407988 h 6858000"/>
              <a:gd name="connsiteX159" fmla="*/ 1307910 w 9595474"/>
              <a:gd name="connsiteY159" fmla="*/ 405130 h 6858000"/>
              <a:gd name="connsiteX160" fmla="*/ 1313230 w 9595474"/>
              <a:gd name="connsiteY160" fmla="*/ 402908 h 6858000"/>
              <a:gd name="connsiteX161" fmla="*/ 1318846 w 9595474"/>
              <a:gd name="connsiteY161" fmla="*/ 401003 h 6858000"/>
              <a:gd name="connsiteX162" fmla="*/ 1324757 w 9595474"/>
              <a:gd name="connsiteY162" fmla="*/ 399098 h 6858000"/>
              <a:gd name="connsiteX163" fmla="*/ 1330373 w 9595474"/>
              <a:gd name="connsiteY163" fmla="*/ 397193 h 6858000"/>
              <a:gd name="connsiteX164" fmla="*/ 1336285 w 9595474"/>
              <a:gd name="connsiteY164" fmla="*/ 396240 h 6858000"/>
              <a:gd name="connsiteX165" fmla="*/ 1341901 w 9595474"/>
              <a:gd name="connsiteY165" fmla="*/ 395288 h 6858000"/>
              <a:gd name="connsiteX166" fmla="*/ 1348108 w 9595474"/>
              <a:gd name="connsiteY166" fmla="*/ 394335 h 6858000"/>
              <a:gd name="connsiteX167" fmla="*/ 1353723 w 9595474"/>
              <a:gd name="connsiteY167" fmla="*/ 394018 h 6858000"/>
              <a:gd name="connsiteX168" fmla="*/ 1359930 w 9595474"/>
              <a:gd name="connsiteY168" fmla="*/ 393700 h 6858000"/>
              <a:gd name="connsiteX169" fmla="*/ 1365546 w 9595474"/>
              <a:gd name="connsiteY169" fmla="*/ 394018 h 6858000"/>
              <a:gd name="connsiteX170" fmla="*/ 1371458 w 9595474"/>
              <a:gd name="connsiteY170" fmla="*/ 394335 h 6858000"/>
              <a:gd name="connsiteX171" fmla="*/ 1377665 w 9595474"/>
              <a:gd name="connsiteY171" fmla="*/ 395288 h 6858000"/>
              <a:gd name="connsiteX172" fmla="*/ 1383281 w 9595474"/>
              <a:gd name="connsiteY172" fmla="*/ 396240 h 6858000"/>
              <a:gd name="connsiteX173" fmla="*/ 1388897 w 9595474"/>
              <a:gd name="connsiteY173" fmla="*/ 397193 h 6858000"/>
              <a:gd name="connsiteX174" fmla="*/ 1394808 w 9595474"/>
              <a:gd name="connsiteY174" fmla="*/ 399098 h 6858000"/>
              <a:gd name="connsiteX175" fmla="*/ 1400424 w 9595474"/>
              <a:gd name="connsiteY175" fmla="*/ 401003 h 6858000"/>
              <a:gd name="connsiteX176" fmla="*/ 1406335 w 9595474"/>
              <a:gd name="connsiteY176" fmla="*/ 402908 h 6858000"/>
              <a:gd name="connsiteX177" fmla="*/ 1411656 w 9595474"/>
              <a:gd name="connsiteY177" fmla="*/ 405130 h 6858000"/>
              <a:gd name="connsiteX178" fmla="*/ 1416976 w 9595474"/>
              <a:gd name="connsiteY178" fmla="*/ 407988 h 6858000"/>
              <a:gd name="connsiteX179" fmla="*/ 1422296 w 9595474"/>
              <a:gd name="connsiteY179" fmla="*/ 410845 h 6858000"/>
              <a:gd name="connsiteX180" fmla="*/ 1427617 w 9595474"/>
              <a:gd name="connsiteY180" fmla="*/ 414338 h 6858000"/>
              <a:gd name="connsiteX181" fmla="*/ 1432641 w 9595474"/>
              <a:gd name="connsiteY181" fmla="*/ 417830 h 6858000"/>
              <a:gd name="connsiteX182" fmla="*/ 1437666 w 9595474"/>
              <a:gd name="connsiteY182" fmla="*/ 421323 h 6858000"/>
              <a:gd name="connsiteX183" fmla="*/ 1442100 w 9595474"/>
              <a:gd name="connsiteY183" fmla="*/ 425768 h 6858000"/>
              <a:gd name="connsiteX184" fmla="*/ 1446829 w 9595474"/>
              <a:gd name="connsiteY184" fmla="*/ 429895 h 6858000"/>
              <a:gd name="connsiteX185" fmla="*/ 1907036 w 9595474"/>
              <a:gd name="connsiteY185" fmla="*/ 890270 h 6858000"/>
              <a:gd name="connsiteX186" fmla="*/ 2165662 w 9595474"/>
              <a:gd name="connsiteY186" fmla="*/ 1148715 h 6858000"/>
              <a:gd name="connsiteX187" fmla="*/ 2170391 w 9595474"/>
              <a:gd name="connsiteY187" fmla="*/ 1153160 h 6858000"/>
              <a:gd name="connsiteX188" fmla="*/ 2175416 w 9595474"/>
              <a:gd name="connsiteY188" fmla="*/ 1157288 h 6858000"/>
              <a:gd name="connsiteX189" fmla="*/ 2180145 w 9595474"/>
              <a:gd name="connsiteY189" fmla="*/ 1161098 h 6858000"/>
              <a:gd name="connsiteX190" fmla="*/ 2185170 w 9595474"/>
              <a:gd name="connsiteY190" fmla="*/ 1164590 h 6858000"/>
              <a:gd name="connsiteX191" fmla="*/ 2190490 w 9595474"/>
              <a:gd name="connsiteY191" fmla="*/ 1167765 h 6858000"/>
              <a:gd name="connsiteX192" fmla="*/ 2195810 w 9595474"/>
              <a:gd name="connsiteY192" fmla="*/ 1170623 h 6858000"/>
              <a:gd name="connsiteX193" fmla="*/ 2201130 w 9595474"/>
              <a:gd name="connsiteY193" fmla="*/ 1173480 h 6858000"/>
              <a:gd name="connsiteX194" fmla="*/ 2206746 w 9595474"/>
              <a:gd name="connsiteY194" fmla="*/ 1176020 h 6858000"/>
              <a:gd name="connsiteX195" fmla="*/ 2212362 w 9595474"/>
              <a:gd name="connsiteY195" fmla="*/ 1177925 h 6858000"/>
              <a:gd name="connsiteX196" fmla="*/ 2217683 w 9595474"/>
              <a:gd name="connsiteY196" fmla="*/ 1180148 h 6858000"/>
              <a:gd name="connsiteX197" fmla="*/ 2223594 w 9595474"/>
              <a:gd name="connsiteY197" fmla="*/ 1181418 h 6858000"/>
              <a:gd name="connsiteX198" fmla="*/ 2229505 w 9595474"/>
              <a:gd name="connsiteY198" fmla="*/ 1182688 h 6858000"/>
              <a:gd name="connsiteX199" fmla="*/ 2235417 w 9595474"/>
              <a:gd name="connsiteY199" fmla="*/ 1183640 h 6858000"/>
              <a:gd name="connsiteX200" fmla="*/ 2241033 w 9595474"/>
              <a:gd name="connsiteY200" fmla="*/ 1184275 h 6858000"/>
              <a:gd name="connsiteX201" fmla="*/ 2247240 w 9595474"/>
              <a:gd name="connsiteY201" fmla="*/ 1184593 h 6858000"/>
              <a:gd name="connsiteX202" fmla="*/ 2252856 w 9595474"/>
              <a:gd name="connsiteY202" fmla="*/ 1185228 h 6858000"/>
              <a:gd name="connsiteX203" fmla="*/ 2259063 w 9595474"/>
              <a:gd name="connsiteY203" fmla="*/ 1184593 h 6858000"/>
              <a:gd name="connsiteX204" fmla="*/ 2264679 w 9595474"/>
              <a:gd name="connsiteY204" fmla="*/ 1184275 h 6858000"/>
              <a:gd name="connsiteX205" fmla="*/ 2270590 w 9595474"/>
              <a:gd name="connsiteY205" fmla="*/ 1183640 h 6858000"/>
              <a:gd name="connsiteX206" fmla="*/ 2276797 w 9595474"/>
              <a:gd name="connsiteY206" fmla="*/ 1182688 h 6858000"/>
              <a:gd name="connsiteX207" fmla="*/ 2282413 w 9595474"/>
              <a:gd name="connsiteY207" fmla="*/ 1181418 h 6858000"/>
              <a:gd name="connsiteX208" fmla="*/ 2288029 w 9595474"/>
              <a:gd name="connsiteY208" fmla="*/ 1180148 h 6858000"/>
              <a:gd name="connsiteX209" fmla="*/ 2293940 w 9595474"/>
              <a:gd name="connsiteY209" fmla="*/ 1177925 h 6858000"/>
              <a:gd name="connsiteX210" fmla="*/ 2299261 w 9595474"/>
              <a:gd name="connsiteY210" fmla="*/ 1176020 h 6858000"/>
              <a:gd name="connsiteX211" fmla="*/ 2304581 w 9595474"/>
              <a:gd name="connsiteY211" fmla="*/ 1173480 h 6858000"/>
              <a:gd name="connsiteX212" fmla="*/ 2310492 w 9595474"/>
              <a:gd name="connsiteY212" fmla="*/ 1170623 h 6858000"/>
              <a:gd name="connsiteX213" fmla="*/ 2315517 w 9595474"/>
              <a:gd name="connsiteY213" fmla="*/ 1167765 h 6858000"/>
              <a:gd name="connsiteX214" fmla="*/ 2320837 w 9595474"/>
              <a:gd name="connsiteY214" fmla="*/ 1164590 h 6858000"/>
              <a:gd name="connsiteX215" fmla="*/ 2325862 w 9595474"/>
              <a:gd name="connsiteY215" fmla="*/ 1161098 h 6858000"/>
              <a:gd name="connsiteX216" fmla="*/ 2330887 w 9595474"/>
              <a:gd name="connsiteY216" fmla="*/ 1157288 h 6858000"/>
              <a:gd name="connsiteX217" fmla="*/ 2335616 w 9595474"/>
              <a:gd name="connsiteY217" fmla="*/ 1153160 h 6858000"/>
              <a:gd name="connsiteX218" fmla="*/ 2340345 w 9595474"/>
              <a:gd name="connsiteY218" fmla="*/ 1148715 h 6858000"/>
              <a:gd name="connsiteX219" fmla="*/ 2344483 w 9595474"/>
              <a:gd name="connsiteY219" fmla="*/ 1144270 h 6858000"/>
              <a:gd name="connsiteX220" fmla="*/ 2348621 w 9595474"/>
              <a:gd name="connsiteY220" fmla="*/ 1139508 h 6858000"/>
              <a:gd name="connsiteX221" fmla="*/ 2352464 w 9595474"/>
              <a:gd name="connsiteY221" fmla="*/ 1134428 h 6858000"/>
              <a:gd name="connsiteX222" fmla="*/ 2356011 w 9595474"/>
              <a:gd name="connsiteY222" fmla="*/ 1129348 h 6858000"/>
              <a:gd name="connsiteX223" fmla="*/ 2359262 w 9595474"/>
              <a:gd name="connsiteY223" fmla="*/ 1124268 h 6858000"/>
              <a:gd name="connsiteX224" fmla="*/ 2362218 w 9595474"/>
              <a:gd name="connsiteY224" fmla="*/ 1118870 h 6858000"/>
              <a:gd name="connsiteX225" fmla="*/ 2364582 w 9595474"/>
              <a:gd name="connsiteY225" fmla="*/ 1113473 h 6858000"/>
              <a:gd name="connsiteX226" fmla="*/ 2367242 w 9595474"/>
              <a:gd name="connsiteY226" fmla="*/ 1108075 h 6858000"/>
              <a:gd name="connsiteX227" fmla="*/ 2369311 w 9595474"/>
              <a:gd name="connsiteY227" fmla="*/ 1102360 h 6858000"/>
              <a:gd name="connsiteX228" fmla="*/ 2371085 w 9595474"/>
              <a:gd name="connsiteY228" fmla="*/ 1096645 h 6858000"/>
              <a:gd name="connsiteX229" fmla="*/ 2372563 w 9595474"/>
              <a:gd name="connsiteY229" fmla="*/ 1090930 h 6858000"/>
              <a:gd name="connsiteX230" fmla="*/ 2374041 w 9595474"/>
              <a:gd name="connsiteY230" fmla="*/ 1085215 h 6858000"/>
              <a:gd name="connsiteX231" fmla="*/ 2375223 w 9595474"/>
              <a:gd name="connsiteY231" fmla="*/ 1079500 h 6858000"/>
              <a:gd name="connsiteX232" fmla="*/ 2375814 w 9595474"/>
              <a:gd name="connsiteY232" fmla="*/ 1073785 h 6858000"/>
              <a:gd name="connsiteX233" fmla="*/ 2376110 w 9595474"/>
              <a:gd name="connsiteY233" fmla="*/ 1067753 h 6858000"/>
              <a:gd name="connsiteX234" fmla="*/ 2376110 w 9595474"/>
              <a:gd name="connsiteY234" fmla="*/ 1061720 h 6858000"/>
              <a:gd name="connsiteX235" fmla="*/ 2376110 w 9595474"/>
              <a:gd name="connsiteY235" fmla="*/ 1055688 h 6858000"/>
              <a:gd name="connsiteX236" fmla="*/ 2375814 w 9595474"/>
              <a:gd name="connsiteY236" fmla="*/ 1049973 h 6858000"/>
              <a:gd name="connsiteX237" fmla="*/ 2375223 w 9595474"/>
              <a:gd name="connsiteY237" fmla="*/ 1043940 h 6858000"/>
              <a:gd name="connsiteX238" fmla="*/ 2374041 w 9595474"/>
              <a:gd name="connsiteY238" fmla="*/ 1038225 h 6858000"/>
              <a:gd name="connsiteX239" fmla="*/ 2372563 w 9595474"/>
              <a:gd name="connsiteY239" fmla="*/ 1032510 h 6858000"/>
              <a:gd name="connsiteX240" fmla="*/ 2371085 w 9595474"/>
              <a:gd name="connsiteY240" fmla="*/ 1026795 h 6858000"/>
              <a:gd name="connsiteX241" fmla="*/ 2369311 w 9595474"/>
              <a:gd name="connsiteY241" fmla="*/ 1021080 h 6858000"/>
              <a:gd name="connsiteX242" fmla="*/ 2367242 w 9595474"/>
              <a:gd name="connsiteY242" fmla="*/ 1015683 h 6858000"/>
              <a:gd name="connsiteX243" fmla="*/ 2364582 w 9595474"/>
              <a:gd name="connsiteY243" fmla="*/ 1009650 h 6858000"/>
              <a:gd name="connsiteX244" fmla="*/ 2362218 w 9595474"/>
              <a:gd name="connsiteY244" fmla="*/ 1004253 h 6858000"/>
              <a:gd name="connsiteX245" fmla="*/ 2359262 w 9595474"/>
              <a:gd name="connsiteY245" fmla="*/ 998855 h 6858000"/>
              <a:gd name="connsiteX246" fmla="*/ 2356011 w 9595474"/>
              <a:gd name="connsiteY246" fmla="*/ 994093 h 6858000"/>
              <a:gd name="connsiteX247" fmla="*/ 2352464 w 9595474"/>
              <a:gd name="connsiteY247" fmla="*/ 989013 h 6858000"/>
              <a:gd name="connsiteX248" fmla="*/ 2348621 w 9595474"/>
              <a:gd name="connsiteY248" fmla="*/ 983933 h 6858000"/>
              <a:gd name="connsiteX249" fmla="*/ 2344483 w 9595474"/>
              <a:gd name="connsiteY249" fmla="*/ 979170 h 6858000"/>
              <a:gd name="connsiteX250" fmla="*/ 2340345 w 9595474"/>
              <a:gd name="connsiteY250" fmla="*/ 974725 h 6858000"/>
              <a:gd name="connsiteX251" fmla="*/ 2240737 w 9595474"/>
              <a:gd name="connsiteY251" fmla="*/ 875030 h 6858000"/>
              <a:gd name="connsiteX252" fmla="*/ 1991865 w 9595474"/>
              <a:gd name="connsiteY252" fmla="*/ 626428 h 6858000"/>
              <a:gd name="connsiteX253" fmla="*/ 1987431 w 9595474"/>
              <a:gd name="connsiteY253" fmla="*/ 621665 h 6858000"/>
              <a:gd name="connsiteX254" fmla="*/ 1983589 w 9595474"/>
              <a:gd name="connsiteY254" fmla="*/ 616903 h 6858000"/>
              <a:gd name="connsiteX255" fmla="*/ 1979451 w 9595474"/>
              <a:gd name="connsiteY255" fmla="*/ 612140 h 6858000"/>
              <a:gd name="connsiteX256" fmla="*/ 1975904 w 9595474"/>
              <a:gd name="connsiteY256" fmla="*/ 607060 h 6858000"/>
              <a:gd name="connsiteX257" fmla="*/ 1972653 w 9595474"/>
              <a:gd name="connsiteY257" fmla="*/ 601663 h 6858000"/>
              <a:gd name="connsiteX258" fmla="*/ 1969993 w 9595474"/>
              <a:gd name="connsiteY258" fmla="*/ 596265 h 6858000"/>
              <a:gd name="connsiteX259" fmla="*/ 1967037 w 9595474"/>
              <a:gd name="connsiteY259" fmla="*/ 590868 h 6858000"/>
              <a:gd name="connsiteX260" fmla="*/ 1964968 w 9595474"/>
              <a:gd name="connsiteY260" fmla="*/ 585470 h 6858000"/>
              <a:gd name="connsiteX261" fmla="*/ 1962603 w 9595474"/>
              <a:gd name="connsiteY261" fmla="*/ 579755 h 6858000"/>
              <a:gd name="connsiteX262" fmla="*/ 1960830 w 9595474"/>
              <a:gd name="connsiteY262" fmla="*/ 574358 h 6858000"/>
              <a:gd name="connsiteX263" fmla="*/ 1959056 w 9595474"/>
              <a:gd name="connsiteY263" fmla="*/ 568643 h 6858000"/>
              <a:gd name="connsiteX264" fmla="*/ 1958170 w 9595474"/>
              <a:gd name="connsiteY264" fmla="*/ 562610 h 6858000"/>
              <a:gd name="connsiteX265" fmla="*/ 1956987 w 9595474"/>
              <a:gd name="connsiteY265" fmla="*/ 556895 h 6858000"/>
              <a:gd name="connsiteX266" fmla="*/ 1956396 w 9595474"/>
              <a:gd name="connsiteY266" fmla="*/ 551180 h 6858000"/>
              <a:gd name="connsiteX267" fmla="*/ 1955805 w 9595474"/>
              <a:gd name="connsiteY267" fmla="*/ 544830 h 6858000"/>
              <a:gd name="connsiteX268" fmla="*/ 1955805 w 9595474"/>
              <a:gd name="connsiteY268" fmla="*/ 539115 h 6858000"/>
              <a:gd name="connsiteX269" fmla="*/ 1955805 w 9595474"/>
              <a:gd name="connsiteY269" fmla="*/ 533083 h 6858000"/>
              <a:gd name="connsiteX270" fmla="*/ 1956396 w 9595474"/>
              <a:gd name="connsiteY270" fmla="*/ 527368 h 6858000"/>
              <a:gd name="connsiteX271" fmla="*/ 1956987 w 9595474"/>
              <a:gd name="connsiteY271" fmla="*/ 521653 h 6858000"/>
              <a:gd name="connsiteX272" fmla="*/ 1958170 w 9595474"/>
              <a:gd name="connsiteY272" fmla="*/ 515620 h 6858000"/>
              <a:gd name="connsiteX273" fmla="*/ 1959056 w 9595474"/>
              <a:gd name="connsiteY273" fmla="*/ 509588 h 6858000"/>
              <a:gd name="connsiteX274" fmla="*/ 1960830 w 9595474"/>
              <a:gd name="connsiteY274" fmla="*/ 503873 h 6858000"/>
              <a:gd name="connsiteX275" fmla="*/ 1962603 w 9595474"/>
              <a:gd name="connsiteY275" fmla="*/ 498158 h 6858000"/>
              <a:gd name="connsiteX276" fmla="*/ 1964968 w 9595474"/>
              <a:gd name="connsiteY276" fmla="*/ 492760 h 6858000"/>
              <a:gd name="connsiteX277" fmla="*/ 1967037 w 9595474"/>
              <a:gd name="connsiteY277" fmla="*/ 487363 h 6858000"/>
              <a:gd name="connsiteX278" fmla="*/ 1969993 w 9595474"/>
              <a:gd name="connsiteY278" fmla="*/ 481648 h 6858000"/>
              <a:gd name="connsiteX279" fmla="*/ 1972653 w 9595474"/>
              <a:gd name="connsiteY279" fmla="*/ 476568 h 6858000"/>
              <a:gd name="connsiteX280" fmla="*/ 1975904 w 9595474"/>
              <a:gd name="connsiteY280" fmla="*/ 471170 h 6858000"/>
              <a:gd name="connsiteX281" fmla="*/ 1979451 w 9595474"/>
              <a:gd name="connsiteY281" fmla="*/ 466408 h 6858000"/>
              <a:gd name="connsiteX282" fmla="*/ 1983589 w 9595474"/>
              <a:gd name="connsiteY282" fmla="*/ 461328 h 6858000"/>
              <a:gd name="connsiteX283" fmla="*/ 1987431 w 9595474"/>
              <a:gd name="connsiteY283" fmla="*/ 456565 h 6858000"/>
              <a:gd name="connsiteX284" fmla="*/ 1991865 w 9595474"/>
              <a:gd name="connsiteY284" fmla="*/ 451803 h 6858000"/>
              <a:gd name="connsiteX285" fmla="*/ 1996594 w 9595474"/>
              <a:gd name="connsiteY285" fmla="*/ 447675 h 6858000"/>
              <a:gd name="connsiteX286" fmla="*/ 2001028 w 9595474"/>
              <a:gd name="connsiteY286" fmla="*/ 443548 h 6858000"/>
              <a:gd name="connsiteX287" fmla="*/ 2006052 w 9595474"/>
              <a:gd name="connsiteY287" fmla="*/ 439738 h 6858000"/>
              <a:gd name="connsiteX288" fmla="*/ 2011077 w 9595474"/>
              <a:gd name="connsiteY288" fmla="*/ 436245 h 6858000"/>
              <a:gd name="connsiteX289" fmla="*/ 2016102 w 9595474"/>
              <a:gd name="connsiteY289" fmla="*/ 432753 h 6858000"/>
              <a:gd name="connsiteX290" fmla="*/ 2021718 w 9595474"/>
              <a:gd name="connsiteY290" fmla="*/ 429895 h 6858000"/>
              <a:gd name="connsiteX291" fmla="*/ 2027038 w 9595474"/>
              <a:gd name="connsiteY291" fmla="*/ 427355 h 6858000"/>
              <a:gd name="connsiteX292" fmla="*/ 2032654 w 9595474"/>
              <a:gd name="connsiteY292" fmla="*/ 424815 h 6858000"/>
              <a:gd name="connsiteX293" fmla="*/ 2038270 w 9595474"/>
              <a:gd name="connsiteY293" fmla="*/ 422910 h 6858000"/>
              <a:gd name="connsiteX294" fmla="*/ 2043886 w 9595474"/>
              <a:gd name="connsiteY294" fmla="*/ 421005 h 6858000"/>
              <a:gd name="connsiteX295" fmla="*/ 2049502 w 9595474"/>
              <a:gd name="connsiteY295" fmla="*/ 419735 h 6858000"/>
              <a:gd name="connsiteX296" fmla="*/ 2055413 w 9595474"/>
              <a:gd name="connsiteY296" fmla="*/ 418148 h 6858000"/>
              <a:gd name="connsiteX297" fmla="*/ 2061029 w 9595474"/>
              <a:gd name="connsiteY297" fmla="*/ 417195 h 6858000"/>
              <a:gd name="connsiteX298" fmla="*/ 2067236 w 9595474"/>
              <a:gd name="connsiteY298" fmla="*/ 416243 h 6858000"/>
              <a:gd name="connsiteX299" fmla="*/ 2072852 w 9595474"/>
              <a:gd name="connsiteY299" fmla="*/ 415925 h 6858000"/>
              <a:gd name="connsiteX300" fmla="*/ 2079059 w 9595474"/>
              <a:gd name="connsiteY300" fmla="*/ 415925 h 6858000"/>
              <a:gd name="connsiteX301" fmla="*/ 2084970 w 9595474"/>
              <a:gd name="connsiteY301" fmla="*/ 415925 h 6858000"/>
              <a:gd name="connsiteX302" fmla="*/ 2090882 w 9595474"/>
              <a:gd name="connsiteY302" fmla="*/ 416243 h 6858000"/>
              <a:gd name="connsiteX303" fmla="*/ 2096793 w 9595474"/>
              <a:gd name="connsiteY303" fmla="*/ 417195 h 6858000"/>
              <a:gd name="connsiteX304" fmla="*/ 2102409 w 9595474"/>
              <a:gd name="connsiteY304" fmla="*/ 418148 h 6858000"/>
              <a:gd name="connsiteX305" fmla="*/ 2108321 w 9595474"/>
              <a:gd name="connsiteY305" fmla="*/ 419735 h 6858000"/>
              <a:gd name="connsiteX306" fmla="*/ 2113936 w 9595474"/>
              <a:gd name="connsiteY306" fmla="*/ 421005 h 6858000"/>
              <a:gd name="connsiteX307" fmla="*/ 2119552 w 9595474"/>
              <a:gd name="connsiteY307" fmla="*/ 422910 h 6858000"/>
              <a:gd name="connsiteX308" fmla="*/ 2125464 w 9595474"/>
              <a:gd name="connsiteY308" fmla="*/ 424815 h 6858000"/>
              <a:gd name="connsiteX309" fmla="*/ 2130784 w 9595474"/>
              <a:gd name="connsiteY309" fmla="*/ 427355 h 6858000"/>
              <a:gd name="connsiteX310" fmla="*/ 2136104 w 9595474"/>
              <a:gd name="connsiteY310" fmla="*/ 429895 h 6858000"/>
              <a:gd name="connsiteX311" fmla="*/ 2141720 w 9595474"/>
              <a:gd name="connsiteY311" fmla="*/ 432753 h 6858000"/>
              <a:gd name="connsiteX312" fmla="*/ 2146745 w 9595474"/>
              <a:gd name="connsiteY312" fmla="*/ 436245 h 6858000"/>
              <a:gd name="connsiteX313" fmla="*/ 2152065 w 9595474"/>
              <a:gd name="connsiteY313" fmla="*/ 439738 h 6858000"/>
              <a:gd name="connsiteX314" fmla="*/ 2156795 w 9595474"/>
              <a:gd name="connsiteY314" fmla="*/ 443548 h 6858000"/>
              <a:gd name="connsiteX315" fmla="*/ 2161819 w 9595474"/>
              <a:gd name="connsiteY315" fmla="*/ 447675 h 6858000"/>
              <a:gd name="connsiteX316" fmla="*/ 2165957 w 9595474"/>
              <a:gd name="connsiteY316" fmla="*/ 451803 h 6858000"/>
              <a:gd name="connsiteX317" fmla="*/ 2966073 w 9595474"/>
              <a:gd name="connsiteY317" fmla="*/ 1251903 h 6858000"/>
              <a:gd name="connsiteX318" fmla="*/ 5612631 w 9595474"/>
              <a:gd name="connsiteY318" fmla="*/ 3898583 h 6858000"/>
              <a:gd name="connsiteX319" fmla="*/ 5617360 w 9595474"/>
              <a:gd name="connsiteY319" fmla="*/ 3903345 h 6858000"/>
              <a:gd name="connsiteX320" fmla="*/ 5621498 w 9595474"/>
              <a:gd name="connsiteY320" fmla="*/ 3908425 h 6858000"/>
              <a:gd name="connsiteX321" fmla="*/ 5625341 w 9595474"/>
              <a:gd name="connsiteY321" fmla="*/ 3913505 h 6858000"/>
              <a:gd name="connsiteX322" fmla="*/ 5628888 w 9595474"/>
              <a:gd name="connsiteY322" fmla="*/ 3918585 h 6858000"/>
              <a:gd name="connsiteX323" fmla="*/ 5632139 w 9595474"/>
              <a:gd name="connsiteY323" fmla="*/ 3923348 h 6858000"/>
              <a:gd name="connsiteX324" fmla="*/ 5635094 w 9595474"/>
              <a:gd name="connsiteY324" fmla="*/ 3928745 h 6858000"/>
              <a:gd name="connsiteX325" fmla="*/ 5638050 w 9595474"/>
              <a:gd name="connsiteY325" fmla="*/ 3934460 h 6858000"/>
              <a:gd name="connsiteX326" fmla="*/ 5640415 w 9595474"/>
              <a:gd name="connsiteY326" fmla="*/ 3939858 h 6858000"/>
              <a:gd name="connsiteX327" fmla="*/ 5642484 w 9595474"/>
              <a:gd name="connsiteY327" fmla="*/ 3945890 h 6858000"/>
              <a:gd name="connsiteX328" fmla="*/ 5644257 w 9595474"/>
              <a:gd name="connsiteY328" fmla="*/ 3951605 h 6858000"/>
              <a:gd name="connsiteX329" fmla="*/ 5645735 w 9595474"/>
              <a:gd name="connsiteY329" fmla="*/ 3957320 h 6858000"/>
              <a:gd name="connsiteX330" fmla="*/ 5647213 w 9595474"/>
              <a:gd name="connsiteY330" fmla="*/ 3963353 h 6858000"/>
              <a:gd name="connsiteX331" fmla="*/ 5648100 w 9595474"/>
              <a:gd name="connsiteY331" fmla="*/ 3969068 h 6858000"/>
              <a:gd name="connsiteX332" fmla="*/ 5648691 w 9595474"/>
              <a:gd name="connsiteY332" fmla="*/ 3975100 h 6858000"/>
              <a:gd name="connsiteX333" fmla="*/ 5649282 w 9595474"/>
              <a:gd name="connsiteY333" fmla="*/ 3980815 h 6858000"/>
              <a:gd name="connsiteX334" fmla="*/ 5649282 w 9595474"/>
              <a:gd name="connsiteY334" fmla="*/ 3987165 h 6858000"/>
              <a:gd name="connsiteX335" fmla="*/ 5649282 w 9595474"/>
              <a:gd name="connsiteY335" fmla="*/ 3992880 h 6858000"/>
              <a:gd name="connsiteX336" fmla="*/ 5648691 w 9595474"/>
              <a:gd name="connsiteY336" fmla="*/ 3998913 h 6858000"/>
              <a:gd name="connsiteX337" fmla="*/ 5648100 w 9595474"/>
              <a:gd name="connsiteY337" fmla="*/ 4004945 h 6858000"/>
              <a:gd name="connsiteX338" fmla="*/ 5647213 w 9595474"/>
              <a:gd name="connsiteY338" fmla="*/ 4010660 h 6858000"/>
              <a:gd name="connsiteX339" fmla="*/ 5645735 w 9595474"/>
              <a:gd name="connsiteY339" fmla="*/ 4016375 h 6858000"/>
              <a:gd name="connsiteX340" fmla="*/ 5644257 w 9595474"/>
              <a:gd name="connsiteY340" fmla="*/ 4022725 h 6858000"/>
              <a:gd name="connsiteX341" fmla="*/ 5642484 w 9595474"/>
              <a:gd name="connsiteY341" fmla="*/ 4028440 h 6858000"/>
              <a:gd name="connsiteX342" fmla="*/ 5640415 w 9595474"/>
              <a:gd name="connsiteY342" fmla="*/ 4033838 h 6858000"/>
              <a:gd name="connsiteX343" fmla="*/ 5638050 w 9595474"/>
              <a:gd name="connsiteY343" fmla="*/ 4039553 h 6858000"/>
              <a:gd name="connsiteX344" fmla="*/ 5635094 w 9595474"/>
              <a:gd name="connsiteY344" fmla="*/ 4044950 h 6858000"/>
              <a:gd name="connsiteX345" fmla="*/ 5632139 w 9595474"/>
              <a:gd name="connsiteY345" fmla="*/ 4050348 h 6858000"/>
              <a:gd name="connsiteX346" fmla="*/ 5628888 w 9595474"/>
              <a:gd name="connsiteY346" fmla="*/ 4055745 h 6858000"/>
              <a:gd name="connsiteX347" fmla="*/ 5625341 w 9595474"/>
              <a:gd name="connsiteY347" fmla="*/ 4060825 h 6858000"/>
              <a:gd name="connsiteX348" fmla="*/ 5621498 w 9595474"/>
              <a:gd name="connsiteY348" fmla="*/ 4065588 h 6858000"/>
              <a:gd name="connsiteX349" fmla="*/ 5617360 w 9595474"/>
              <a:gd name="connsiteY349" fmla="*/ 4070350 h 6858000"/>
              <a:gd name="connsiteX350" fmla="*/ 5612631 w 9595474"/>
              <a:gd name="connsiteY350" fmla="*/ 4075113 h 6858000"/>
              <a:gd name="connsiteX351" fmla="*/ 5608198 w 9595474"/>
              <a:gd name="connsiteY351" fmla="*/ 4079875 h 6858000"/>
              <a:gd name="connsiteX352" fmla="*/ 5603468 w 9595474"/>
              <a:gd name="connsiteY352" fmla="*/ 4083685 h 6858000"/>
              <a:gd name="connsiteX353" fmla="*/ 5598443 w 9595474"/>
              <a:gd name="connsiteY353" fmla="*/ 4087495 h 6858000"/>
              <a:gd name="connsiteX354" fmla="*/ 5593419 w 9595474"/>
              <a:gd name="connsiteY354" fmla="*/ 4091305 h 6858000"/>
              <a:gd name="connsiteX355" fmla="*/ 5588098 w 9595474"/>
              <a:gd name="connsiteY355" fmla="*/ 4094480 h 6858000"/>
              <a:gd name="connsiteX356" fmla="*/ 5582482 w 9595474"/>
              <a:gd name="connsiteY356" fmla="*/ 4097338 h 6858000"/>
              <a:gd name="connsiteX357" fmla="*/ 5577162 w 9595474"/>
              <a:gd name="connsiteY357" fmla="*/ 4100195 h 6858000"/>
              <a:gd name="connsiteX358" fmla="*/ 5571842 w 9595474"/>
              <a:gd name="connsiteY358" fmla="*/ 4102418 h 6858000"/>
              <a:gd name="connsiteX359" fmla="*/ 5565931 w 9595474"/>
              <a:gd name="connsiteY359" fmla="*/ 4104640 h 6858000"/>
              <a:gd name="connsiteX360" fmla="*/ 5560315 w 9595474"/>
              <a:gd name="connsiteY360" fmla="*/ 4106545 h 6858000"/>
              <a:gd name="connsiteX361" fmla="*/ 5554699 w 9595474"/>
              <a:gd name="connsiteY361" fmla="*/ 4108133 h 6858000"/>
              <a:gd name="connsiteX362" fmla="*/ 5548492 w 9595474"/>
              <a:gd name="connsiteY362" fmla="*/ 4109403 h 6858000"/>
              <a:gd name="connsiteX363" fmla="*/ 5542580 w 9595474"/>
              <a:gd name="connsiteY363" fmla="*/ 4110355 h 6858000"/>
              <a:gd name="connsiteX364" fmla="*/ 5536669 w 9595474"/>
              <a:gd name="connsiteY364" fmla="*/ 4110990 h 6858000"/>
              <a:gd name="connsiteX365" fmla="*/ 5530758 w 9595474"/>
              <a:gd name="connsiteY365" fmla="*/ 4111308 h 6858000"/>
              <a:gd name="connsiteX366" fmla="*/ 5524846 w 9595474"/>
              <a:gd name="connsiteY366" fmla="*/ 4111625 h 6858000"/>
              <a:gd name="connsiteX367" fmla="*/ 5518639 w 9595474"/>
              <a:gd name="connsiteY367" fmla="*/ 4111308 h 6858000"/>
              <a:gd name="connsiteX368" fmla="*/ 5513023 w 9595474"/>
              <a:gd name="connsiteY368" fmla="*/ 4110990 h 6858000"/>
              <a:gd name="connsiteX369" fmla="*/ 5506816 w 9595474"/>
              <a:gd name="connsiteY369" fmla="*/ 4110355 h 6858000"/>
              <a:gd name="connsiteX370" fmla="*/ 5501200 w 9595474"/>
              <a:gd name="connsiteY370" fmla="*/ 4109403 h 6858000"/>
              <a:gd name="connsiteX371" fmla="*/ 5494993 w 9595474"/>
              <a:gd name="connsiteY371" fmla="*/ 4108133 h 6858000"/>
              <a:gd name="connsiteX372" fmla="*/ 5489081 w 9595474"/>
              <a:gd name="connsiteY372" fmla="*/ 4106545 h 6858000"/>
              <a:gd name="connsiteX373" fmla="*/ 5483466 w 9595474"/>
              <a:gd name="connsiteY373" fmla="*/ 4104640 h 6858000"/>
              <a:gd name="connsiteX374" fmla="*/ 5477850 w 9595474"/>
              <a:gd name="connsiteY374" fmla="*/ 4102418 h 6858000"/>
              <a:gd name="connsiteX375" fmla="*/ 5472234 w 9595474"/>
              <a:gd name="connsiteY375" fmla="*/ 4100195 h 6858000"/>
              <a:gd name="connsiteX376" fmla="*/ 5466913 w 9595474"/>
              <a:gd name="connsiteY376" fmla="*/ 4097338 h 6858000"/>
              <a:gd name="connsiteX377" fmla="*/ 5461593 w 9595474"/>
              <a:gd name="connsiteY377" fmla="*/ 4094480 h 6858000"/>
              <a:gd name="connsiteX378" fmla="*/ 5456273 w 9595474"/>
              <a:gd name="connsiteY378" fmla="*/ 4091305 h 6858000"/>
              <a:gd name="connsiteX379" fmla="*/ 5451248 w 9595474"/>
              <a:gd name="connsiteY379" fmla="*/ 4087495 h 6858000"/>
              <a:gd name="connsiteX380" fmla="*/ 5446223 w 9595474"/>
              <a:gd name="connsiteY380" fmla="*/ 4083685 h 6858000"/>
              <a:gd name="connsiteX381" fmla="*/ 5441495 w 9595474"/>
              <a:gd name="connsiteY381" fmla="*/ 4079875 h 6858000"/>
              <a:gd name="connsiteX382" fmla="*/ 5436765 w 9595474"/>
              <a:gd name="connsiteY382" fmla="*/ 4075113 h 6858000"/>
              <a:gd name="connsiteX383" fmla="*/ 5322379 w 9595474"/>
              <a:gd name="connsiteY383" fmla="*/ 3960813 h 6858000"/>
              <a:gd name="connsiteX384" fmla="*/ 5317945 w 9595474"/>
              <a:gd name="connsiteY384" fmla="*/ 3956368 h 6858000"/>
              <a:gd name="connsiteX385" fmla="*/ 5312921 w 9595474"/>
              <a:gd name="connsiteY385" fmla="*/ 3952240 h 6858000"/>
              <a:gd name="connsiteX386" fmla="*/ 5307896 w 9595474"/>
              <a:gd name="connsiteY386" fmla="*/ 3948748 h 6858000"/>
              <a:gd name="connsiteX387" fmla="*/ 5302871 w 9595474"/>
              <a:gd name="connsiteY387" fmla="*/ 3944938 h 6858000"/>
              <a:gd name="connsiteX388" fmla="*/ 5297255 w 9595474"/>
              <a:gd name="connsiteY388" fmla="*/ 3941763 h 6858000"/>
              <a:gd name="connsiteX389" fmla="*/ 5292230 w 9595474"/>
              <a:gd name="connsiteY389" fmla="*/ 3938588 h 6858000"/>
              <a:gd name="connsiteX390" fmla="*/ 5286615 w 9595474"/>
              <a:gd name="connsiteY390" fmla="*/ 3936048 h 6858000"/>
              <a:gd name="connsiteX391" fmla="*/ 5281294 w 9595474"/>
              <a:gd name="connsiteY391" fmla="*/ 3933508 h 6858000"/>
              <a:gd name="connsiteX392" fmla="*/ 5275383 w 9595474"/>
              <a:gd name="connsiteY392" fmla="*/ 3931285 h 6858000"/>
              <a:gd name="connsiteX393" fmla="*/ 5269767 w 9595474"/>
              <a:gd name="connsiteY393" fmla="*/ 3929698 h 6858000"/>
              <a:gd name="connsiteX394" fmla="*/ 5263855 w 9595474"/>
              <a:gd name="connsiteY394" fmla="*/ 3927793 h 6858000"/>
              <a:gd name="connsiteX395" fmla="*/ 5257944 w 9595474"/>
              <a:gd name="connsiteY395" fmla="*/ 3926840 h 6858000"/>
              <a:gd name="connsiteX396" fmla="*/ 5252033 w 9595474"/>
              <a:gd name="connsiteY396" fmla="*/ 3925570 h 6858000"/>
              <a:gd name="connsiteX397" fmla="*/ 5246121 w 9595474"/>
              <a:gd name="connsiteY397" fmla="*/ 3924935 h 6858000"/>
              <a:gd name="connsiteX398" fmla="*/ 5240210 w 9595474"/>
              <a:gd name="connsiteY398" fmla="*/ 3924618 h 6858000"/>
              <a:gd name="connsiteX399" fmla="*/ 5234298 w 9595474"/>
              <a:gd name="connsiteY399" fmla="*/ 3924618 h 6858000"/>
              <a:gd name="connsiteX400" fmla="*/ 5228091 w 9595474"/>
              <a:gd name="connsiteY400" fmla="*/ 3924618 h 6858000"/>
              <a:gd name="connsiteX401" fmla="*/ 5222180 w 9595474"/>
              <a:gd name="connsiteY401" fmla="*/ 3924935 h 6858000"/>
              <a:gd name="connsiteX402" fmla="*/ 5216268 w 9595474"/>
              <a:gd name="connsiteY402" fmla="*/ 3925570 h 6858000"/>
              <a:gd name="connsiteX403" fmla="*/ 5210357 w 9595474"/>
              <a:gd name="connsiteY403" fmla="*/ 3926840 h 6858000"/>
              <a:gd name="connsiteX404" fmla="*/ 5204741 w 9595474"/>
              <a:gd name="connsiteY404" fmla="*/ 3927793 h 6858000"/>
              <a:gd name="connsiteX405" fmla="*/ 5198534 w 9595474"/>
              <a:gd name="connsiteY405" fmla="*/ 3929698 h 6858000"/>
              <a:gd name="connsiteX406" fmla="*/ 5192918 w 9595474"/>
              <a:gd name="connsiteY406" fmla="*/ 3931285 h 6858000"/>
              <a:gd name="connsiteX407" fmla="*/ 5187598 w 9595474"/>
              <a:gd name="connsiteY407" fmla="*/ 3933508 h 6858000"/>
              <a:gd name="connsiteX408" fmla="*/ 5181686 w 9595474"/>
              <a:gd name="connsiteY408" fmla="*/ 3936048 h 6858000"/>
              <a:gd name="connsiteX409" fmla="*/ 5176366 w 9595474"/>
              <a:gd name="connsiteY409" fmla="*/ 3938588 h 6858000"/>
              <a:gd name="connsiteX410" fmla="*/ 5171046 w 9595474"/>
              <a:gd name="connsiteY410" fmla="*/ 3941763 h 6858000"/>
              <a:gd name="connsiteX411" fmla="*/ 5165430 w 9595474"/>
              <a:gd name="connsiteY411" fmla="*/ 3944938 h 6858000"/>
              <a:gd name="connsiteX412" fmla="*/ 5160405 w 9595474"/>
              <a:gd name="connsiteY412" fmla="*/ 3948748 h 6858000"/>
              <a:gd name="connsiteX413" fmla="*/ 5155380 w 9595474"/>
              <a:gd name="connsiteY413" fmla="*/ 3952240 h 6858000"/>
              <a:gd name="connsiteX414" fmla="*/ 5150947 w 9595474"/>
              <a:gd name="connsiteY414" fmla="*/ 3956368 h 6858000"/>
              <a:gd name="connsiteX415" fmla="*/ 5146218 w 9595474"/>
              <a:gd name="connsiteY415" fmla="*/ 3960813 h 6858000"/>
              <a:gd name="connsiteX416" fmla="*/ 5141488 w 9595474"/>
              <a:gd name="connsiteY416" fmla="*/ 3965575 h 6858000"/>
              <a:gd name="connsiteX417" fmla="*/ 5137646 w 9595474"/>
              <a:gd name="connsiteY417" fmla="*/ 3970655 h 6858000"/>
              <a:gd name="connsiteX418" fmla="*/ 5133508 w 9595474"/>
              <a:gd name="connsiteY418" fmla="*/ 3975100 h 6858000"/>
              <a:gd name="connsiteX419" fmla="*/ 5129961 w 9595474"/>
              <a:gd name="connsiteY419" fmla="*/ 3980498 h 6858000"/>
              <a:gd name="connsiteX420" fmla="*/ 5126710 w 9595474"/>
              <a:gd name="connsiteY420" fmla="*/ 3985578 h 6858000"/>
              <a:gd name="connsiteX421" fmla="*/ 5123754 w 9595474"/>
              <a:gd name="connsiteY421" fmla="*/ 3990975 h 6858000"/>
              <a:gd name="connsiteX422" fmla="*/ 5121094 w 9595474"/>
              <a:gd name="connsiteY422" fmla="*/ 3996373 h 6858000"/>
              <a:gd name="connsiteX423" fmla="*/ 5118729 w 9595474"/>
              <a:gd name="connsiteY423" fmla="*/ 4002088 h 6858000"/>
              <a:gd name="connsiteX424" fmla="*/ 5116660 w 9595474"/>
              <a:gd name="connsiteY424" fmla="*/ 4007803 h 6858000"/>
              <a:gd name="connsiteX425" fmla="*/ 5114591 w 9595474"/>
              <a:gd name="connsiteY425" fmla="*/ 4013518 h 6858000"/>
              <a:gd name="connsiteX426" fmla="*/ 5113113 w 9595474"/>
              <a:gd name="connsiteY426" fmla="*/ 4019233 h 6858000"/>
              <a:gd name="connsiteX427" fmla="*/ 5111636 w 9595474"/>
              <a:gd name="connsiteY427" fmla="*/ 4025265 h 6858000"/>
              <a:gd name="connsiteX428" fmla="*/ 5111044 w 9595474"/>
              <a:gd name="connsiteY428" fmla="*/ 4031298 h 6858000"/>
              <a:gd name="connsiteX429" fmla="*/ 5110158 w 9595474"/>
              <a:gd name="connsiteY429" fmla="*/ 4037013 h 6858000"/>
              <a:gd name="connsiteX430" fmla="*/ 5109862 w 9595474"/>
              <a:gd name="connsiteY430" fmla="*/ 4043045 h 6858000"/>
              <a:gd name="connsiteX431" fmla="*/ 5109567 w 9595474"/>
              <a:gd name="connsiteY431" fmla="*/ 4049078 h 6858000"/>
              <a:gd name="connsiteX432" fmla="*/ 5109862 w 9595474"/>
              <a:gd name="connsiteY432" fmla="*/ 4055110 h 6858000"/>
              <a:gd name="connsiteX433" fmla="*/ 5110158 w 9595474"/>
              <a:gd name="connsiteY433" fmla="*/ 4061143 h 6858000"/>
              <a:gd name="connsiteX434" fmla="*/ 5111044 w 9595474"/>
              <a:gd name="connsiteY434" fmla="*/ 4066858 h 6858000"/>
              <a:gd name="connsiteX435" fmla="*/ 5111636 w 9595474"/>
              <a:gd name="connsiteY435" fmla="*/ 4072890 h 6858000"/>
              <a:gd name="connsiteX436" fmla="*/ 5113113 w 9595474"/>
              <a:gd name="connsiteY436" fmla="*/ 4078605 h 6858000"/>
              <a:gd name="connsiteX437" fmla="*/ 5114591 w 9595474"/>
              <a:gd name="connsiteY437" fmla="*/ 4084320 h 6858000"/>
              <a:gd name="connsiteX438" fmla="*/ 5116660 w 9595474"/>
              <a:gd name="connsiteY438" fmla="*/ 4090035 h 6858000"/>
              <a:gd name="connsiteX439" fmla="*/ 5118729 w 9595474"/>
              <a:gd name="connsiteY439" fmla="*/ 4095750 h 6858000"/>
              <a:gd name="connsiteX440" fmla="*/ 5121094 w 9595474"/>
              <a:gd name="connsiteY440" fmla="*/ 4101783 h 6858000"/>
              <a:gd name="connsiteX441" fmla="*/ 5123754 w 9595474"/>
              <a:gd name="connsiteY441" fmla="*/ 4107180 h 6858000"/>
              <a:gd name="connsiteX442" fmla="*/ 5126710 w 9595474"/>
              <a:gd name="connsiteY442" fmla="*/ 4112578 h 6858000"/>
              <a:gd name="connsiteX443" fmla="*/ 5129961 w 9595474"/>
              <a:gd name="connsiteY443" fmla="*/ 4117975 h 6858000"/>
              <a:gd name="connsiteX444" fmla="*/ 5133508 w 9595474"/>
              <a:gd name="connsiteY444" fmla="*/ 4122738 h 6858000"/>
              <a:gd name="connsiteX445" fmla="*/ 5137646 w 9595474"/>
              <a:gd name="connsiteY445" fmla="*/ 4127818 h 6858000"/>
              <a:gd name="connsiteX446" fmla="*/ 5141488 w 9595474"/>
              <a:gd name="connsiteY446" fmla="*/ 4132580 h 6858000"/>
              <a:gd name="connsiteX447" fmla="*/ 5146218 w 9595474"/>
              <a:gd name="connsiteY447" fmla="*/ 4137343 h 6858000"/>
              <a:gd name="connsiteX448" fmla="*/ 5870075 w 9595474"/>
              <a:gd name="connsiteY448" fmla="*/ 4860925 h 6858000"/>
              <a:gd name="connsiteX449" fmla="*/ 5874509 w 9595474"/>
              <a:gd name="connsiteY449" fmla="*/ 4865688 h 6858000"/>
              <a:gd name="connsiteX450" fmla="*/ 5878646 w 9595474"/>
              <a:gd name="connsiteY450" fmla="*/ 4870768 h 6858000"/>
              <a:gd name="connsiteX451" fmla="*/ 5882489 w 9595474"/>
              <a:gd name="connsiteY451" fmla="*/ 4875848 h 6858000"/>
              <a:gd name="connsiteX452" fmla="*/ 5886036 w 9595474"/>
              <a:gd name="connsiteY452" fmla="*/ 4880928 h 6858000"/>
              <a:gd name="connsiteX453" fmla="*/ 5889287 w 9595474"/>
              <a:gd name="connsiteY453" fmla="*/ 4885690 h 6858000"/>
              <a:gd name="connsiteX454" fmla="*/ 5892243 w 9595474"/>
              <a:gd name="connsiteY454" fmla="*/ 4891088 h 6858000"/>
              <a:gd name="connsiteX455" fmla="*/ 5895199 w 9595474"/>
              <a:gd name="connsiteY455" fmla="*/ 4897120 h 6858000"/>
              <a:gd name="connsiteX456" fmla="*/ 5897268 w 9595474"/>
              <a:gd name="connsiteY456" fmla="*/ 4902518 h 6858000"/>
              <a:gd name="connsiteX457" fmla="*/ 5899336 w 9595474"/>
              <a:gd name="connsiteY457" fmla="*/ 4908233 h 6858000"/>
              <a:gd name="connsiteX458" fmla="*/ 5901701 w 9595474"/>
              <a:gd name="connsiteY458" fmla="*/ 4913948 h 6858000"/>
              <a:gd name="connsiteX459" fmla="*/ 5902883 w 9595474"/>
              <a:gd name="connsiteY459" fmla="*/ 4919663 h 6858000"/>
              <a:gd name="connsiteX460" fmla="*/ 5904066 w 9595474"/>
              <a:gd name="connsiteY460" fmla="*/ 4925695 h 6858000"/>
              <a:gd name="connsiteX461" fmla="*/ 5905248 w 9595474"/>
              <a:gd name="connsiteY461" fmla="*/ 4931410 h 6858000"/>
              <a:gd name="connsiteX462" fmla="*/ 5905840 w 9595474"/>
              <a:gd name="connsiteY462" fmla="*/ 4937443 h 6858000"/>
              <a:gd name="connsiteX463" fmla="*/ 5906135 w 9595474"/>
              <a:gd name="connsiteY463" fmla="*/ 4943475 h 6858000"/>
              <a:gd name="connsiteX464" fmla="*/ 5906726 w 9595474"/>
              <a:gd name="connsiteY464" fmla="*/ 4949508 h 6858000"/>
              <a:gd name="connsiteX465" fmla="*/ 5906135 w 9595474"/>
              <a:gd name="connsiteY465" fmla="*/ 4955223 h 6858000"/>
              <a:gd name="connsiteX466" fmla="*/ 5905840 w 9595474"/>
              <a:gd name="connsiteY466" fmla="*/ 4961255 h 6858000"/>
              <a:gd name="connsiteX467" fmla="*/ 5905248 w 9595474"/>
              <a:gd name="connsiteY467" fmla="*/ 4967288 h 6858000"/>
              <a:gd name="connsiteX468" fmla="*/ 5904066 w 9595474"/>
              <a:gd name="connsiteY468" fmla="*/ 4973003 h 6858000"/>
              <a:gd name="connsiteX469" fmla="*/ 5902883 w 9595474"/>
              <a:gd name="connsiteY469" fmla="*/ 4979035 h 6858000"/>
              <a:gd name="connsiteX470" fmla="*/ 5901701 w 9595474"/>
              <a:gd name="connsiteY470" fmla="*/ 4985068 h 6858000"/>
              <a:gd name="connsiteX471" fmla="*/ 5899336 w 9595474"/>
              <a:gd name="connsiteY471" fmla="*/ 4990783 h 6858000"/>
              <a:gd name="connsiteX472" fmla="*/ 5897268 w 9595474"/>
              <a:gd name="connsiteY472" fmla="*/ 4996180 h 6858000"/>
              <a:gd name="connsiteX473" fmla="*/ 5895199 w 9595474"/>
              <a:gd name="connsiteY473" fmla="*/ 5001895 h 6858000"/>
              <a:gd name="connsiteX474" fmla="*/ 5892243 w 9595474"/>
              <a:gd name="connsiteY474" fmla="*/ 5007293 h 6858000"/>
              <a:gd name="connsiteX475" fmla="*/ 5889287 w 9595474"/>
              <a:gd name="connsiteY475" fmla="*/ 5012690 h 6858000"/>
              <a:gd name="connsiteX476" fmla="*/ 5886036 w 9595474"/>
              <a:gd name="connsiteY476" fmla="*/ 5018088 h 6858000"/>
              <a:gd name="connsiteX477" fmla="*/ 5882489 w 9595474"/>
              <a:gd name="connsiteY477" fmla="*/ 5023168 h 6858000"/>
              <a:gd name="connsiteX478" fmla="*/ 5878646 w 9595474"/>
              <a:gd name="connsiteY478" fmla="*/ 5028248 h 6858000"/>
              <a:gd name="connsiteX479" fmla="*/ 5874509 w 9595474"/>
              <a:gd name="connsiteY479" fmla="*/ 5032693 h 6858000"/>
              <a:gd name="connsiteX480" fmla="*/ 5870075 w 9595474"/>
              <a:gd name="connsiteY480" fmla="*/ 5037455 h 6858000"/>
              <a:gd name="connsiteX481" fmla="*/ 5865346 w 9595474"/>
              <a:gd name="connsiteY481" fmla="*/ 5041900 h 6858000"/>
              <a:gd name="connsiteX482" fmla="*/ 5860617 w 9595474"/>
              <a:gd name="connsiteY482" fmla="*/ 5046028 h 6858000"/>
              <a:gd name="connsiteX483" fmla="*/ 5855592 w 9595474"/>
              <a:gd name="connsiteY483" fmla="*/ 5050155 h 6858000"/>
              <a:gd name="connsiteX484" fmla="*/ 5850567 w 9595474"/>
              <a:gd name="connsiteY484" fmla="*/ 5053648 h 6858000"/>
              <a:gd name="connsiteX485" fmla="*/ 5845247 w 9595474"/>
              <a:gd name="connsiteY485" fmla="*/ 5056823 h 6858000"/>
              <a:gd name="connsiteX486" fmla="*/ 5839926 w 9595474"/>
              <a:gd name="connsiteY486" fmla="*/ 5059680 h 6858000"/>
              <a:gd name="connsiteX487" fmla="*/ 5834311 w 9595474"/>
              <a:gd name="connsiteY487" fmla="*/ 5062538 h 6858000"/>
              <a:gd name="connsiteX488" fmla="*/ 5828695 w 9595474"/>
              <a:gd name="connsiteY488" fmla="*/ 5064760 h 6858000"/>
              <a:gd name="connsiteX489" fmla="*/ 5823375 w 9595474"/>
              <a:gd name="connsiteY489" fmla="*/ 5066983 h 6858000"/>
              <a:gd name="connsiteX490" fmla="*/ 5817463 w 9595474"/>
              <a:gd name="connsiteY490" fmla="*/ 5069205 h 6858000"/>
              <a:gd name="connsiteX491" fmla="*/ 5811552 w 9595474"/>
              <a:gd name="connsiteY491" fmla="*/ 5070475 h 6858000"/>
              <a:gd name="connsiteX492" fmla="*/ 5805640 w 9595474"/>
              <a:gd name="connsiteY492" fmla="*/ 5071428 h 6858000"/>
              <a:gd name="connsiteX493" fmla="*/ 5800024 w 9595474"/>
              <a:gd name="connsiteY493" fmla="*/ 5072698 h 6858000"/>
              <a:gd name="connsiteX494" fmla="*/ 5793817 w 9595474"/>
              <a:gd name="connsiteY494" fmla="*/ 5073333 h 6858000"/>
              <a:gd name="connsiteX495" fmla="*/ 5787610 w 9595474"/>
              <a:gd name="connsiteY495" fmla="*/ 5073650 h 6858000"/>
              <a:gd name="connsiteX496" fmla="*/ 5781994 w 9595474"/>
              <a:gd name="connsiteY496" fmla="*/ 5073968 h 6858000"/>
              <a:gd name="connsiteX497" fmla="*/ 5775787 w 9595474"/>
              <a:gd name="connsiteY497" fmla="*/ 5073650 h 6858000"/>
              <a:gd name="connsiteX498" fmla="*/ 5770171 w 9595474"/>
              <a:gd name="connsiteY498" fmla="*/ 5073333 h 6858000"/>
              <a:gd name="connsiteX499" fmla="*/ 5763965 w 9595474"/>
              <a:gd name="connsiteY499" fmla="*/ 5072698 h 6858000"/>
              <a:gd name="connsiteX500" fmla="*/ 5758349 w 9595474"/>
              <a:gd name="connsiteY500" fmla="*/ 5071428 h 6858000"/>
              <a:gd name="connsiteX501" fmla="*/ 5752141 w 9595474"/>
              <a:gd name="connsiteY501" fmla="*/ 5070475 h 6858000"/>
              <a:gd name="connsiteX502" fmla="*/ 5746526 w 9595474"/>
              <a:gd name="connsiteY502" fmla="*/ 5069205 h 6858000"/>
              <a:gd name="connsiteX503" fmla="*/ 5740614 w 9595474"/>
              <a:gd name="connsiteY503" fmla="*/ 5066983 h 6858000"/>
              <a:gd name="connsiteX504" fmla="*/ 5734998 w 9595474"/>
              <a:gd name="connsiteY504" fmla="*/ 5064760 h 6858000"/>
              <a:gd name="connsiteX505" fmla="*/ 5729382 w 9595474"/>
              <a:gd name="connsiteY505" fmla="*/ 5062538 h 6858000"/>
              <a:gd name="connsiteX506" fmla="*/ 5723767 w 9595474"/>
              <a:gd name="connsiteY506" fmla="*/ 5059680 h 6858000"/>
              <a:gd name="connsiteX507" fmla="*/ 5718446 w 9595474"/>
              <a:gd name="connsiteY507" fmla="*/ 5056823 h 6858000"/>
              <a:gd name="connsiteX508" fmla="*/ 5713421 w 9595474"/>
              <a:gd name="connsiteY508" fmla="*/ 5053648 h 6858000"/>
              <a:gd name="connsiteX509" fmla="*/ 5708396 w 9595474"/>
              <a:gd name="connsiteY509" fmla="*/ 5050155 h 6858000"/>
              <a:gd name="connsiteX510" fmla="*/ 5703372 w 9595474"/>
              <a:gd name="connsiteY510" fmla="*/ 5046028 h 6858000"/>
              <a:gd name="connsiteX511" fmla="*/ 5698347 w 9595474"/>
              <a:gd name="connsiteY511" fmla="*/ 5041900 h 6858000"/>
              <a:gd name="connsiteX512" fmla="*/ 5693618 w 9595474"/>
              <a:gd name="connsiteY512" fmla="*/ 5037455 h 6858000"/>
              <a:gd name="connsiteX513" fmla="*/ 5598148 w 9595474"/>
              <a:gd name="connsiteY513" fmla="*/ 4941888 h 6858000"/>
              <a:gd name="connsiteX514" fmla="*/ 5490560 w 9595474"/>
              <a:gd name="connsiteY514" fmla="*/ 4834573 h 6858000"/>
              <a:gd name="connsiteX515" fmla="*/ 5485830 w 9595474"/>
              <a:gd name="connsiteY515" fmla="*/ 4830128 h 6858000"/>
              <a:gd name="connsiteX516" fmla="*/ 5481397 w 9595474"/>
              <a:gd name="connsiteY516" fmla="*/ 4826000 h 6858000"/>
              <a:gd name="connsiteX517" fmla="*/ 5476372 w 9595474"/>
              <a:gd name="connsiteY517" fmla="*/ 4821873 h 6858000"/>
              <a:gd name="connsiteX518" fmla="*/ 5471348 w 9595474"/>
              <a:gd name="connsiteY518" fmla="*/ 4818380 h 6858000"/>
              <a:gd name="connsiteX519" fmla="*/ 5465732 w 9595474"/>
              <a:gd name="connsiteY519" fmla="*/ 4815205 h 6858000"/>
              <a:gd name="connsiteX520" fmla="*/ 5460411 w 9595474"/>
              <a:gd name="connsiteY520" fmla="*/ 4812348 h 6858000"/>
              <a:gd name="connsiteX521" fmla="*/ 5455091 w 9595474"/>
              <a:gd name="connsiteY521" fmla="*/ 4809173 h 6858000"/>
              <a:gd name="connsiteX522" fmla="*/ 5449475 w 9595474"/>
              <a:gd name="connsiteY522" fmla="*/ 4807268 h 6858000"/>
              <a:gd name="connsiteX523" fmla="*/ 5443563 w 9595474"/>
              <a:gd name="connsiteY523" fmla="*/ 4805045 h 6858000"/>
              <a:gd name="connsiteX524" fmla="*/ 5437948 w 9595474"/>
              <a:gd name="connsiteY524" fmla="*/ 4802823 h 6858000"/>
              <a:gd name="connsiteX525" fmla="*/ 5432036 w 9595474"/>
              <a:gd name="connsiteY525" fmla="*/ 4801553 h 6858000"/>
              <a:gd name="connsiteX526" fmla="*/ 5426420 w 9595474"/>
              <a:gd name="connsiteY526" fmla="*/ 4800283 h 6858000"/>
              <a:gd name="connsiteX527" fmla="*/ 5420509 w 9595474"/>
              <a:gd name="connsiteY527" fmla="*/ 4799330 h 6858000"/>
              <a:gd name="connsiteX528" fmla="*/ 5414597 w 9595474"/>
              <a:gd name="connsiteY528" fmla="*/ 4798695 h 6858000"/>
              <a:gd name="connsiteX529" fmla="*/ 5408391 w 9595474"/>
              <a:gd name="connsiteY529" fmla="*/ 4798060 h 6858000"/>
              <a:gd name="connsiteX530" fmla="*/ 5402775 w 9595474"/>
              <a:gd name="connsiteY530" fmla="*/ 4797743 h 6858000"/>
              <a:gd name="connsiteX531" fmla="*/ 5396568 w 9595474"/>
              <a:gd name="connsiteY531" fmla="*/ 4798060 h 6858000"/>
              <a:gd name="connsiteX532" fmla="*/ 5390361 w 9595474"/>
              <a:gd name="connsiteY532" fmla="*/ 4798695 h 6858000"/>
              <a:gd name="connsiteX533" fmla="*/ 5384745 w 9595474"/>
              <a:gd name="connsiteY533" fmla="*/ 4799330 h 6858000"/>
              <a:gd name="connsiteX534" fmla="*/ 5378538 w 9595474"/>
              <a:gd name="connsiteY534" fmla="*/ 4800283 h 6858000"/>
              <a:gd name="connsiteX535" fmla="*/ 5372922 w 9595474"/>
              <a:gd name="connsiteY535" fmla="*/ 4801553 h 6858000"/>
              <a:gd name="connsiteX536" fmla="*/ 5367010 w 9595474"/>
              <a:gd name="connsiteY536" fmla="*/ 4802823 h 6858000"/>
              <a:gd name="connsiteX537" fmla="*/ 5361394 w 9595474"/>
              <a:gd name="connsiteY537" fmla="*/ 4805045 h 6858000"/>
              <a:gd name="connsiteX538" fmla="*/ 5355483 w 9595474"/>
              <a:gd name="connsiteY538" fmla="*/ 4807268 h 6858000"/>
              <a:gd name="connsiteX539" fmla="*/ 5350163 w 9595474"/>
              <a:gd name="connsiteY539" fmla="*/ 4809173 h 6858000"/>
              <a:gd name="connsiteX540" fmla="*/ 5344547 w 9595474"/>
              <a:gd name="connsiteY540" fmla="*/ 4812348 h 6858000"/>
              <a:gd name="connsiteX541" fmla="*/ 5338931 w 9595474"/>
              <a:gd name="connsiteY541" fmla="*/ 4815205 h 6858000"/>
              <a:gd name="connsiteX542" fmla="*/ 5333906 w 9595474"/>
              <a:gd name="connsiteY542" fmla="*/ 4818380 h 6858000"/>
              <a:gd name="connsiteX543" fmla="*/ 5328881 w 9595474"/>
              <a:gd name="connsiteY543" fmla="*/ 4821873 h 6858000"/>
              <a:gd name="connsiteX544" fmla="*/ 5323857 w 9595474"/>
              <a:gd name="connsiteY544" fmla="*/ 4826000 h 6858000"/>
              <a:gd name="connsiteX545" fmla="*/ 5318832 w 9595474"/>
              <a:gd name="connsiteY545" fmla="*/ 4830128 h 6858000"/>
              <a:gd name="connsiteX546" fmla="*/ 5314398 w 9595474"/>
              <a:gd name="connsiteY546" fmla="*/ 4834573 h 6858000"/>
              <a:gd name="connsiteX547" fmla="*/ 5307305 w 9595474"/>
              <a:gd name="connsiteY547" fmla="*/ 4841875 h 6858000"/>
              <a:gd name="connsiteX548" fmla="*/ 5301393 w 9595474"/>
              <a:gd name="connsiteY548" fmla="*/ 4849813 h 6858000"/>
              <a:gd name="connsiteX549" fmla="*/ 5295482 w 9595474"/>
              <a:gd name="connsiteY549" fmla="*/ 4858068 h 6858000"/>
              <a:gd name="connsiteX550" fmla="*/ 5291048 w 9595474"/>
              <a:gd name="connsiteY550" fmla="*/ 4867275 h 6858000"/>
              <a:gd name="connsiteX551" fmla="*/ 5286910 w 9595474"/>
              <a:gd name="connsiteY551" fmla="*/ 4875848 h 6858000"/>
              <a:gd name="connsiteX552" fmla="*/ 5283659 w 9595474"/>
              <a:gd name="connsiteY552" fmla="*/ 4885055 h 6858000"/>
              <a:gd name="connsiteX553" fmla="*/ 5281294 w 9595474"/>
              <a:gd name="connsiteY553" fmla="*/ 4894580 h 6858000"/>
              <a:gd name="connsiteX554" fmla="*/ 5279521 w 9595474"/>
              <a:gd name="connsiteY554" fmla="*/ 4903788 h 6858000"/>
              <a:gd name="connsiteX555" fmla="*/ 5278339 w 9595474"/>
              <a:gd name="connsiteY555" fmla="*/ 4913630 h 6858000"/>
              <a:gd name="connsiteX556" fmla="*/ 5278339 w 9595474"/>
              <a:gd name="connsiteY556" fmla="*/ 4923155 h 6858000"/>
              <a:gd name="connsiteX557" fmla="*/ 5278634 w 9595474"/>
              <a:gd name="connsiteY557" fmla="*/ 4932998 h 6858000"/>
              <a:gd name="connsiteX558" fmla="*/ 5279816 w 9595474"/>
              <a:gd name="connsiteY558" fmla="*/ 4942205 h 6858000"/>
              <a:gd name="connsiteX559" fmla="*/ 5281885 w 9595474"/>
              <a:gd name="connsiteY559" fmla="*/ 4952048 h 6858000"/>
              <a:gd name="connsiteX560" fmla="*/ 5284546 w 9595474"/>
              <a:gd name="connsiteY560" fmla="*/ 4960938 h 6858000"/>
              <a:gd name="connsiteX561" fmla="*/ 5288092 w 9595474"/>
              <a:gd name="connsiteY561" fmla="*/ 4970145 h 6858000"/>
              <a:gd name="connsiteX562" fmla="*/ 5291935 w 9595474"/>
              <a:gd name="connsiteY562" fmla="*/ 4979353 h 6858000"/>
              <a:gd name="connsiteX563" fmla="*/ 5583665 w 9595474"/>
              <a:gd name="connsiteY563" fmla="*/ 5270500 h 6858000"/>
              <a:gd name="connsiteX564" fmla="*/ 5588098 w 9595474"/>
              <a:gd name="connsiteY564" fmla="*/ 5275263 h 6858000"/>
              <a:gd name="connsiteX565" fmla="*/ 5592237 w 9595474"/>
              <a:gd name="connsiteY565" fmla="*/ 5280343 h 6858000"/>
              <a:gd name="connsiteX566" fmla="*/ 5595784 w 9595474"/>
              <a:gd name="connsiteY566" fmla="*/ 5284788 h 6858000"/>
              <a:gd name="connsiteX567" fmla="*/ 5599626 w 9595474"/>
              <a:gd name="connsiteY567" fmla="*/ 5290185 h 6858000"/>
              <a:gd name="connsiteX568" fmla="*/ 5602582 w 9595474"/>
              <a:gd name="connsiteY568" fmla="*/ 5295265 h 6858000"/>
              <a:gd name="connsiteX569" fmla="*/ 5605833 w 9595474"/>
              <a:gd name="connsiteY569" fmla="*/ 5300663 h 6858000"/>
              <a:gd name="connsiteX570" fmla="*/ 5608493 w 9595474"/>
              <a:gd name="connsiteY570" fmla="*/ 5306060 h 6858000"/>
              <a:gd name="connsiteX571" fmla="*/ 5610857 w 9595474"/>
              <a:gd name="connsiteY571" fmla="*/ 5311775 h 6858000"/>
              <a:gd name="connsiteX572" fmla="*/ 5613222 w 9595474"/>
              <a:gd name="connsiteY572" fmla="*/ 5317490 h 6858000"/>
              <a:gd name="connsiteX573" fmla="*/ 5614996 w 9595474"/>
              <a:gd name="connsiteY573" fmla="*/ 5323523 h 6858000"/>
              <a:gd name="connsiteX574" fmla="*/ 5616474 w 9595474"/>
              <a:gd name="connsiteY574" fmla="*/ 5329238 h 6858000"/>
              <a:gd name="connsiteX575" fmla="*/ 5617656 w 9595474"/>
              <a:gd name="connsiteY575" fmla="*/ 5334953 h 6858000"/>
              <a:gd name="connsiteX576" fmla="*/ 5618838 w 9595474"/>
              <a:gd name="connsiteY576" fmla="*/ 5340985 h 6858000"/>
              <a:gd name="connsiteX577" fmla="*/ 5619725 w 9595474"/>
              <a:gd name="connsiteY577" fmla="*/ 5346700 h 6858000"/>
              <a:gd name="connsiteX578" fmla="*/ 5620021 w 9595474"/>
              <a:gd name="connsiteY578" fmla="*/ 5352733 h 6858000"/>
              <a:gd name="connsiteX579" fmla="*/ 5620021 w 9595474"/>
              <a:gd name="connsiteY579" fmla="*/ 5359083 h 6858000"/>
              <a:gd name="connsiteX580" fmla="*/ 5620021 w 9595474"/>
              <a:gd name="connsiteY580" fmla="*/ 5364798 h 6858000"/>
              <a:gd name="connsiteX581" fmla="*/ 5619725 w 9595474"/>
              <a:gd name="connsiteY581" fmla="*/ 5370830 h 6858000"/>
              <a:gd name="connsiteX582" fmla="*/ 5618838 w 9595474"/>
              <a:gd name="connsiteY582" fmla="*/ 5376545 h 6858000"/>
              <a:gd name="connsiteX583" fmla="*/ 5617656 w 9595474"/>
              <a:gd name="connsiteY583" fmla="*/ 5382578 h 6858000"/>
              <a:gd name="connsiteX584" fmla="*/ 5616474 w 9595474"/>
              <a:gd name="connsiteY584" fmla="*/ 5388293 h 6858000"/>
              <a:gd name="connsiteX585" fmla="*/ 5614996 w 9595474"/>
              <a:gd name="connsiteY585" fmla="*/ 5394008 h 6858000"/>
              <a:gd name="connsiteX586" fmla="*/ 5613222 w 9595474"/>
              <a:gd name="connsiteY586" fmla="*/ 5400040 h 6858000"/>
              <a:gd name="connsiteX587" fmla="*/ 5610857 w 9595474"/>
              <a:gd name="connsiteY587" fmla="*/ 5405755 h 6858000"/>
              <a:gd name="connsiteX588" fmla="*/ 5608493 w 9595474"/>
              <a:gd name="connsiteY588" fmla="*/ 5411470 h 6858000"/>
              <a:gd name="connsiteX589" fmla="*/ 5605833 w 9595474"/>
              <a:gd name="connsiteY589" fmla="*/ 5416868 h 6858000"/>
              <a:gd name="connsiteX590" fmla="*/ 5602582 w 9595474"/>
              <a:gd name="connsiteY590" fmla="*/ 5422265 h 6858000"/>
              <a:gd name="connsiteX591" fmla="*/ 5599626 w 9595474"/>
              <a:gd name="connsiteY591" fmla="*/ 5427663 h 6858000"/>
              <a:gd name="connsiteX592" fmla="*/ 5595784 w 9595474"/>
              <a:gd name="connsiteY592" fmla="*/ 5432743 h 6858000"/>
              <a:gd name="connsiteX593" fmla="*/ 5592237 w 9595474"/>
              <a:gd name="connsiteY593" fmla="*/ 5437505 h 6858000"/>
              <a:gd name="connsiteX594" fmla="*/ 5588098 w 9595474"/>
              <a:gd name="connsiteY594" fmla="*/ 5442268 h 6858000"/>
              <a:gd name="connsiteX595" fmla="*/ 5583665 w 9595474"/>
              <a:gd name="connsiteY595" fmla="*/ 5447030 h 6858000"/>
              <a:gd name="connsiteX596" fmla="*/ 5578936 w 9595474"/>
              <a:gd name="connsiteY596" fmla="*/ 5451158 h 6858000"/>
              <a:gd name="connsiteX597" fmla="*/ 5573911 w 9595474"/>
              <a:gd name="connsiteY597" fmla="*/ 5455603 h 6858000"/>
              <a:gd name="connsiteX598" fmla="*/ 5569182 w 9595474"/>
              <a:gd name="connsiteY598" fmla="*/ 5459095 h 6858000"/>
              <a:gd name="connsiteX599" fmla="*/ 5563862 w 9595474"/>
              <a:gd name="connsiteY599" fmla="*/ 5462905 h 6858000"/>
              <a:gd name="connsiteX600" fmla="*/ 5558837 w 9595474"/>
              <a:gd name="connsiteY600" fmla="*/ 5466080 h 6858000"/>
              <a:gd name="connsiteX601" fmla="*/ 5553517 w 9595474"/>
              <a:gd name="connsiteY601" fmla="*/ 5469255 h 6858000"/>
              <a:gd name="connsiteX602" fmla="*/ 5548196 w 9595474"/>
              <a:gd name="connsiteY602" fmla="*/ 5471795 h 6858000"/>
              <a:gd name="connsiteX603" fmla="*/ 5542285 w 9595474"/>
              <a:gd name="connsiteY603" fmla="*/ 5474335 h 6858000"/>
              <a:gd name="connsiteX604" fmla="*/ 5536964 w 9595474"/>
              <a:gd name="connsiteY604" fmla="*/ 5476558 h 6858000"/>
              <a:gd name="connsiteX605" fmla="*/ 5531348 w 9595474"/>
              <a:gd name="connsiteY605" fmla="*/ 5478145 h 6858000"/>
              <a:gd name="connsiteX606" fmla="*/ 5525437 w 9595474"/>
              <a:gd name="connsiteY606" fmla="*/ 5479733 h 6858000"/>
              <a:gd name="connsiteX607" fmla="*/ 5519230 w 9595474"/>
              <a:gd name="connsiteY607" fmla="*/ 5481003 h 6858000"/>
              <a:gd name="connsiteX608" fmla="*/ 5513614 w 9595474"/>
              <a:gd name="connsiteY608" fmla="*/ 5482273 h 6858000"/>
              <a:gd name="connsiteX609" fmla="*/ 5507999 w 9595474"/>
              <a:gd name="connsiteY609" fmla="*/ 5482908 h 6858000"/>
              <a:gd name="connsiteX610" fmla="*/ 5501791 w 9595474"/>
              <a:gd name="connsiteY610" fmla="*/ 5483225 h 6858000"/>
              <a:gd name="connsiteX611" fmla="*/ 5495585 w 9595474"/>
              <a:gd name="connsiteY611" fmla="*/ 5483543 h 6858000"/>
              <a:gd name="connsiteX612" fmla="*/ 6873545 w 9595474"/>
              <a:gd name="connsiteY612" fmla="*/ 6858000 h 6858000"/>
              <a:gd name="connsiteX613" fmla="*/ 9595474 w 9595474"/>
              <a:gd name="connsiteY613" fmla="*/ 6858000 h 6858000"/>
              <a:gd name="connsiteX614" fmla="*/ 9595474 w 9595474"/>
              <a:gd name="connsiteY614" fmla="*/ 0 h 6858000"/>
              <a:gd name="connsiteX0" fmla="*/ 9595474 w 9595474"/>
              <a:gd name="connsiteY0" fmla="*/ 0 h 6858000"/>
              <a:gd name="connsiteX1" fmla="*/ 2914643 w 9595474"/>
              <a:gd name="connsiteY1" fmla="*/ 0 h 6858000"/>
              <a:gd name="connsiteX2" fmla="*/ 0 w 9595474"/>
              <a:gd name="connsiteY2" fmla="*/ 0 h 6858000"/>
              <a:gd name="connsiteX3" fmla="*/ 692823 w 9595474"/>
              <a:gd name="connsiteY3" fmla="*/ 691198 h 6858000"/>
              <a:gd name="connsiteX4" fmla="*/ 691345 w 9595474"/>
              <a:gd name="connsiteY4" fmla="*/ 683895 h 6858000"/>
              <a:gd name="connsiteX5" fmla="*/ 690754 w 9595474"/>
              <a:gd name="connsiteY5" fmla="*/ 676275 h 6858000"/>
              <a:gd name="connsiteX6" fmla="*/ 690754 w 9595474"/>
              <a:gd name="connsiteY6" fmla="*/ 669290 h 6858000"/>
              <a:gd name="connsiteX7" fmla="*/ 690754 w 9595474"/>
              <a:gd name="connsiteY7" fmla="*/ 661988 h 6858000"/>
              <a:gd name="connsiteX8" fmla="*/ 691345 w 9595474"/>
              <a:gd name="connsiteY8" fmla="*/ 654368 h 6858000"/>
              <a:gd name="connsiteX9" fmla="*/ 692527 w 9595474"/>
              <a:gd name="connsiteY9" fmla="*/ 647383 h 6858000"/>
              <a:gd name="connsiteX10" fmla="*/ 694005 w 9595474"/>
              <a:gd name="connsiteY10" fmla="*/ 640080 h 6858000"/>
              <a:gd name="connsiteX11" fmla="*/ 695778 w 9595474"/>
              <a:gd name="connsiteY11" fmla="*/ 633095 h 6858000"/>
              <a:gd name="connsiteX12" fmla="*/ 698143 w 9595474"/>
              <a:gd name="connsiteY12" fmla="*/ 625793 h 6858000"/>
              <a:gd name="connsiteX13" fmla="*/ 700803 w 9595474"/>
              <a:gd name="connsiteY13" fmla="*/ 618808 h 6858000"/>
              <a:gd name="connsiteX14" fmla="*/ 704054 w 9595474"/>
              <a:gd name="connsiteY14" fmla="*/ 612140 h 6858000"/>
              <a:gd name="connsiteX15" fmla="*/ 707601 w 9595474"/>
              <a:gd name="connsiteY15" fmla="*/ 605790 h 6858000"/>
              <a:gd name="connsiteX16" fmla="*/ 712035 w 9595474"/>
              <a:gd name="connsiteY16" fmla="*/ 599123 h 6858000"/>
              <a:gd name="connsiteX17" fmla="*/ 716173 w 9595474"/>
              <a:gd name="connsiteY17" fmla="*/ 592773 h 6858000"/>
              <a:gd name="connsiteX18" fmla="*/ 721198 w 9595474"/>
              <a:gd name="connsiteY18" fmla="*/ 587058 h 6858000"/>
              <a:gd name="connsiteX19" fmla="*/ 726518 w 9595474"/>
              <a:gd name="connsiteY19" fmla="*/ 581343 h 6858000"/>
              <a:gd name="connsiteX20" fmla="*/ 731247 w 9595474"/>
              <a:gd name="connsiteY20" fmla="*/ 576898 h 6858000"/>
              <a:gd name="connsiteX21" fmla="*/ 735976 w 9595474"/>
              <a:gd name="connsiteY21" fmla="*/ 572453 h 6858000"/>
              <a:gd name="connsiteX22" fmla="*/ 741001 w 9595474"/>
              <a:gd name="connsiteY22" fmla="*/ 568960 h 6858000"/>
              <a:gd name="connsiteX23" fmla="*/ 746026 w 9595474"/>
              <a:gd name="connsiteY23" fmla="*/ 565468 h 6858000"/>
              <a:gd name="connsiteX24" fmla="*/ 751050 w 9595474"/>
              <a:gd name="connsiteY24" fmla="*/ 562293 h 6858000"/>
              <a:gd name="connsiteX25" fmla="*/ 756371 w 9595474"/>
              <a:gd name="connsiteY25" fmla="*/ 558800 h 6858000"/>
              <a:gd name="connsiteX26" fmla="*/ 761691 w 9595474"/>
              <a:gd name="connsiteY26" fmla="*/ 556578 h 6858000"/>
              <a:gd name="connsiteX27" fmla="*/ 767602 w 9595474"/>
              <a:gd name="connsiteY27" fmla="*/ 554038 h 6858000"/>
              <a:gd name="connsiteX28" fmla="*/ 772923 w 9595474"/>
              <a:gd name="connsiteY28" fmla="*/ 551815 h 6858000"/>
              <a:gd name="connsiteX29" fmla="*/ 778834 w 9595474"/>
              <a:gd name="connsiteY29" fmla="*/ 549910 h 6858000"/>
              <a:gd name="connsiteX30" fmla="*/ 784450 w 9595474"/>
              <a:gd name="connsiteY30" fmla="*/ 548640 h 6858000"/>
              <a:gd name="connsiteX31" fmla="*/ 790066 w 9595474"/>
              <a:gd name="connsiteY31" fmla="*/ 547370 h 6858000"/>
              <a:gd name="connsiteX32" fmla="*/ 795977 w 9595474"/>
              <a:gd name="connsiteY32" fmla="*/ 546418 h 6858000"/>
              <a:gd name="connsiteX33" fmla="*/ 802184 w 9595474"/>
              <a:gd name="connsiteY33" fmla="*/ 545783 h 6858000"/>
              <a:gd name="connsiteX34" fmla="*/ 807800 w 9595474"/>
              <a:gd name="connsiteY34" fmla="*/ 545465 h 6858000"/>
              <a:gd name="connsiteX35" fmla="*/ 814007 w 9595474"/>
              <a:gd name="connsiteY35" fmla="*/ 544830 h 6858000"/>
              <a:gd name="connsiteX36" fmla="*/ 819623 w 9595474"/>
              <a:gd name="connsiteY36" fmla="*/ 545465 h 6858000"/>
              <a:gd name="connsiteX37" fmla="*/ 825830 w 9595474"/>
              <a:gd name="connsiteY37" fmla="*/ 545783 h 6858000"/>
              <a:gd name="connsiteX38" fmla="*/ 831446 w 9595474"/>
              <a:gd name="connsiteY38" fmla="*/ 546418 h 6858000"/>
              <a:gd name="connsiteX39" fmla="*/ 837358 w 9595474"/>
              <a:gd name="connsiteY39" fmla="*/ 547370 h 6858000"/>
              <a:gd name="connsiteX40" fmla="*/ 842974 w 9595474"/>
              <a:gd name="connsiteY40" fmla="*/ 548640 h 6858000"/>
              <a:gd name="connsiteX41" fmla="*/ 848885 w 9595474"/>
              <a:gd name="connsiteY41" fmla="*/ 549910 h 6858000"/>
              <a:gd name="connsiteX42" fmla="*/ 854501 w 9595474"/>
              <a:gd name="connsiteY42" fmla="*/ 551815 h 6858000"/>
              <a:gd name="connsiteX43" fmla="*/ 860117 w 9595474"/>
              <a:gd name="connsiteY43" fmla="*/ 554038 h 6858000"/>
              <a:gd name="connsiteX44" fmla="*/ 865733 w 9595474"/>
              <a:gd name="connsiteY44" fmla="*/ 556578 h 6858000"/>
              <a:gd name="connsiteX45" fmla="*/ 871053 w 9595474"/>
              <a:gd name="connsiteY45" fmla="*/ 558800 h 6858000"/>
              <a:gd name="connsiteX46" fmla="*/ 876373 w 9595474"/>
              <a:gd name="connsiteY46" fmla="*/ 562293 h 6858000"/>
              <a:gd name="connsiteX47" fmla="*/ 881398 w 9595474"/>
              <a:gd name="connsiteY47" fmla="*/ 565468 h 6858000"/>
              <a:gd name="connsiteX48" fmla="*/ 886718 w 9595474"/>
              <a:gd name="connsiteY48" fmla="*/ 568960 h 6858000"/>
              <a:gd name="connsiteX49" fmla="*/ 891447 w 9595474"/>
              <a:gd name="connsiteY49" fmla="*/ 572453 h 6858000"/>
              <a:gd name="connsiteX50" fmla="*/ 896177 w 9595474"/>
              <a:gd name="connsiteY50" fmla="*/ 576898 h 6858000"/>
              <a:gd name="connsiteX51" fmla="*/ 900906 w 9595474"/>
              <a:gd name="connsiteY51" fmla="*/ 581343 h 6858000"/>
              <a:gd name="connsiteX52" fmla="*/ 1431459 w 9595474"/>
              <a:gd name="connsiteY52" fmla="*/ 1111568 h 6858000"/>
              <a:gd name="connsiteX53" fmla="*/ 2394731 w 9595474"/>
              <a:gd name="connsiteY53" fmla="*/ 2074863 h 6858000"/>
              <a:gd name="connsiteX54" fmla="*/ 2399164 w 9595474"/>
              <a:gd name="connsiteY54" fmla="*/ 2079308 h 6858000"/>
              <a:gd name="connsiteX55" fmla="*/ 2404189 w 9595474"/>
              <a:gd name="connsiteY55" fmla="*/ 2083435 h 6858000"/>
              <a:gd name="connsiteX56" fmla="*/ 2408918 w 9595474"/>
              <a:gd name="connsiteY56" fmla="*/ 2087245 h 6858000"/>
              <a:gd name="connsiteX57" fmla="*/ 2413943 w 9595474"/>
              <a:gd name="connsiteY57" fmla="*/ 2090738 h 6858000"/>
              <a:gd name="connsiteX58" fmla="*/ 2419263 w 9595474"/>
              <a:gd name="connsiteY58" fmla="*/ 2093913 h 6858000"/>
              <a:gd name="connsiteX59" fmla="*/ 2424583 w 9595474"/>
              <a:gd name="connsiteY59" fmla="*/ 2096770 h 6858000"/>
              <a:gd name="connsiteX60" fmla="*/ 2430199 w 9595474"/>
              <a:gd name="connsiteY60" fmla="*/ 2099628 h 6858000"/>
              <a:gd name="connsiteX61" fmla="*/ 2435520 w 9595474"/>
              <a:gd name="connsiteY61" fmla="*/ 2101850 h 6858000"/>
              <a:gd name="connsiteX62" fmla="*/ 2441136 w 9595474"/>
              <a:gd name="connsiteY62" fmla="*/ 2104073 h 6858000"/>
              <a:gd name="connsiteX63" fmla="*/ 2447047 w 9595474"/>
              <a:gd name="connsiteY63" fmla="*/ 2105660 h 6858000"/>
              <a:gd name="connsiteX64" fmla="*/ 2452663 w 9595474"/>
              <a:gd name="connsiteY64" fmla="*/ 2107565 h 6858000"/>
              <a:gd name="connsiteX65" fmla="*/ 2458574 w 9595474"/>
              <a:gd name="connsiteY65" fmla="*/ 2108518 h 6858000"/>
              <a:gd name="connsiteX66" fmla="*/ 2464190 w 9595474"/>
              <a:gd name="connsiteY66" fmla="*/ 2109788 h 6858000"/>
              <a:gd name="connsiteX67" fmla="*/ 2469806 w 9595474"/>
              <a:gd name="connsiteY67" fmla="*/ 2110423 h 6858000"/>
              <a:gd name="connsiteX68" fmla="*/ 2476013 w 9595474"/>
              <a:gd name="connsiteY68" fmla="*/ 2110740 h 6858000"/>
              <a:gd name="connsiteX69" fmla="*/ 2481925 w 9595474"/>
              <a:gd name="connsiteY69" fmla="*/ 2111058 h 6858000"/>
              <a:gd name="connsiteX70" fmla="*/ 2487836 w 9595474"/>
              <a:gd name="connsiteY70" fmla="*/ 2110740 h 6858000"/>
              <a:gd name="connsiteX71" fmla="*/ 2493747 w 9595474"/>
              <a:gd name="connsiteY71" fmla="*/ 2110423 h 6858000"/>
              <a:gd name="connsiteX72" fmla="*/ 2499363 w 9595474"/>
              <a:gd name="connsiteY72" fmla="*/ 2109788 h 6858000"/>
              <a:gd name="connsiteX73" fmla="*/ 2505570 w 9595474"/>
              <a:gd name="connsiteY73" fmla="*/ 2108518 h 6858000"/>
              <a:gd name="connsiteX74" fmla="*/ 2511186 w 9595474"/>
              <a:gd name="connsiteY74" fmla="*/ 2107565 h 6858000"/>
              <a:gd name="connsiteX75" fmla="*/ 2517098 w 9595474"/>
              <a:gd name="connsiteY75" fmla="*/ 2105660 h 6858000"/>
              <a:gd name="connsiteX76" fmla="*/ 2522714 w 9595474"/>
              <a:gd name="connsiteY76" fmla="*/ 2104073 h 6858000"/>
              <a:gd name="connsiteX77" fmla="*/ 2528034 w 9595474"/>
              <a:gd name="connsiteY77" fmla="*/ 2101850 h 6858000"/>
              <a:gd name="connsiteX78" fmla="*/ 2533945 w 9595474"/>
              <a:gd name="connsiteY78" fmla="*/ 2099628 h 6858000"/>
              <a:gd name="connsiteX79" fmla="*/ 2539266 w 9595474"/>
              <a:gd name="connsiteY79" fmla="*/ 2096770 h 6858000"/>
              <a:gd name="connsiteX80" fmla="*/ 2544290 w 9595474"/>
              <a:gd name="connsiteY80" fmla="*/ 2093913 h 6858000"/>
              <a:gd name="connsiteX81" fmla="*/ 2549611 w 9595474"/>
              <a:gd name="connsiteY81" fmla="*/ 2090738 h 6858000"/>
              <a:gd name="connsiteX82" fmla="*/ 2554635 w 9595474"/>
              <a:gd name="connsiteY82" fmla="*/ 2087245 h 6858000"/>
              <a:gd name="connsiteX83" fmla="*/ 2559660 w 9595474"/>
              <a:gd name="connsiteY83" fmla="*/ 2083435 h 6858000"/>
              <a:gd name="connsiteX84" fmla="*/ 2564389 w 9595474"/>
              <a:gd name="connsiteY84" fmla="*/ 2079308 h 6858000"/>
              <a:gd name="connsiteX85" fmla="*/ 2569119 w 9595474"/>
              <a:gd name="connsiteY85" fmla="*/ 2074863 h 6858000"/>
              <a:gd name="connsiteX86" fmla="*/ 2573257 w 9595474"/>
              <a:gd name="connsiteY86" fmla="*/ 2070100 h 6858000"/>
              <a:gd name="connsiteX87" fmla="*/ 2577395 w 9595474"/>
              <a:gd name="connsiteY87" fmla="*/ 2065655 h 6858000"/>
              <a:gd name="connsiteX88" fmla="*/ 2581237 w 9595474"/>
              <a:gd name="connsiteY88" fmla="*/ 2060575 h 6858000"/>
              <a:gd name="connsiteX89" fmla="*/ 2584784 w 9595474"/>
              <a:gd name="connsiteY89" fmla="*/ 2055495 h 6858000"/>
              <a:gd name="connsiteX90" fmla="*/ 2588035 w 9595474"/>
              <a:gd name="connsiteY90" fmla="*/ 2050415 h 6858000"/>
              <a:gd name="connsiteX91" fmla="*/ 2590991 w 9595474"/>
              <a:gd name="connsiteY91" fmla="*/ 2045018 h 6858000"/>
              <a:gd name="connsiteX92" fmla="*/ 2593651 w 9595474"/>
              <a:gd name="connsiteY92" fmla="*/ 2039620 h 6858000"/>
              <a:gd name="connsiteX93" fmla="*/ 2596016 w 9595474"/>
              <a:gd name="connsiteY93" fmla="*/ 2034223 h 6858000"/>
              <a:gd name="connsiteX94" fmla="*/ 2598085 w 9595474"/>
              <a:gd name="connsiteY94" fmla="*/ 2028508 h 6858000"/>
              <a:gd name="connsiteX95" fmla="*/ 2599858 w 9595474"/>
              <a:gd name="connsiteY95" fmla="*/ 2022793 h 6858000"/>
              <a:gd name="connsiteX96" fmla="*/ 2601336 w 9595474"/>
              <a:gd name="connsiteY96" fmla="*/ 2017078 h 6858000"/>
              <a:gd name="connsiteX97" fmla="*/ 2602814 w 9595474"/>
              <a:gd name="connsiteY97" fmla="*/ 2011363 h 6858000"/>
              <a:gd name="connsiteX98" fmla="*/ 2603996 w 9595474"/>
              <a:gd name="connsiteY98" fmla="*/ 2005648 h 6858000"/>
              <a:gd name="connsiteX99" fmla="*/ 2604587 w 9595474"/>
              <a:gd name="connsiteY99" fmla="*/ 1999615 h 6858000"/>
              <a:gd name="connsiteX100" fmla="*/ 2604883 w 9595474"/>
              <a:gd name="connsiteY100" fmla="*/ 1993583 h 6858000"/>
              <a:gd name="connsiteX101" fmla="*/ 2604883 w 9595474"/>
              <a:gd name="connsiteY101" fmla="*/ 1987550 h 6858000"/>
              <a:gd name="connsiteX102" fmla="*/ 2604883 w 9595474"/>
              <a:gd name="connsiteY102" fmla="*/ 1981835 h 6858000"/>
              <a:gd name="connsiteX103" fmla="*/ 2604587 w 9595474"/>
              <a:gd name="connsiteY103" fmla="*/ 1976120 h 6858000"/>
              <a:gd name="connsiteX104" fmla="*/ 2603996 w 9595474"/>
              <a:gd name="connsiteY104" fmla="*/ 1970088 h 6858000"/>
              <a:gd name="connsiteX105" fmla="*/ 2602814 w 9595474"/>
              <a:gd name="connsiteY105" fmla="*/ 1964373 h 6858000"/>
              <a:gd name="connsiteX106" fmla="*/ 2601336 w 9595474"/>
              <a:gd name="connsiteY106" fmla="*/ 1958658 h 6858000"/>
              <a:gd name="connsiteX107" fmla="*/ 2599858 w 9595474"/>
              <a:gd name="connsiteY107" fmla="*/ 1952625 h 6858000"/>
              <a:gd name="connsiteX108" fmla="*/ 2598085 w 9595474"/>
              <a:gd name="connsiteY108" fmla="*/ 1946910 h 6858000"/>
              <a:gd name="connsiteX109" fmla="*/ 2596016 w 9595474"/>
              <a:gd name="connsiteY109" fmla="*/ 1941195 h 6858000"/>
              <a:gd name="connsiteX110" fmla="*/ 2593651 w 9595474"/>
              <a:gd name="connsiteY110" fmla="*/ 1935798 h 6858000"/>
              <a:gd name="connsiteX111" fmla="*/ 2590991 w 9595474"/>
              <a:gd name="connsiteY111" fmla="*/ 1930400 h 6858000"/>
              <a:gd name="connsiteX112" fmla="*/ 2588035 w 9595474"/>
              <a:gd name="connsiteY112" fmla="*/ 1925003 h 6858000"/>
              <a:gd name="connsiteX113" fmla="*/ 2584784 w 9595474"/>
              <a:gd name="connsiteY113" fmla="*/ 1919923 h 6858000"/>
              <a:gd name="connsiteX114" fmla="*/ 2581237 w 9595474"/>
              <a:gd name="connsiteY114" fmla="*/ 1915160 h 6858000"/>
              <a:gd name="connsiteX115" fmla="*/ 2577395 w 9595474"/>
              <a:gd name="connsiteY115" fmla="*/ 1910080 h 6858000"/>
              <a:gd name="connsiteX116" fmla="*/ 2573257 w 9595474"/>
              <a:gd name="connsiteY116" fmla="*/ 1905318 h 6858000"/>
              <a:gd name="connsiteX117" fmla="*/ 2569119 w 9595474"/>
              <a:gd name="connsiteY117" fmla="*/ 1900555 h 6858000"/>
              <a:gd name="connsiteX118" fmla="*/ 1590477 w 9595474"/>
              <a:gd name="connsiteY118" fmla="*/ 922020 h 6858000"/>
              <a:gd name="connsiteX119" fmla="*/ 1272736 w 9595474"/>
              <a:gd name="connsiteY119" fmla="*/ 604203 h 6858000"/>
              <a:gd name="connsiteX120" fmla="*/ 1268303 w 9595474"/>
              <a:gd name="connsiteY120" fmla="*/ 599440 h 6858000"/>
              <a:gd name="connsiteX121" fmla="*/ 1264165 w 9595474"/>
              <a:gd name="connsiteY121" fmla="*/ 594995 h 6858000"/>
              <a:gd name="connsiteX122" fmla="*/ 1260322 w 9595474"/>
              <a:gd name="connsiteY122" fmla="*/ 589915 h 6858000"/>
              <a:gd name="connsiteX123" fmla="*/ 1256776 w 9595474"/>
              <a:gd name="connsiteY123" fmla="*/ 584835 h 6858000"/>
              <a:gd name="connsiteX124" fmla="*/ 1253524 w 9595474"/>
              <a:gd name="connsiteY124" fmla="*/ 579755 h 6858000"/>
              <a:gd name="connsiteX125" fmla="*/ 1250864 w 9595474"/>
              <a:gd name="connsiteY125" fmla="*/ 574358 h 6858000"/>
              <a:gd name="connsiteX126" fmla="*/ 1247908 w 9595474"/>
              <a:gd name="connsiteY126" fmla="*/ 568960 h 6858000"/>
              <a:gd name="connsiteX127" fmla="*/ 1245839 w 9595474"/>
              <a:gd name="connsiteY127" fmla="*/ 563563 h 6858000"/>
              <a:gd name="connsiteX128" fmla="*/ 1243475 w 9595474"/>
              <a:gd name="connsiteY128" fmla="*/ 557848 h 6858000"/>
              <a:gd name="connsiteX129" fmla="*/ 1241701 w 9595474"/>
              <a:gd name="connsiteY129" fmla="*/ 552133 h 6858000"/>
              <a:gd name="connsiteX130" fmla="*/ 1239928 w 9595474"/>
              <a:gd name="connsiteY130" fmla="*/ 546418 h 6858000"/>
              <a:gd name="connsiteX131" fmla="*/ 1238746 w 9595474"/>
              <a:gd name="connsiteY131" fmla="*/ 540703 h 6858000"/>
              <a:gd name="connsiteX132" fmla="*/ 1237859 w 9595474"/>
              <a:gd name="connsiteY132" fmla="*/ 534988 h 6858000"/>
              <a:gd name="connsiteX133" fmla="*/ 1236972 w 9595474"/>
              <a:gd name="connsiteY133" fmla="*/ 528638 h 6858000"/>
              <a:gd name="connsiteX134" fmla="*/ 1236677 w 9595474"/>
              <a:gd name="connsiteY134" fmla="*/ 522923 h 6858000"/>
              <a:gd name="connsiteX135" fmla="*/ 1236381 w 9595474"/>
              <a:gd name="connsiteY135" fmla="*/ 516890 h 6858000"/>
              <a:gd name="connsiteX136" fmla="*/ 1236677 w 9595474"/>
              <a:gd name="connsiteY136" fmla="*/ 511175 h 6858000"/>
              <a:gd name="connsiteX137" fmla="*/ 1236972 w 9595474"/>
              <a:gd name="connsiteY137" fmla="*/ 505460 h 6858000"/>
              <a:gd name="connsiteX138" fmla="*/ 1237859 w 9595474"/>
              <a:gd name="connsiteY138" fmla="*/ 499428 h 6858000"/>
              <a:gd name="connsiteX139" fmla="*/ 1238746 w 9595474"/>
              <a:gd name="connsiteY139" fmla="*/ 493713 h 6858000"/>
              <a:gd name="connsiteX140" fmla="*/ 1239928 w 9595474"/>
              <a:gd name="connsiteY140" fmla="*/ 487680 h 6858000"/>
              <a:gd name="connsiteX141" fmla="*/ 1241701 w 9595474"/>
              <a:gd name="connsiteY141" fmla="*/ 481965 h 6858000"/>
              <a:gd name="connsiteX142" fmla="*/ 1243475 w 9595474"/>
              <a:gd name="connsiteY142" fmla="*/ 476250 h 6858000"/>
              <a:gd name="connsiteX143" fmla="*/ 1245839 w 9595474"/>
              <a:gd name="connsiteY143" fmla="*/ 470535 h 6858000"/>
              <a:gd name="connsiteX144" fmla="*/ 1247908 w 9595474"/>
              <a:gd name="connsiteY144" fmla="*/ 465138 h 6858000"/>
              <a:gd name="connsiteX145" fmla="*/ 1250864 w 9595474"/>
              <a:gd name="connsiteY145" fmla="*/ 459740 h 6858000"/>
              <a:gd name="connsiteX146" fmla="*/ 1253524 w 9595474"/>
              <a:gd name="connsiteY146" fmla="*/ 454343 h 6858000"/>
              <a:gd name="connsiteX147" fmla="*/ 1256776 w 9595474"/>
              <a:gd name="connsiteY147" fmla="*/ 449263 h 6858000"/>
              <a:gd name="connsiteX148" fmla="*/ 1260322 w 9595474"/>
              <a:gd name="connsiteY148" fmla="*/ 444500 h 6858000"/>
              <a:gd name="connsiteX149" fmla="*/ 1264165 w 9595474"/>
              <a:gd name="connsiteY149" fmla="*/ 439420 h 6858000"/>
              <a:gd name="connsiteX150" fmla="*/ 1268303 w 9595474"/>
              <a:gd name="connsiteY150" fmla="*/ 434658 h 6858000"/>
              <a:gd name="connsiteX151" fmla="*/ 1272736 w 9595474"/>
              <a:gd name="connsiteY151" fmla="*/ 429895 h 6858000"/>
              <a:gd name="connsiteX152" fmla="*/ 1277466 w 9595474"/>
              <a:gd name="connsiteY152" fmla="*/ 425768 h 6858000"/>
              <a:gd name="connsiteX153" fmla="*/ 1281899 w 9595474"/>
              <a:gd name="connsiteY153" fmla="*/ 421323 h 6858000"/>
              <a:gd name="connsiteX154" fmla="*/ 1286924 w 9595474"/>
              <a:gd name="connsiteY154" fmla="*/ 417830 h 6858000"/>
              <a:gd name="connsiteX155" fmla="*/ 1291949 w 9595474"/>
              <a:gd name="connsiteY155" fmla="*/ 414338 h 6858000"/>
              <a:gd name="connsiteX156" fmla="*/ 1296973 w 9595474"/>
              <a:gd name="connsiteY156" fmla="*/ 410845 h 6858000"/>
              <a:gd name="connsiteX157" fmla="*/ 1302589 w 9595474"/>
              <a:gd name="connsiteY157" fmla="*/ 407988 h 6858000"/>
              <a:gd name="connsiteX158" fmla="*/ 1307910 w 9595474"/>
              <a:gd name="connsiteY158" fmla="*/ 405130 h 6858000"/>
              <a:gd name="connsiteX159" fmla="*/ 1313230 w 9595474"/>
              <a:gd name="connsiteY159" fmla="*/ 402908 h 6858000"/>
              <a:gd name="connsiteX160" fmla="*/ 1318846 w 9595474"/>
              <a:gd name="connsiteY160" fmla="*/ 401003 h 6858000"/>
              <a:gd name="connsiteX161" fmla="*/ 1324757 w 9595474"/>
              <a:gd name="connsiteY161" fmla="*/ 399098 h 6858000"/>
              <a:gd name="connsiteX162" fmla="*/ 1330373 w 9595474"/>
              <a:gd name="connsiteY162" fmla="*/ 397193 h 6858000"/>
              <a:gd name="connsiteX163" fmla="*/ 1336285 w 9595474"/>
              <a:gd name="connsiteY163" fmla="*/ 396240 h 6858000"/>
              <a:gd name="connsiteX164" fmla="*/ 1341901 w 9595474"/>
              <a:gd name="connsiteY164" fmla="*/ 395288 h 6858000"/>
              <a:gd name="connsiteX165" fmla="*/ 1348108 w 9595474"/>
              <a:gd name="connsiteY165" fmla="*/ 394335 h 6858000"/>
              <a:gd name="connsiteX166" fmla="*/ 1353723 w 9595474"/>
              <a:gd name="connsiteY166" fmla="*/ 394018 h 6858000"/>
              <a:gd name="connsiteX167" fmla="*/ 1359930 w 9595474"/>
              <a:gd name="connsiteY167" fmla="*/ 393700 h 6858000"/>
              <a:gd name="connsiteX168" fmla="*/ 1365546 w 9595474"/>
              <a:gd name="connsiteY168" fmla="*/ 394018 h 6858000"/>
              <a:gd name="connsiteX169" fmla="*/ 1371458 w 9595474"/>
              <a:gd name="connsiteY169" fmla="*/ 394335 h 6858000"/>
              <a:gd name="connsiteX170" fmla="*/ 1377665 w 9595474"/>
              <a:gd name="connsiteY170" fmla="*/ 395288 h 6858000"/>
              <a:gd name="connsiteX171" fmla="*/ 1383281 w 9595474"/>
              <a:gd name="connsiteY171" fmla="*/ 396240 h 6858000"/>
              <a:gd name="connsiteX172" fmla="*/ 1388897 w 9595474"/>
              <a:gd name="connsiteY172" fmla="*/ 397193 h 6858000"/>
              <a:gd name="connsiteX173" fmla="*/ 1394808 w 9595474"/>
              <a:gd name="connsiteY173" fmla="*/ 399098 h 6858000"/>
              <a:gd name="connsiteX174" fmla="*/ 1400424 w 9595474"/>
              <a:gd name="connsiteY174" fmla="*/ 401003 h 6858000"/>
              <a:gd name="connsiteX175" fmla="*/ 1406335 w 9595474"/>
              <a:gd name="connsiteY175" fmla="*/ 402908 h 6858000"/>
              <a:gd name="connsiteX176" fmla="*/ 1411656 w 9595474"/>
              <a:gd name="connsiteY176" fmla="*/ 405130 h 6858000"/>
              <a:gd name="connsiteX177" fmla="*/ 1416976 w 9595474"/>
              <a:gd name="connsiteY177" fmla="*/ 407988 h 6858000"/>
              <a:gd name="connsiteX178" fmla="*/ 1422296 w 9595474"/>
              <a:gd name="connsiteY178" fmla="*/ 410845 h 6858000"/>
              <a:gd name="connsiteX179" fmla="*/ 1427617 w 9595474"/>
              <a:gd name="connsiteY179" fmla="*/ 414338 h 6858000"/>
              <a:gd name="connsiteX180" fmla="*/ 1432641 w 9595474"/>
              <a:gd name="connsiteY180" fmla="*/ 417830 h 6858000"/>
              <a:gd name="connsiteX181" fmla="*/ 1437666 w 9595474"/>
              <a:gd name="connsiteY181" fmla="*/ 421323 h 6858000"/>
              <a:gd name="connsiteX182" fmla="*/ 1442100 w 9595474"/>
              <a:gd name="connsiteY182" fmla="*/ 425768 h 6858000"/>
              <a:gd name="connsiteX183" fmla="*/ 1446829 w 9595474"/>
              <a:gd name="connsiteY183" fmla="*/ 429895 h 6858000"/>
              <a:gd name="connsiteX184" fmla="*/ 1907036 w 9595474"/>
              <a:gd name="connsiteY184" fmla="*/ 890270 h 6858000"/>
              <a:gd name="connsiteX185" fmla="*/ 2165662 w 9595474"/>
              <a:gd name="connsiteY185" fmla="*/ 1148715 h 6858000"/>
              <a:gd name="connsiteX186" fmla="*/ 2170391 w 9595474"/>
              <a:gd name="connsiteY186" fmla="*/ 1153160 h 6858000"/>
              <a:gd name="connsiteX187" fmla="*/ 2175416 w 9595474"/>
              <a:gd name="connsiteY187" fmla="*/ 1157288 h 6858000"/>
              <a:gd name="connsiteX188" fmla="*/ 2180145 w 9595474"/>
              <a:gd name="connsiteY188" fmla="*/ 1161098 h 6858000"/>
              <a:gd name="connsiteX189" fmla="*/ 2185170 w 9595474"/>
              <a:gd name="connsiteY189" fmla="*/ 1164590 h 6858000"/>
              <a:gd name="connsiteX190" fmla="*/ 2190490 w 9595474"/>
              <a:gd name="connsiteY190" fmla="*/ 1167765 h 6858000"/>
              <a:gd name="connsiteX191" fmla="*/ 2195810 w 9595474"/>
              <a:gd name="connsiteY191" fmla="*/ 1170623 h 6858000"/>
              <a:gd name="connsiteX192" fmla="*/ 2201130 w 9595474"/>
              <a:gd name="connsiteY192" fmla="*/ 1173480 h 6858000"/>
              <a:gd name="connsiteX193" fmla="*/ 2206746 w 9595474"/>
              <a:gd name="connsiteY193" fmla="*/ 1176020 h 6858000"/>
              <a:gd name="connsiteX194" fmla="*/ 2212362 w 9595474"/>
              <a:gd name="connsiteY194" fmla="*/ 1177925 h 6858000"/>
              <a:gd name="connsiteX195" fmla="*/ 2217683 w 9595474"/>
              <a:gd name="connsiteY195" fmla="*/ 1180148 h 6858000"/>
              <a:gd name="connsiteX196" fmla="*/ 2223594 w 9595474"/>
              <a:gd name="connsiteY196" fmla="*/ 1181418 h 6858000"/>
              <a:gd name="connsiteX197" fmla="*/ 2229505 w 9595474"/>
              <a:gd name="connsiteY197" fmla="*/ 1182688 h 6858000"/>
              <a:gd name="connsiteX198" fmla="*/ 2235417 w 9595474"/>
              <a:gd name="connsiteY198" fmla="*/ 1183640 h 6858000"/>
              <a:gd name="connsiteX199" fmla="*/ 2241033 w 9595474"/>
              <a:gd name="connsiteY199" fmla="*/ 1184275 h 6858000"/>
              <a:gd name="connsiteX200" fmla="*/ 2247240 w 9595474"/>
              <a:gd name="connsiteY200" fmla="*/ 1184593 h 6858000"/>
              <a:gd name="connsiteX201" fmla="*/ 2252856 w 9595474"/>
              <a:gd name="connsiteY201" fmla="*/ 1185228 h 6858000"/>
              <a:gd name="connsiteX202" fmla="*/ 2259063 w 9595474"/>
              <a:gd name="connsiteY202" fmla="*/ 1184593 h 6858000"/>
              <a:gd name="connsiteX203" fmla="*/ 2264679 w 9595474"/>
              <a:gd name="connsiteY203" fmla="*/ 1184275 h 6858000"/>
              <a:gd name="connsiteX204" fmla="*/ 2270590 w 9595474"/>
              <a:gd name="connsiteY204" fmla="*/ 1183640 h 6858000"/>
              <a:gd name="connsiteX205" fmla="*/ 2276797 w 9595474"/>
              <a:gd name="connsiteY205" fmla="*/ 1182688 h 6858000"/>
              <a:gd name="connsiteX206" fmla="*/ 2282413 w 9595474"/>
              <a:gd name="connsiteY206" fmla="*/ 1181418 h 6858000"/>
              <a:gd name="connsiteX207" fmla="*/ 2288029 w 9595474"/>
              <a:gd name="connsiteY207" fmla="*/ 1180148 h 6858000"/>
              <a:gd name="connsiteX208" fmla="*/ 2293940 w 9595474"/>
              <a:gd name="connsiteY208" fmla="*/ 1177925 h 6858000"/>
              <a:gd name="connsiteX209" fmla="*/ 2299261 w 9595474"/>
              <a:gd name="connsiteY209" fmla="*/ 1176020 h 6858000"/>
              <a:gd name="connsiteX210" fmla="*/ 2304581 w 9595474"/>
              <a:gd name="connsiteY210" fmla="*/ 1173480 h 6858000"/>
              <a:gd name="connsiteX211" fmla="*/ 2310492 w 9595474"/>
              <a:gd name="connsiteY211" fmla="*/ 1170623 h 6858000"/>
              <a:gd name="connsiteX212" fmla="*/ 2315517 w 9595474"/>
              <a:gd name="connsiteY212" fmla="*/ 1167765 h 6858000"/>
              <a:gd name="connsiteX213" fmla="*/ 2320837 w 9595474"/>
              <a:gd name="connsiteY213" fmla="*/ 1164590 h 6858000"/>
              <a:gd name="connsiteX214" fmla="*/ 2325862 w 9595474"/>
              <a:gd name="connsiteY214" fmla="*/ 1161098 h 6858000"/>
              <a:gd name="connsiteX215" fmla="*/ 2330887 w 9595474"/>
              <a:gd name="connsiteY215" fmla="*/ 1157288 h 6858000"/>
              <a:gd name="connsiteX216" fmla="*/ 2335616 w 9595474"/>
              <a:gd name="connsiteY216" fmla="*/ 1153160 h 6858000"/>
              <a:gd name="connsiteX217" fmla="*/ 2340345 w 9595474"/>
              <a:gd name="connsiteY217" fmla="*/ 1148715 h 6858000"/>
              <a:gd name="connsiteX218" fmla="*/ 2344483 w 9595474"/>
              <a:gd name="connsiteY218" fmla="*/ 1144270 h 6858000"/>
              <a:gd name="connsiteX219" fmla="*/ 2348621 w 9595474"/>
              <a:gd name="connsiteY219" fmla="*/ 1139508 h 6858000"/>
              <a:gd name="connsiteX220" fmla="*/ 2352464 w 9595474"/>
              <a:gd name="connsiteY220" fmla="*/ 1134428 h 6858000"/>
              <a:gd name="connsiteX221" fmla="*/ 2356011 w 9595474"/>
              <a:gd name="connsiteY221" fmla="*/ 1129348 h 6858000"/>
              <a:gd name="connsiteX222" fmla="*/ 2359262 w 9595474"/>
              <a:gd name="connsiteY222" fmla="*/ 1124268 h 6858000"/>
              <a:gd name="connsiteX223" fmla="*/ 2362218 w 9595474"/>
              <a:gd name="connsiteY223" fmla="*/ 1118870 h 6858000"/>
              <a:gd name="connsiteX224" fmla="*/ 2364582 w 9595474"/>
              <a:gd name="connsiteY224" fmla="*/ 1113473 h 6858000"/>
              <a:gd name="connsiteX225" fmla="*/ 2367242 w 9595474"/>
              <a:gd name="connsiteY225" fmla="*/ 1108075 h 6858000"/>
              <a:gd name="connsiteX226" fmla="*/ 2369311 w 9595474"/>
              <a:gd name="connsiteY226" fmla="*/ 1102360 h 6858000"/>
              <a:gd name="connsiteX227" fmla="*/ 2371085 w 9595474"/>
              <a:gd name="connsiteY227" fmla="*/ 1096645 h 6858000"/>
              <a:gd name="connsiteX228" fmla="*/ 2372563 w 9595474"/>
              <a:gd name="connsiteY228" fmla="*/ 1090930 h 6858000"/>
              <a:gd name="connsiteX229" fmla="*/ 2374041 w 9595474"/>
              <a:gd name="connsiteY229" fmla="*/ 1085215 h 6858000"/>
              <a:gd name="connsiteX230" fmla="*/ 2375223 w 9595474"/>
              <a:gd name="connsiteY230" fmla="*/ 1079500 h 6858000"/>
              <a:gd name="connsiteX231" fmla="*/ 2375814 w 9595474"/>
              <a:gd name="connsiteY231" fmla="*/ 1073785 h 6858000"/>
              <a:gd name="connsiteX232" fmla="*/ 2376110 w 9595474"/>
              <a:gd name="connsiteY232" fmla="*/ 1067753 h 6858000"/>
              <a:gd name="connsiteX233" fmla="*/ 2376110 w 9595474"/>
              <a:gd name="connsiteY233" fmla="*/ 1061720 h 6858000"/>
              <a:gd name="connsiteX234" fmla="*/ 2376110 w 9595474"/>
              <a:gd name="connsiteY234" fmla="*/ 1055688 h 6858000"/>
              <a:gd name="connsiteX235" fmla="*/ 2375814 w 9595474"/>
              <a:gd name="connsiteY235" fmla="*/ 1049973 h 6858000"/>
              <a:gd name="connsiteX236" fmla="*/ 2375223 w 9595474"/>
              <a:gd name="connsiteY236" fmla="*/ 1043940 h 6858000"/>
              <a:gd name="connsiteX237" fmla="*/ 2374041 w 9595474"/>
              <a:gd name="connsiteY237" fmla="*/ 1038225 h 6858000"/>
              <a:gd name="connsiteX238" fmla="*/ 2372563 w 9595474"/>
              <a:gd name="connsiteY238" fmla="*/ 1032510 h 6858000"/>
              <a:gd name="connsiteX239" fmla="*/ 2371085 w 9595474"/>
              <a:gd name="connsiteY239" fmla="*/ 1026795 h 6858000"/>
              <a:gd name="connsiteX240" fmla="*/ 2369311 w 9595474"/>
              <a:gd name="connsiteY240" fmla="*/ 1021080 h 6858000"/>
              <a:gd name="connsiteX241" fmla="*/ 2367242 w 9595474"/>
              <a:gd name="connsiteY241" fmla="*/ 1015683 h 6858000"/>
              <a:gd name="connsiteX242" fmla="*/ 2364582 w 9595474"/>
              <a:gd name="connsiteY242" fmla="*/ 1009650 h 6858000"/>
              <a:gd name="connsiteX243" fmla="*/ 2362218 w 9595474"/>
              <a:gd name="connsiteY243" fmla="*/ 1004253 h 6858000"/>
              <a:gd name="connsiteX244" fmla="*/ 2359262 w 9595474"/>
              <a:gd name="connsiteY244" fmla="*/ 998855 h 6858000"/>
              <a:gd name="connsiteX245" fmla="*/ 2356011 w 9595474"/>
              <a:gd name="connsiteY245" fmla="*/ 994093 h 6858000"/>
              <a:gd name="connsiteX246" fmla="*/ 2352464 w 9595474"/>
              <a:gd name="connsiteY246" fmla="*/ 989013 h 6858000"/>
              <a:gd name="connsiteX247" fmla="*/ 2348621 w 9595474"/>
              <a:gd name="connsiteY247" fmla="*/ 983933 h 6858000"/>
              <a:gd name="connsiteX248" fmla="*/ 2344483 w 9595474"/>
              <a:gd name="connsiteY248" fmla="*/ 979170 h 6858000"/>
              <a:gd name="connsiteX249" fmla="*/ 2340345 w 9595474"/>
              <a:gd name="connsiteY249" fmla="*/ 974725 h 6858000"/>
              <a:gd name="connsiteX250" fmla="*/ 2240737 w 9595474"/>
              <a:gd name="connsiteY250" fmla="*/ 875030 h 6858000"/>
              <a:gd name="connsiteX251" fmla="*/ 1991865 w 9595474"/>
              <a:gd name="connsiteY251" fmla="*/ 626428 h 6858000"/>
              <a:gd name="connsiteX252" fmla="*/ 1987431 w 9595474"/>
              <a:gd name="connsiteY252" fmla="*/ 621665 h 6858000"/>
              <a:gd name="connsiteX253" fmla="*/ 1983589 w 9595474"/>
              <a:gd name="connsiteY253" fmla="*/ 616903 h 6858000"/>
              <a:gd name="connsiteX254" fmla="*/ 1979451 w 9595474"/>
              <a:gd name="connsiteY254" fmla="*/ 612140 h 6858000"/>
              <a:gd name="connsiteX255" fmla="*/ 1975904 w 9595474"/>
              <a:gd name="connsiteY255" fmla="*/ 607060 h 6858000"/>
              <a:gd name="connsiteX256" fmla="*/ 1972653 w 9595474"/>
              <a:gd name="connsiteY256" fmla="*/ 601663 h 6858000"/>
              <a:gd name="connsiteX257" fmla="*/ 1969993 w 9595474"/>
              <a:gd name="connsiteY257" fmla="*/ 596265 h 6858000"/>
              <a:gd name="connsiteX258" fmla="*/ 1967037 w 9595474"/>
              <a:gd name="connsiteY258" fmla="*/ 590868 h 6858000"/>
              <a:gd name="connsiteX259" fmla="*/ 1964968 w 9595474"/>
              <a:gd name="connsiteY259" fmla="*/ 585470 h 6858000"/>
              <a:gd name="connsiteX260" fmla="*/ 1962603 w 9595474"/>
              <a:gd name="connsiteY260" fmla="*/ 579755 h 6858000"/>
              <a:gd name="connsiteX261" fmla="*/ 1960830 w 9595474"/>
              <a:gd name="connsiteY261" fmla="*/ 574358 h 6858000"/>
              <a:gd name="connsiteX262" fmla="*/ 1959056 w 9595474"/>
              <a:gd name="connsiteY262" fmla="*/ 568643 h 6858000"/>
              <a:gd name="connsiteX263" fmla="*/ 1958170 w 9595474"/>
              <a:gd name="connsiteY263" fmla="*/ 562610 h 6858000"/>
              <a:gd name="connsiteX264" fmla="*/ 1956987 w 9595474"/>
              <a:gd name="connsiteY264" fmla="*/ 556895 h 6858000"/>
              <a:gd name="connsiteX265" fmla="*/ 1956396 w 9595474"/>
              <a:gd name="connsiteY265" fmla="*/ 551180 h 6858000"/>
              <a:gd name="connsiteX266" fmla="*/ 1955805 w 9595474"/>
              <a:gd name="connsiteY266" fmla="*/ 544830 h 6858000"/>
              <a:gd name="connsiteX267" fmla="*/ 1955805 w 9595474"/>
              <a:gd name="connsiteY267" fmla="*/ 539115 h 6858000"/>
              <a:gd name="connsiteX268" fmla="*/ 1955805 w 9595474"/>
              <a:gd name="connsiteY268" fmla="*/ 533083 h 6858000"/>
              <a:gd name="connsiteX269" fmla="*/ 1956396 w 9595474"/>
              <a:gd name="connsiteY269" fmla="*/ 527368 h 6858000"/>
              <a:gd name="connsiteX270" fmla="*/ 1956987 w 9595474"/>
              <a:gd name="connsiteY270" fmla="*/ 521653 h 6858000"/>
              <a:gd name="connsiteX271" fmla="*/ 1958170 w 9595474"/>
              <a:gd name="connsiteY271" fmla="*/ 515620 h 6858000"/>
              <a:gd name="connsiteX272" fmla="*/ 1959056 w 9595474"/>
              <a:gd name="connsiteY272" fmla="*/ 509588 h 6858000"/>
              <a:gd name="connsiteX273" fmla="*/ 1960830 w 9595474"/>
              <a:gd name="connsiteY273" fmla="*/ 503873 h 6858000"/>
              <a:gd name="connsiteX274" fmla="*/ 1962603 w 9595474"/>
              <a:gd name="connsiteY274" fmla="*/ 498158 h 6858000"/>
              <a:gd name="connsiteX275" fmla="*/ 1964968 w 9595474"/>
              <a:gd name="connsiteY275" fmla="*/ 492760 h 6858000"/>
              <a:gd name="connsiteX276" fmla="*/ 1967037 w 9595474"/>
              <a:gd name="connsiteY276" fmla="*/ 487363 h 6858000"/>
              <a:gd name="connsiteX277" fmla="*/ 1969993 w 9595474"/>
              <a:gd name="connsiteY277" fmla="*/ 481648 h 6858000"/>
              <a:gd name="connsiteX278" fmla="*/ 1972653 w 9595474"/>
              <a:gd name="connsiteY278" fmla="*/ 476568 h 6858000"/>
              <a:gd name="connsiteX279" fmla="*/ 1975904 w 9595474"/>
              <a:gd name="connsiteY279" fmla="*/ 471170 h 6858000"/>
              <a:gd name="connsiteX280" fmla="*/ 1979451 w 9595474"/>
              <a:gd name="connsiteY280" fmla="*/ 466408 h 6858000"/>
              <a:gd name="connsiteX281" fmla="*/ 1983589 w 9595474"/>
              <a:gd name="connsiteY281" fmla="*/ 461328 h 6858000"/>
              <a:gd name="connsiteX282" fmla="*/ 1987431 w 9595474"/>
              <a:gd name="connsiteY282" fmla="*/ 456565 h 6858000"/>
              <a:gd name="connsiteX283" fmla="*/ 1991865 w 9595474"/>
              <a:gd name="connsiteY283" fmla="*/ 451803 h 6858000"/>
              <a:gd name="connsiteX284" fmla="*/ 1996594 w 9595474"/>
              <a:gd name="connsiteY284" fmla="*/ 447675 h 6858000"/>
              <a:gd name="connsiteX285" fmla="*/ 2001028 w 9595474"/>
              <a:gd name="connsiteY285" fmla="*/ 443548 h 6858000"/>
              <a:gd name="connsiteX286" fmla="*/ 2006052 w 9595474"/>
              <a:gd name="connsiteY286" fmla="*/ 439738 h 6858000"/>
              <a:gd name="connsiteX287" fmla="*/ 2011077 w 9595474"/>
              <a:gd name="connsiteY287" fmla="*/ 436245 h 6858000"/>
              <a:gd name="connsiteX288" fmla="*/ 2016102 w 9595474"/>
              <a:gd name="connsiteY288" fmla="*/ 432753 h 6858000"/>
              <a:gd name="connsiteX289" fmla="*/ 2021718 w 9595474"/>
              <a:gd name="connsiteY289" fmla="*/ 429895 h 6858000"/>
              <a:gd name="connsiteX290" fmla="*/ 2027038 w 9595474"/>
              <a:gd name="connsiteY290" fmla="*/ 427355 h 6858000"/>
              <a:gd name="connsiteX291" fmla="*/ 2032654 w 9595474"/>
              <a:gd name="connsiteY291" fmla="*/ 424815 h 6858000"/>
              <a:gd name="connsiteX292" fmla="*/ 2038270 w 9595474"/>
              <a:gd name="connsiteY292" fmla="*/ 422910 h 6858000"/>
              <a:gd name="connsiteX293" fmla="*/ 2043886 w 9595474"/>
              <a:gd name="connsiteY293" fmla="*/ 421005 h 6858000"/>
              <a:gd name="connsiteX294" fmla="*/ 2049502 w 9595474"/>
              <a:gd name="connsiteY294" fmla="*/ 419735 h 6858000"/>
              <a:gd name="connsiteX295" fmla="*/ 2055413 w 9595474"/>
              <a:gd name="connsiteY295" fmla="*/ 418148 h 6858000"/>
              <a:gd name="connsiteX296" fmla="*/ 2061029 w 9595474"/>
              <a:gd name="connsiteY296" fmla="*/ 417195 h 6858000"/>
              <a:gd name="connsiteX297" fmla="*/ 2067236 w 9595474"/>
              <a:gd name="connsiteY297" fmla="*/ 416243 h 6858000"/>
              <a:gd name="connsiteX298" fmla="*/ 2072852 w 9595474"/>
              <a:gd name="connsiteY298" fmla="*/ 415925 h 6858000"/>
              <a:gd name="connsiteX299" fmla="*/ 2079059 w 9595474"/>
              <a:gd name="connsiteY299" fmla="*/ 415925 h 6858000"/>
              <a:gd name="connsiteX300" fmla="*/ 2084970 w 9595474"/>
              <a:gd name="connsiteY300" fmla="*/ 415925 h 6858000"/>
              <a:gd name="connsiteX301" fmla="*/ 2090882 w 9595474"/>
              <a:gd name="connsiteY301" fmla="*/ 416243 h 6858000"/>
              <a:gd name="connsiteX302" fmla="*/ 2096793 w 9595474"/>
              <a:gd name="connsiteY302" fmla="*/ 417195 h 6858000"/>
              <a:gd name="connsiteX303" fmla="*/ 2102409 w 9595474"/>
              <a:gd name="connsiteY303" fmla="*/ 418148 h 6858000"/>
              <a:gd name="connsiteX304" fmla="*/ 2108321 w 9595474"/>
              <a:gd name="connsiteY304" fmla="*/ 419735 h 6858000"/>
              <a:gd name="connsiteX305" fmla="*/ 2113936 w 9595474"/>
              <a:gd name="connsiteY305" fmla="*/ 421005 h 6858000"/>
              <a:gd name="connsiteX306" fmla="*/ 2119552 w 9595474"/>
              <a:gd name="connsiteY306" fmla="*/ 422910 h 6858000"/>
              <a:gd name="connsiteX307" fmla="*/ 2125464 w 9595474"/>
              <a:gd name="connsiteY307" fmla="*/ 424815 h 6858000"/>
              <a:gd name="connsiteX308" fmla="*/ 2130784 w 9595474"/>
              <a:gd name="connsiteY308" fmla="*/ 427355 h 6858000"/>
              <a:gd name="connsiteX309" fmla="*/ 2136104 w 9595474"/>
              <a:gd name="connsiteY309" fmla="*/ 429895 h 6858000"/>
              <a:gd name="connsiteX310" fmla="*/ 2141720 w 9595474"/>
              <a:gd name="connsiteY310" fmla="*/ 432753 h 6858000"/>
              <a:gd name="connsiteX311" fmla="*/ 2146745 w 9595474"/>
              <a:gd name="connsiteY311" fmla="*/ 436245 h 6858000"/>
              <a:gd name="connsiteX312" fmla="*/ 2152065 w 9595474"/>
              <a:gd name="connsiteY312" fmla="*/ 439738 h 6858000"/>
              <a:gd name="connsiteX313" fmla="*/ 2156795 w 9595474"/>
              <a:gd name="connsiteY313" fmla="*/ 443548 h 6858000"/>
              <a:gd name="connsiteX314" fmla="*/ 2161819 w 9595474"/>
              <a:gd name="connsiteY314" fmla="*/ 447675 h 6858000"/>
              <a:gd name="connsiteX315" fmla="*/ 2165957 w 9595474"/>
              <a:gd name="connsiteY315" fmla="*/ 451803 h 6858000"/>
              <a:gd name="connsiteX316" fmla="*/ 2966073 w 9595474"/>
              <a:gd name="connsiteY316" fmla="*/ 1251903 h 6858000"/>
              <a:gd name="connsiteX317" fmla="*/ 5612631 w 9595474"/>
              <a:gd name="connsiteY317" fmla="*/ 3898583 h 6858000"/>
              <a:gd name="connsiteX318" fmla="*/ 5617360 w 9595474"/>
              <a:gd name="connsiteY318" fmla="*/ 3903345 h 6858000"/>
              <a:gd name="connsiteX319" fmla="*/ 5621498 w 9595474"/>
              <a:gd name="connsiteY319" fmla="*/ 3908425 h 6858000"/>
              <a:gd name="connsiteX320" fmla="*/ 5625341 w 9595474"/>
              <a:gd name="connsiteY320" fmla="*/ 3913505 h 6858000"/>
              <a:gd name="connsiteX321" fmla="*/ 5628888 w 9595474"/>
              <a:gd name="connsiteY321" fmla="*/ 3918585 h 6858000"/>
              <a:gd name="connsiteX322" fmla="*/ 5632139 w 9595474"/>
              <a:gd name="connsiteY322" fmla="*/ 3923348 h 6858000"/>
              <a:gd name="connsiteX323" fmla="*/ 5635094 w 9595474"/>
              <a:gd name="connsiteY323" fmla="*/ 3928745 h 6858000"/>
              <a:gd name="connsiteX324" fmla="*/ 5638050 w 9595474"/>
              <a:gd name="connsiteY324" fmla="*/ 3934460 h 6858000"/>
              <a:gd name="connsiteX325" fmla="*/ 5640415 w 9595474"/>
              <a:gd name="connsiteY325" fmla="*/ 3939858 h 6858000"/>
              <a:gd name="connsiteX326" fmla="*/ 5642484 w 9595474"/>
              <a:gd name="connsiteY326" fmla="*/ 3945890 h 6858000"/>
              <a:gd name="connsiteX327" fmla="*/ 5644257 w 9595474"/>
              <a:gd name="connsiteY327" fmla="*/ 3951605 h 6858000"/>
              <a:gd name="connsiteX328" fmla="*/ 5645735 w 9595474"/>
              <a:gd name="connsiteY328" fmla="*/ 3957320 h 6858000"/>
              <a:gd name="connsiteX329" fmla="*/ 5647213 w 9595474"/>
              <a:gd name="connsiteY329" fmla="*/ 3963353 h 6858000"/>
              <a:gd name="connsiteX330" fmla="*/ 5648100 w 9595474"/>
              <a:gd name="connsiteY330" fmla="*/ 3969068 h 6858000"/>
              <a:gd name="connsiteX331" fmla="*/ 5648691 w 9595474"/>
              <a:gd name="connsiteY331" fmla="*/ 3975100 h 6858000"/>
              <a:gd name="connsiteX332" fmla="*/ 5649282 w 9595474"/>
              <a:gd name="connsiteY332" fmla="*/ 3980815 h 6858000"/>
              <a:gd name="connsiteX333" fmla="*/ 5649282 w 9595474"/>
              <a:gd name="connsiteY333" fmla="*/ 3987165 h 6858000"/>
              <a:gd name="connsiteX334" fmla="*/ 5649282 w 9595474"/>
              <a:gd name="connsiteY334" fmla="*/ 3992880 h 6858000"/>
              <a:gd name="connsiteX335" fmla="*/ 5648691 w 9595474"/>
              <a:gd name="connsiteY335" fmla="*/ 3998913 h 6858000"/>
              <a:gd name="connsiteX336" fmla="*/ 5648100 w 9595474"/>
              <a:gd name="connsiteY336" fmla="*/ 4004945 h 6858000"/>
              <a:gd name="connsiteX337" fmla="*/ 5647213 w 9595474"/>
              <a:gd name="connsiteY337" fmla="*/ 4010660 h 6858000"/>
              <a:gd name="connsiteX338" fmla="*/ 5645735 w 9595474"/>
              <a:gd name="connsiteY338" fmla="*/ 4016375 h 6858000"/>
              <a:gd name="connsiteX339" fmla="*/ 5644257 w 9595474"/>
              <a:gd name="connsiteY339" fmla="*/ 4022725 h 6858000"/>
              <a:gd name="connsiteX340" fmla="*/ 5642484 w 9595474"/>
              <a:gd name="connsiteY340" fmla="*/ 4028440 h 6858000"/>
              <a:gd name="connsiteX341" fmla="*/ 5640415 w 9595474"/>
              <a:gd name="connsiteY341" fmla="*/ 4033838 h 6858000"/>
              <a:gd name="connsiteX342" fmla="*/ 5638050 w 9595474"/>
              <a:gd name="connsiteY342" fmla="*/ 4039553 h 6858000"/>
              <a:gd name="connsiteX343" fmla="*/ 5635094 w 9595474"/>
              <a:gd name="connsiteY343" fmla="*/ 4044950 h 6858000"/>
              <a:gd name="connsiteX344" fmla="*/ 5632139 w 9595474"/>
              <a:gd name="connsiteY344" fmla="*/ 4050348 h 6858000"/>
              <a:gd name="connsiteX345" fmla="*/ 5628888 w 9595474"/>
              <a:gd name="connsiteY345" fmla="*/ 4055745 h 6858000"/>
              <a:gd name="connsiteX346" fmla="*/ 5625341 w 9595474"/>
              <a:gd name="connsiteY346" fmla="*/ 4060825 h 6858000"/>
              <a:gd name="connsiteX347" fmla="*/ 5621498 w 9595474"/>
              <a:gd name="connsiteY347" fmla="*/ 4065588 h 6858000"/>
              <a:gd name="connsiteX348" fmla="*/ 5617360 w 9595474"/>
              <a:gd name="connsiteY348" fmla="*/ 4070350 h 6858000"/>
              <a:gd name="connsiteX349" fmla="*/ 5612631 w 9595474"/>
              <a:gd name="connsiteY349" fmla="*/ 4075113 h 6858000"/>
              <a:gd name="connsiteX350" fmla="*/ 5608198 w 9595474"/>
              <a:gd name="connsiteY350" fmla="*/ 4079875 h 6858000"/>
              <a:gd name="connsiteX351" fmla="*/ 5603468 w 9595474"/>
              <a:gd name="connsiteY351" fmla="*/ 4083685 h 6858000"/>
              <a:gd name="connsiteX352" fmla="*/ 5598443 w 9595474"/>
              <a:gd name="connsiteY352" fmla="*/ 4087495 h 6858000"/>
              <a:gd name="connsiteX353" fmla="*/ 5593419 w 9595474"/>
              <a:gd name="connsiteY353" fmla="*/ 4091305 h 6858000"/>
              <a:gd name="connsiteX354" fmla="*/ 5588098 w 9595474"/>
              <a:gd name="connsiteY354" fmla="*/ 4094480 h 6858000"/>
              <a:gd name="connsiteX355" fmla="*/ 5582482 w 9595474"/>
              <a:gd name="connsiteY355" fmla="*/ 4097338 h 6858000"/>
              <a:gd name="connsiteX356" fmla="*/ 5577162 w 9595474"/>
              <a:gd name="connsiteY356" fmla="*/ 4100195 h 6858000"/>
              <a:gd name="connsiteX357" fmla="*/ 5571842 w 9595474"/>
              <a:gd name="connsiteY357" fmla="*/ 4102418 h 6858000"/>
              <a:gd name="connsiteX358" fmla="*/ 5565931 w 9595474"/>
              <a:gd name="connsiteY358" fmla="*/ 4104640 h 6858000"/>
              <a:gd name="connsiteX359" fmla="*/ 5560315 w 9595474"/>
              <a:gd name="connsiteY359" fmla="*/ 4106545 h 6858000"/>
              <a:gd name="connsiteX360" fmla="*/ 5554699 w 9595474"/>
              <a:gd name="connsiteY360" fmla="*/ 4108133 h 6858000"/>
              <a:gd name="connsiteX361" fmla="*/ 5548492 w 9595474"/>
              <a:gd name="connsiteY361" fmla="*/ 4109403 h 6858000"/>
              <a:gd name="connsiteX362" fmla="*/ 5542580 w 9595474"/>
              <a:gd name="connsiteY362" fmla="*/ 4110355 h 6858000"/>
              <a:gd name="connsiteX363" fmla="*/ 5536669 w 9595474"/>
              <a:gd name="connsiteY363" fmla="*/ 4110990 h 6858000"/>
              <a:gd name="connsiteX364" fmla="*/ 5530758 w 9595474"/>
              <a:gd name="connsiteY364" fmla="*/ 4111308 h 6858000"/>
              <a:gd name="connsiteX365" fmla="*/ 5524846 w 9595474"/>
              <a:gd name="connsiteY365" fmla="*/ 4111625 h 6858000"/>
              <a:gd name="connsiteX366" fmla="*/ 5518639 w 9595474"/>
              <a:gd name="connsiteY366" fmla="*/ 4111308 h 6858000"/>
              <a:gd name="connsiteX367" fmla="*/ 5513023 w 9595474"/>
              <a:gd name="connsiteY367" fmla="*/ 4110990 h 6858000"/>
              <a:gd name="connsiteX368" fmla="*/ 5506816 w 9595474"/>
              <a:gd name="connsiteY368" fmla="*/ 4110355 h 6858000"/>
              <a:gd name="connsiteX369" fmla="*/ 5501200 w 9595474"/>
              <a:gd name="connsiteY369" fmla="*/ 4109403 h 6858000"/>
              <a:gd name="connsiteX370" fmla="*/ 5494993 w 9595474"/>
              <a:gd name="connsiteY370" fmla="*/ 4108133 h 6858000"/>
              <a:gd name="connsiteX371" fmla="*/ 5489081 w 9595474"/>
              <a:gd name="connsiteY371" fmla="*/ 4106545 h 6858000"/>
              <a:gd name="connsiteX372" fmla="*/ 5483466 w 9595474"/>
              <a:gd name="connsiteY372" fmla="*/ 4104640 h 6858000"/>
              <a:gd name="connsiteX373" fmla="*/ 5477850 w 9595474"/>
              <a:gd name="connsiteY373" fmla="*/ 4102418 h 6858000"/>
              <a:gd name="connsiteX374" fmla="*/ 5472234 w 9595474"/>
              <a:gd name="connsiteY374" fmla="*/ 4100195 h 6858000"/>
              <a:gd name="connsiteX375" fmla="*/ 5466913 w 9595474"/>
              <a:gd name="connsiteY375" fmla="*/ 4097338 h 6858000"/>
              <a:gd name="connsiteX376" fmla="*/ 5461593 w 9595474"/>
              <a:gd name="connsiteY376" fmla="*/ 4094480 h 6858000"/>
              <a:gd name="connsiteX377" fmla="*/ 5456273 w 9595474"/>
              <a:gd name="connsiteY377" fmla="*/ 4091305 h 6858000"/>
              <a:gd name="connsiteX378" fmla="*/ 5451248 w 9595474"/>
              <a:gd name="connsiteY378" fmla="*/ 4087495 h 6858000"/>
              <a:gd name="connsiteX379" fmla="*/ 5446223 w 9595474"/>
              <a:gd name="connsiteY379" fmla="*/ 4083685 h 6858000"/>
              <a:gd name="connsiteX380" fmla="*/ 5441495 w 9595474"/>
              <a:gd name="connsiteY380" fmla="*/ 4079875 h 6858000"/>
              <a:gd name="connsiteX381" fmla="*/ 5436765 w 9595474"/>
              <a:gd name="connsiteY381" fmla="*/ 4075113 h 6858000"/>
              <a:gd name="connsiteX382" fmla="*/ 5322379 w 9595474"/>
              <a:gd name="connsiteY382" fmla="*/ 3960813 h 6858000"/>
              <a:gd name="connsiteX383" fmla="*/ 5317945 w 9595474"/>
              <a:gd name="connsiteY383" fmla="*/ 3956368 h 6858000"/>
              <a:gd name="connsiteX384" fmla="*/ 5312921 w 9595474"/>
              <a:gd name="connsiteY384" fmla="*/ 3952240 h 6858000"/>
              <a:gd name="connsiteX385" fmla="*/ 5307896 w 9595474"/>
              <a:gd name="connsiteY385" fmla="*/ 3948748 h 6858000"/>
              <a:gd name="connsiteX386" fmla="*/ 5302871 w 9595474"/>
              <a:gd name="connsiteY386" fmla="*/ 3944938 h 6858000"/>
              <a:gd name="connsiteX387" fmla="*/ 5297255 w 9595474"/>
              <a:gd name="connsiteY387" fmla="*/ 3941763 h 6858000"/>
              <a:gd name="connsiteX388" fmla="*/ 5292230 w 9595474"/>
              <a:gd name="connsiteY388" fmla="*/ 3938588 h 6858000"/>
              <a:gd name="connsiteX389" fmla="*/ 5286615 w 9595474"/>
              <a:gd name="connsiteY389" fmla="*/ 3936048 h 6858000"/>
              <a:gd name="connsiteX390" fmla="*/ 5281294 w 9595474"/>
              <a:gd name="connsiteY390" fmla="*/ 3933508 h 6858000"/>
              <a:gd name="connsiteX391" fmla="*/ 5275383 w 9595474"/>
              <a:gd name="connsiteY391" fmla="*/ 3931285 h 6858000"/>
              <a:gd name="connsiteX392" fmla="*/ 5269767 w 9595474"/>
              <a:gd name="connsiteY392" fmla="*/ 3929698 h 6858000"/>
              <a:gd name="connsiteX393" fmla="*/ 5263855 w 9595474"/>
              <a:gd name="connsiteY393" fmla="*/ 3927793 h 6858000"/>
              <a:gd name="connsiteX394" fmla="*/ 5257944 w 9595474"/>
              <a:gd name="connsiteY394" fmla="*/ 3926840 h 6858000"/>
              <a:gd name="connsiteX395" fmla="*/ 5252033 w 9595474"/>
              <a:gd name="connsiteY395" fmla="*/ 3925570 h 6858000"/>
              <a:gd name="connsiteX396" fmla="*/ 5246121 w 9595474"/>
              <a:gd name="connsiteY396" fmla="*/ 3924935 h 6858000"/>
              <a:gd name="connsiteX397" fmla="*/ 5240210 w 9595474"/>
              <a:gd name="connsiteY397" fmla="*/ 3924618 h 6858000"/>
              <a:gd name="connsiteX398" fmla="*/ 5234298 w 9595474"/>
              <a:gd name="connsiteY398" fmla="*/ 3924618 h 6858000"/>
              <a:gd name="connsiteX399" fmla="*/ 5228091 w 9595474"/>
              <a:gd name="connsiteY399" fmla="*/ 3924618 h 6858000"/>
              <a:gd name="connsiteX400" fmla="*/ 5222180 w 9595474"/>
              <a:gd name="connsiteY400" fmla="*/ 3924935 h 6858000"/>
              <a:gd name="connsiteX401" fmla="*/ 5216268 w 9595474"/>
              <a:gd name="connsiteY401" fmla="*/ 3925570 h 6858000"/>
              <a:gd name="connsiteX402" fmla="*/ 5210357 w 9595474"/>
              <a:gd name="connsiteY402" fmla="*/ 3926840 h 6858000"/>
              <a:gd name="connsiteX403" fmla="*/ 5204741 w 9595474"/>
              <a:gd name="connsiteY403" fmla="*/ 3927793 h 6858000"/>
              <a:gd name="connsiteX404" fmla="*/ 5198534 w 9595474"/>
              <a:gd name="connsiteY404" fmla="*/ 3929698 h 6858000"/>
              <a:gd name="connsiteX405" fmla="*/ 5192918 w 9595474"/>
              <a:gd name="connsiteY405" fmla="*/ 3931285 h 6858000"/>
              <a:gd name="connsiteX406" fmla="*/ 5187598 w 9595474"/>
              <a:gd name="connsiteY406" fmla="*/ 3933508 h 6858000"/>
              <a:gd name="connsiteX407" fmla="*/ 5181686 w 9595474"/>
              <a:gd name="connsiteY407" fmla="*/ 3936048 h 6858000"/>
              <a:gd name="connsiteX408" fmla="*/ 5176366 w 9595474"/>
              <a:gd name="connsiteY408" fmla="*/ 3938588 h 6858000"/>
              <a:gd name="connsiteX409" fmla="*/ 5171046 w 9595474"/>
              <a:gd name="connsiteY409" fmla="*/ 3941763 h 6858000"/>
              <a:gd name="connsiteX410" fmla="*/ 5165430 w 9595474"/>
              <a:gd name="connsiteY410" fmla="*/ 3944938 h 6858000"/>
              <a:gd name="connsiteX411" fmla="*/ 5160405 w 9595474"/>
              <a:gd name="connsiteY411" fmla="*/ 3948748 h 6858000"/>
              <a:gd name="connsiteX412" fmla="*/ 5155380 w 9595474"/>
              <a:gd name="connsiteY412" fmla="*/ 3952240 h 6858000"/>
              <a:gd name="connsiteX413" fmla="*/ 5150947 w 9595474"/>
              <a:gd name="connsiteY413" fmla="*/ 3956368 h 6858000"/>
              <a:gd name="connsiteX414" fmla="*/ 5146218 w 9595474"/>
              <a:gd name="connsiteY414" fmla="*/ 3960813 h 6858000"/>
              <a:gd name="connsiteX415" fmla="*/ 5141488 w 9595474"/>
              <a:gd name="connsiteY415" fmla="*/ 3965575 h 6858000"/>
              <a:gd name="connsiteX416" fmla="*/ 5137646 w 9595474"/>
              <a:gd name="connsiteY416" fmla="*/ 3970655 h 6858000"/>
              <a:gd name="connsiteX417" fmla="*/ 5133508 w 9595474"/>
              <a:gd name="connsiteY417" fmla="*/ 3975100 h 6858000"/>
              <a:gd name="connsiteX418" fmla="*/ 5129961 w 9595474"/>
              <a:gd name="connsiteY418" fmla="*/ 3980498 h 6858000"/>
              <a:gd name="connsiteX419" fmla="*/ 5126710 w 9595474"/>
              <a:gd name="connsiteY419" fmla="*/ 3985578 h 6858000"/>
              <a:gd name="connsiteX420" fmla="*/ 5123754 w 9595474"/>
              <a:gd name="connsiteY420" fmla="*/ 3990975 h 6858000"/>
              <a:gd name="connsiteX421" fmla="*/ 5121094 w 9595474"/>
              <a:gd name="connsiteY421" fmla="*/ 3996373 h 6858000"/>
              <a:gd name="connsiteX422" fmla="*/ 5118729 w 9595474"/>
              <a:gd name="connsiteY422" fmla="*/ 4002088 h 6858000"/>
              <a:gd name="connsiteX423" fmla="*/ 5116660 w 9595474"/>
              <a:gd name="connsiteY423" fmla="*/ 4007803 h 6858000"/>
              <a:gd name="connsiteX424" fmla="*/ 5114591 w 9595474"/>
              <a:gd name="connsiteY424" fmla="*/ 4013518 h 6858000"/>
              <a:gd name="connsiteX425" fmla="*/ 5113113 w 9595474"/>
              <a:gd name="connsiteY425" fmla="*/ 4019233 h 6858000"/>
              <a:gd name="connsiteX426" fmla="*/ 5111636 w 9595474"/>
              <a:gd name="connsiteY426" fmla="*/ 4025265 h 6858000"/>
              <a:gd name="connsiteX427" fmla="*/ 5111044 w 9595474"/>
              <a:gd name="connsiteY427" fmla="*/ 4031298 h 6858000"/>
              <a:gd name="connsiteX428" fmla="*/ 5110158 w 9595474"/>
              <a:gd name="connsiteY428" fmla="*/ 4037013 h 6858000"/>
              <a:gd name="connsiteX429" fmla="*/ 5109862 w 9595474"/>
              <a:gd name="connsiteY429" fmla="*/ 4043045 h 6858000"/>
              <a:gd name="connsiteX430" fmla="*/ 5109567 w 9595474"/>
              <a:gd name="connsiteY430" fmla="*/ 4049078 h 6858000"/>
              <a:gd name="connsiteX431" fmla="*/ 5109862 w 9595474"/>
              <a:gd name="connsiteY431" fmla="*/ 4055110 h 6858000"/>
              <a:gd name="connsiteX432" fmla="*/ 5110158 w 9595474"/>
              <a:gd name="connsiteY432" fmla="*/ 4061143 h 6858000"/>
              <a:gd name="connsiteX433" fmla="*/ 5111044 w 9595474"/>
              <a:gd name="connsiteY433" fmla="*/ 4066858 h 6858000"/>
              <a:gd name="connsiteX434" fmla="*/ 5111636 w 9595474"/>
              <a:gd name="connsiteY434" fmla="*/ 4072890 h 6858000"/>
              <a:gd name="connsiteX435" fmla="*/ 5113113 w 9595474"/>
              <a:gd name="connsiteY435" fmla="*/ 4078605 h 6858000"/>
              <a:gd name="connsiteX436" fmla="*/ 5114591 w 9595474"/>
              <a:gd name="connsiteY436" fmla="*/ 4084320 h 6858000"/>
              <a:gd name="connsiteX437" fmla="*/ 5116660 w 9595474"/>
              <a:gd name="connsiteY437" fmla="*/ 4090035 h 6858000"/>
              <a:gd name="connsiteX438" fmla="*/ 5118729 w 9595474"/>
              <a:gd name="connsiteY438" fmla="*/ 4095750 h 6858000"/>
              <a:gd name="connsiteX439" fmla="*/ 5121094 w 9595474"/>
              <a:gd name="connsiteY439" fmla="*/ 4101783 h 6858000"/>
              <a:gd name="connsiteX440" fmla="*/ 5123754 w 9595474"/>
              <a:gd name="connsiteY440" fmla="*/ 4107180 h 6858000"/>
              <a:gd name="connsiteX441" fmla="*/ 5126710 w 9595474"/>
              <a:gd name="connsiteY441" fmla="*/ 4112578 h 6858000"/>
              <a:gd name="connsiteX442" fmla="*/ 5129961 w 9595474"/>
              <a:gd name="connsiteY442" fmla="*/ 4117975 h 6858000"/>
              <a:gd name="connsiteX443" fmla="*/ 5133508 w 9595474"/>
              <a:gd name="connsiteY443" fmla="*/ 4122738 h 6858000"/>
              <a:gd name="connsiteX444" fmla="*/ 5137646 w 9595474"/>
              <a:gd name="connsiteY444" fmla="*/ 4127818 h 6858000"/>
              <a:gd name="connsiteX445" fmla="*/ 5141488 w 9595474"/>
              <a:gd name="connsiteY445" fmla="*/ 4132580 h 6858000"/>
              <a:gd name="connsiteX446" fmla="*/ 5146218 w 9595474"/>
              <a:gd name="connsiteY446" fmla="*/ 4137343 h 6858000"/>
              <a:gd name="connsiteX447" fmla="*/ 5870075 w 9595474"/>
              <a:gd name="connsiteY447" fmla="*/ 4860925 h 6858000"/>
              <a:gd name="connsiteX448" fmla="*/ 5874509 w 9595474"/>
              <a:gd name="connsiteY448" fmla="*/ 4865688 h 6858000"/>
              <a:gd name="connsiteX449" fmla="*/ 5878646 w 9595474"/>
              <a:gd name="connsiteY449" fmla="*/ 4870768 h 6858000"/>
              <a:gd name="connsiteX450" fmla="*/ 5882489 w 9595474"/>
              <a:gd name="connsiteY450" fmla="*/ 4875848 h 6858000"/>
              <a:gd name="connsiteX451" fmla="*/ 5886036 w 9595474"/>
              <a:gd name="connsiteY451" fmla="*/ 4880928 h 6858000"/>
              <a:gd name="connsiteX452" fmla="*/ 5889287 w 9595474"/>
              <a:gd name="connsiteY452" fmla="*/ 4885690 h 6858000"/>
              <a:gd name="connsiteX453" fmla="*/ 5892243 w 9595474"/>
              <a:gd name="connsiteY453" fmla="*/ 4891088 h 6858000"/>
              <a:gd name="connsiteX454" fmla="*/ 5895199 w 9595474"/>
              <a:gd name="connsiteY454" fmla="*/ 4897120 h 6858000"/>
              <a:gd name="connsiteX455" fmla="*/ 5897268 w 9595474"/>
              <a:gd name="connsiteY455" fmla="*/ 4902518 h 6858000"/>
              <a:gd name="connsiteX456" fmla="*/ 5899336 w 9595474"/>
              <a:gd name="connsiteY456" fmla="*/ 4908233 h 6858000"/>
              <a:gd name="connsiteX457" fmla="*/ 5901701 w 9595474"/>
              <a:gd name="connsiteY457" fmla="*/ 4913948 h 6858000"/>
              <a:gd name="connsiteX458" fmla="*/ 5902883 w 9595474"/>
              <a:gd name="connsiteY458" fmla="*/ 4919663 h 6858000"/>
              <a:gd name="connsiteX459" fmla="*/ 5904066 w 9595474"/>
              <a:gd name="connsiteY459" fmla="*/ 4925695 h 6858000"/>
              <a:gd name="connsiteX460" fmla="*/ 5905248 w 9595474"/>
              <a:gd name="connsiteY460" fmla="*/ 4931410 h 6858000"/>
              <a:gd name="connsiteX461" fmla="*/ 5905840 w 9595474"/>
              <a:gd name="connsiteY461" fmla="*/ 4937443 h 6858000"/>
              <a:gd name="connsiteX462" fmla="*/ 5906135 w 9595474"/>
              <a:gd name="connsiteY462" fmla="*/ 4943475 h 6858000"/>
              <a:gd name="connsiteX463" fmla="*/ 5906726 w 9595474"/>
              <a:gd name="connsiteY463" fmla="*/ 4949508 h 6858000"/>
              <a:gd name="connsiteX464" fmla="*/ 5906135 w 9595474"/>
              <a:gd name="connsiteY464" fmla="*/ 4955223 h 6858000"/>
              <a:gd name="connsiteX465" fmla="*/ 5905840 w 9595474"/>
              <a:gd name="connsiteY465" fmla="*/ 4961255 h 6858000"/>
              <a:gd name="connsiteX466" fmla="*/ 5905248 w 9595474"/>
              <a:gd name="connsiteY466" fmla="*/ 4967288 h 6858000"/>
              <a:gd name="connsiteX467" fmla="*/ 5904066 w 9595474"/>
              <a:gd name="connsiteY467" fmla="*/ 4973003 h 6858000"/>
              <a:gd name="connsiteX468" fmla="*/ 5902883 w 9595474"/>
              <a:gd name="connsiteY468" fmla="*/ 4979035 h 6858000"/>
              <a:gd name="connsiteX469" fmla="*/ 5901701 w 9595474"/>
              <a:gd name="connsiteY469" fmla="*/ 4985068 h 6858000"/>
              <a:gd name="connsiteX470" fmla="*/ 5899336 w 9595474"/>
              <a:gd name="connsiteY470" fmla="*/ 4990783 h 6858000"/>
              <a:gd name="connsiteX471" fmla="*/ 5897268 w 9595474"/>
              <a:gd name="connsiteY471" fmla="*/ 4996180 h 6858000"/>
              <a:gd name="connsiteX472" fmla="*/ 5895199 w 9595474"/>
              <a:gd name="connsiteY472" fmla="*/ 5001895 h 6858000"/>
              <a:gd name="connsiteX473" fmla="*/ 5892243 w 9595474"/>
              <a:gd name="connsiteY473" fmla="*/ 5007293 h 6858000"/>
              <a:gd name="connsiteX474" fmla="*/ 5889287 w 9595474"/>
              <a:gd name="connsiteY474" fmla="*/ 5012690 h 6858000"/>
              <a:gd name="connsiteX475" fmla="*/ 5886036 w 9595474"/>
              <a:gd name="connsiteY475" fmla="*/ 5018088 h 6858000"/>
              <a:gd name="connsiteX476" fmla="*/ 5882489 w 9595474"/>
              <a:gd name="connsiteY476" fmla="*/ 5023168 h 6858000"/>
              <a:gd name="connsiteX477" fmla="*/ 5878646 w 9595474"/>
              <a:gd name="connsiteY477" fmla="*/ 5028248 h 6858000"/>
              <a:gd name="connsiteX478" fmla="*/ 5874509 w 9595474"/>
              <a:gd name="connsiteY478" fmla="*/ 5032693 h 6858000"/>
              <a:gd name="connsiteX479" fmla="*/ 5870075 w 9595474"/>
              <a:gd name="connsiteY479" fmla="*/ 5037455 h 6858000"/>
              <a:gd name="connsiteX480" fmla="*/ 5865346 w 9595474"/>
              <a:gd name="connsiteY480" fmla="*/ 5041900 h 6858000"/>
              <a:gd name="connsiteX481" fmla="*/ 5860617 w 9595474"/>
              <a:gd name="connsiteY481" fmla="*/ 5046028 h 6858000"/>
              <a:gd name="connsiteX482" fmla="*/ 5855592 w 9595474"/>
              <a:gd name="connsiteY482" fmla="*/ 5050155 h 6858000"/>
              <a:gd name="connsiteX483" fmla="*/ 5850567 w 9595474"/>
              <a:gd name="connsiteY483" fmla="*/ 5053648 h 6858000"/>
              <a:gd name="connsiteX484" fmla="*/ 5845247 w 9595474"/>
              <a:gd name="connsiteY484" fmla="*/ 5056823 h 6858000"/>
              <a:gd name="connsiteX485" fmla="*/ 5839926 w 9595474"/>
              <a:gd name="connsiteY485" fmla="*/ 5059680 h 6858000"/>
              <a:gd name="connsiteX486" fmla="*/ 5834311 w 9595474"/>
              <a:gd name="connsiteY486" fmla="*/ 5062538 h 6858000"/>
              <a:gd name="connsiteX487" fmla="*/ 5828695 w 9595474"/>
              <a:gd name="connsiteY487" fmla="*/ 5064760 h 6858000"/>
              <a:gd name="connsiteX488" fmla="*/ 5823375 w 9595474"/>
              <a:gd name="connsiteY488" fmla="*/ 5066983 h 6858000"/>
              <a:gd name="connsiteX489" fmla="*/ 5817463 w 9595474"/>
              <a:gd name="connsiteY489" fmla="*/ 5069205 h 6858000"/>
              <a:gd name="connsiteX490" fmla="*/ 5811552 w 9595474"/>
              <a:gd name="connsiteY490" fmla="*/ 5070475 h 6858000"/>
              <a:gd name="connsiteX491" fmla="*/ 5805640 w 9595474"/>
              <a:gd name="connsiteY491" fmla="*/ 5071428 h 6858000"/>
              <a:gd name="connsiteX492" fmla="*/ 5800024 w 9595474"/>
              <a:gd name="connsiteY492" fmla="*/ 5072698 h 6858000"/>
              <a:gd name="connsiteX493" fmla="*/ 5793817 w 9595474"/>
              <a:gd name="connsiteY493" fmla="*/ 5073333 h 6858000"/>
              <a:gd name="connsiteX494" fmla="*/ 5787610 w 9595474"/>
              <a:gd name="connsiteY494" fmla="*/ 5073650 h 6858000"/>
              <a:gd name="connsiteX495" fmla="*/ 5781994 w 9595474"/>
              <a:gd name="connsiteY495" fmla="*/ 5073968 h 6858000"/>
              <a:gd name="connsiteX496" fmla="*/ 5775787 w 9595474"/>
              <a:gd name="connsiteY496" fmla="*/ 5073650 h 6858000"/>
              <a:gd name="connsiteX497" fmla="*/ 5770171 w 9595474"/>
              <a:gd name="connsiteY497" fmla="*/ 5073333 h 6858000"/>
              <a:gd name="connsiteX498" fmla="*/ 5763965 w 9595474"/>
              <a:gd name="connsiteY498" fmla="*/ 5072698 h 6858000"/>
              <a:gd name="connsiteX499" fmla="*/ 5758349 w 9595474"/>
              <a:gd name="connsiteY499" fmla="*/ 5071428 h 6858000"/>
              <a:gd name="connsiteX500" fmla="*/ 5752141 w 9595474"/>
              <a:gd name="connsiteY500" fmla="*/ 5070475 h 6858000"/>
              <a:gd name="connsiteX501" fmla="*/ 5746526 w 9595474"/>
              <a:gd name="connsiteY501" fmla="*/ 5069205 h 6858000"/>
              <a:gd name="connsiteX502" fmla="*/ 5740614 w 9595474"/>
              <a:gd name="connsiteY502" fmla="*/ 5066983 h 6858000"/>
              <a:gd name="connsiteX503" fmla="*/ 5734998 w 9595474"/>
              <a:gd name="connsiteY503" fmla="*/ 5064760 h 6858000"/>
              <a:gd name="connsiteX504" fmla="*/ 5729382 w 9595474"/>
              <a:gd name="connsiteY504" fmla="*/ 5062538 h 6858000"/>
              <a:gd name="connsiteX505" fmla="*/ 5723767 w 9595474"/>
              <a:gd name="connsiteY505" fmla="*/ 5059680 h 6858000"/>
              <a:gd name="connsiteX506" fmla="*/ 5718446 w 9595474"/>
              <a:gd name="connsiteY506" fmla="*/ 5056823 h 6858000"/>
              <a:gd name="connsiteX507" fmla="*/ 5713421 w 9595474"/>
              <a:gd name="connsiteY507" fmla="*/ 5053648 h 6858000"/>
              <a:gd name="connsiteX508" fmla="*/ 5708396 w 9595474"/>
              <a:gd name="connsiteY508" fmla="*/ 5050155 h 6858000"/>
              <a:gd name="connsiteX509" fmla="*/ 5703372 w 9595474"/>
              <a:gd name="connsiteY509" fmla="*/ 5046028 h 6858000"/>
              <a:gd name="connsiteX510" fmla="*/ 5698347 w 9595474"/>
              <a:gd name="connsiteY510" fmla="*/ 5041900 h 6858000"/>
              <a:gd name="connsiteX511" fmla="*/ 5693618 w 9595474"/>
              <a:gd name="connsiteY511" fmla="*/ 5037455 h 6858000"/>
              <a:gd name="connsiteX512" fmla="*/ 5598148 w 9595474"/>
              <a:gd name="connsiteY512" fmla="*/ 4941888 h 6858000"/>
              <a:gd name="connsiteX513" fmla="*/ 5490560 w 9595474"/>
              <a:gd name="connsiteY513" fmla="*/ 4834573 h 6858000"/>
              <a:gd name="connsiteX514" fmla="*/ 5485830 w 9595474"/>
              <a:gd name="connsiteY514" fmla="*/ 4830128 h 6858000"/>
              <a:gd name="connsiteX515" fmla="*/ 5481397 w 9595474"/>
              <a:gd name="connsiteY515" fmla="*/ 4826000 h 6858000"/>
              <a:gd name="connsiteX516" fmla="*/ 5476372 w 9595474"/>
              <a:gd name="connsiteY516" fmla="*/ 4821873 h 6858000"/>
              <a:gd name="connsiteX517" fmla="*/ 5471348 w 9595474"/>
              <a:gd name="connsiteY517" fmla="*/ 4818380 h 6858000"/>
              <a:gd name="connsiteX518" fmla="*/ 5465732 w 9595474"/>
              <a:gd name="connsiteY518" fmla="*/ 4815205 h 6858000"/>
              <a:gd name="connsiteX519" fmla="*/ 5460411 w 9595474"/>
              <a:gd name="connsiteY519" fmla="*/ 4812348 h 6858000"/>
              <a:gd name="connsiteX520" fmla="*/ 5455091 w 9595474"/>
              <a:gd name="connsiteY520" fmla="*/ 4809173 h 6858000"/>
              <a:gd name="connsiteX521" fmla="*/ 5449475 w 9595474"/>
              <a:gd name="connsiteY521" fmla="*/ 4807268 h 6858000"/>
              <a:gd name="connsiteX522" fmla="*/ 5443563 w 9595474"/>
              <a:gd name="connsiteY522" fmla="*/ 4805045 h 6858000"/>
              <a:gd name="connsiteX523" fmla="*/ 5437948 w 9595474"/>
              <a:gd name="connsiteY523" fmla="*/ 4802823 h 6858000"/>
              <a:gd name="connsiteX524" fmla="*/ 5432036 w 9595474"/>
              <a:gd name="connsiteY524" fmla="*/ 4801553 h 6858000"/>
              <a:gd name="connsiteX525" fmla="*/ 5426420 w 9595474"/>
              <a:gd name="connsiteY525" fmla="*/ 4800283 h 6858000"/>
              <a:gd name="connsiteX526" fmla="*/ 5420509 w 9595474"/>
              <a:gd name="connsiteY526" fmla="*/ 4799330 h 6858000"/>
              <a:gd name="connsiteX527" fmla="*/ 5414597 w 9595474"/>
              <a:gd name="connsiteY527" fmla="*/ 4798695 h 6858000"/>
              <a:gd name="connsiteX528" fmla="*/ 5408391 w 9595474"/>
              <a:gd name="connsiteY528" fmla="*/ 4798060 h 6858000"/>
              <a:gd name="connsiteX529" fmla="*/ 5402775 w 9595474"/>
              <a:gd name="connsiteY529" fmla="*/ 4797743 h 6858000"/>
              <a:gd name="connsiteX530" fmla="*/ 5396568 w 9595474"/>
              <a:gd name="connsiteY530" fmla="*/ 4798060 h 6858000"/>
              <a:gd name="connsiteX531" fmla="*/ 5390361 w 9595474"/>
              <a:gd name="connsiteY531" fmla="*/ 4798695 h 6858000"/>
              <a:gd name="connsiteX532" fmla="*/ 5384745 w 9595474"/>
              <a:gd name="connsiteY532" fmla="*/ 4799330 h 6858000"/>
              <a:gd name="connsiteX533" fmla="*/ 5378538 w 9595474"/>
              <a:gd name="connsiteY533" fmla="*/ 4800283 h 6858000"/>
              <a:gd name="connsiteX534" fmla="*/ 5372922 w 9595474"/>
              <a:gd name="connsiteY534" fmla="*/ 4801553 h 6858000"/>
              <a:gd name="connsiteX535" fmla="*/ 5367010 w 9595474"/>
              <a:gd name="connsiteY535" fmla="*/ 4802823 h 6858000"/>
              <a:gd name="connsiteX536" fmla="*/ 5361394 w 9595474"/>
              <a:gd name="connsiteY536" fmla="*/ 4805045 h 6858000"/>
              <a:gd name="connsiteX537" fmla="*/ 5355483 w 9595474"/>
              <a:gd name="connsiteY537" fmla="*/ 4807268 h 6858000"/>
              <a:gd name="connsiteX538" fmla="*/ 5350163 w 9595474"/>
              <a:gd name="connsiteY538" fmla="*/ 4809173 h 6858000"/>
              <a:gd name="connsiteX539" fmla="*/ 5344547 w 9595474"/>
              <a:gd name="connsiteY539" fmla="*/ 4812348 h 6858000"/>
              <a:gd name="connsiteX540" fmla="*/ 5338931 w 9595474"/>
              <a:gd name="connsiteY540" fmla="*/ 4815205 h 6858000"/>
              <a:gd name="connsiteX541" fmla="*/ 5333906 w 9595474"/>
              <a:gd name="connsiteY541" fmla="*/ 4818380 h 6858000"/>
              <a:gd name="connsiteX542" fmla="*/ 5328881 w 9595474"/>
              <a:gd name="connsiteY542" fmla="*/ 4821873 h 6858000"/>
              <a:gd name="connsiteX543" fmla="*/ 5323857 w 9595474"/>
              <a:gd name="connsiteY543" fmla="*/ 4826000 h 6858000"/>
              <a:gd name="connsiteX544" fmla="*/ 5318832 w 9595474"/>
              <a:gd name="connsiteY544" fmla="*/ 4830128 h 6858000"/>
              <a:gd name="connsiteX545" fmla="*/ 5314398 w 9595474"/>
              <a:gd name="connsiteY545" fmla="*/ 4834573 h 6858000"/>
              <a:gd name="connsiteX546" fmla="*/ 5307305 w 9595474"/>
              <a:gd name="connsiteY546" fmla="*/ 4841875 h 6858000"/>
              <a:gd name="connsiteX547" fmla="*/ 5301393 w 9595474"/>
              <a:gd name="connsiteY547" fmla="*/ 4849813 h 6858000"/>
              <a:gd name="connsiteX548" fmla="*/ 5295482 w 9595474"/>
              <a:gd name="connsiteY548" fmla="*/ 4858068 h 6858000"/>
              <a:gd name="connsiteX549" fmla="*/ 5291048 w 9595474"/>
              <a:gd name="connsiteY549" fmla="*/ 4867275 h 6858000"/>
              <a:gd name="connsiteX550" fmla="*/ 5286910 w 9595474"/>
              <a:gd name="connsiteY550" fmla="*/ 4875848 h 6858000"/>
              <a:gd name="connsiteX551" fmla="*/ 5283659 w 9595474"/>
              <a:gd name="connsiteY551" fmla="*/ 4885055 h 6858000"/>
              <a:gd name="connsiteX552" fmla="*/ 5281294 w 9595474"/>
              <a:gd name="connsiteY552" fmla="*/ 4894580 h 6858000"/>
              <a:gd name="connsiteX553" fmla="*/ 5279521 w 9595474"/>
              <a:gd name="connsiteY553" fmla="*/ 4903788 h 6858000"/>
              <a:gd name="connsiteX554" fmla="*/ 5278339 w 9595474"/>
              <a:gd name="connsiteY554" fmla="*/ 4913630 h 6858000"/>
              <a:gd name="connsiteX555" fmla="*/ 5278339 w 9595474"/>
              <a:gd name="connsiteY555" fmla="*/ 4923155 h 6858000"/>
              <a:gd name="connsiteX556" fmla="*/ 5278634 w 9595474"/>
              <a:gd name="connsiteY556" fmla="*/ 4932998 h 6858000"/>
              <a:gd name="connsiteX557" fmla="*/ 5279816 w 9595474"/>
              <a:gd name="connsiteY557" fmla="*/ 4942205 h 6858000"/>
              <a:gd name="connsiteX558" fmla="*/ 5281885 w 9595474"/>
              <a:gd name="connsiteY558" fmla="*/ 4952048 h 6858000"/>
              <a:gd name="connsiteX559" fmla="*/ 5284546 w 9595474"/>
              <a:gd name="connsiteY559" fmla="*/ 4960938 h 6858000"/>
              <a:gd name="connsiteX560" fmla="*/ 5288092 w 9595474"/>
              <a:gd name="connsiteY560" fmla="*/ 4970145 h 6858000"/>
              <a:gd name="connsiteX561" fmla="*/ 5291935 w 9595474"/>
              <a:gd name="connsiteY561" fmla="*/ 4979353 h 6858000"/>
              <a:gd name="connsiteX562" fmla="*/ 5583665 w 9595474"/>
              <a:gd name="connsiteY562" fmla="*/ 5270500 h 6858000"/>
              <a:gd name="connsiteX563" fmla="*/ 5588098 w 9595474"/>
              <a:gd name="connsiteY563" fmla="*/ 5275263 h 6858000"/>
              <a:gd name="connsiteX564" fmla="*/ 5592237 w 9595474"/>
              <a:gd name="connsiteY564" fmla="*/ 5280343 h 6858000"/>
              <a:gd name="connsiteX565" fmla="*/ 5595784 w 9595474"/>
              <a:gd name="connsiteY565" fmla="*/ 5284788 h 6858000"/>
              <a:gd name="connsiteX566" fmla="*/ 5599626 w 9595474"/>
              <a:gd name="connsiteY566" fmla="*/ 5290185 h 6858000"/>
              <a:gd name="connsiteX567" fmla="*/ 5602582 w 9595474"/>
              <a:gd name="connsiteY567" fmla="*/ 5295265 h 6858000"/>
              <a:gd name="connsiteX568" fmla="*/ 5605833 w 9595474"/>
              <a:gd name="connsiteY568" fmla="*/ 5300663 h 6858000"/>
              <a:gd name="connsiteX569" fmla="*/ 5608493 w 9595474"/>
              <a:gd name="connsiteY569" fmla="*/ 5306060 h 6858000"/>
              <a:gd name="connsiteX570" fmla="*/ 5610857 w 9595474"/>
              <a:gd name="connsiteY570" fmla="*/ 5311775 h 6858000"/>
              <a:gd name="connsiteX571" fmla="*/ 5613222 w 9595474"/>
              <a:gd name="connsiteY571" fmla="*/ 5317490 h 6858000"/>
              <a:gd name="connsiteX572" fmla="*/ 5614996 w 9595474"/>
              <a:gd name="connsiteY572" fmla="*/ 5323523 h 6858000"/>
              <a:gd name="connsiteX573" fmla="*/ 5616474 w 9595474"/>
              <a:gd name="connsiteY573" fmla="*/ 5329238 h 6858000"/>
              <a:gd name="connsiteX574" fmla="*/ 5617656 w 9595474"/>
              <a:gd name="connsiteY574" fmla="*/ 5334953 h 6858000"/>
              <a:gd name="connsiteX575" fmla="*/ 5618838 w 9595474"/>
              <a:gd name="connsiteY575" fmla="*/ 5340985 h 6858000"/>
              <a:gd name="connsiteX576" fmla="*/ 5619725 w 9595474"/>
              <a:gd name="connsiteY576" fmla="*/ 5346700 h 6858000"/>
              <a:gd name="connsiteX577" fmla="*/ 5620021 w 9595474"/>
              <a:gd name="connsiteY577" fmla="*/ 5352733 h 6858000"/>
              <a:gd name="connsiteX578" fmla="*/ 5620021 w 9595474"/>
              <a:gd name="connsiteY578" fmla="*/ 5359083 h 6858000"/>
              <a:gd name="connsiteX579" fmla="*/ 5620021 w 9595474"/>
              <a:gd name="connsiteY579" fmla="*/ 5364798 h 6858000"/>
              <a:gd name="connsiteX580" fmla="*/ 5619725 w 9595474"/>
              <a:gd name="connsiteY580" fmla="*/ 5370830 h 6858000"/>
              <a:gd name="connsiteX581" fmla="*/ 5618838 w 9595474"/>
              <a:gd name="connsiteY581" fmla="*/ 5376545 h 6858000"/>
              <a:gd name="connsiteX582" fmla="*/ 5617656 w 9595474"/>
              <a:gd name="connsiteY582" fmla="*/ 5382578 h 6858000"/>
              <a:gd name="connsiteX583" fmla="*/ 5616474 w 9595474"/>
              <a:gd name="connsiteY583" fmla="*/ 5388293 h 6858000"/>
              <a:gd name="connsiteX584" fmla="*/ 5614996 w 9595474"/>
              <a:gd name="connsiteY584" fmla="*/ 5394008 h 6858000"/>
              <a:gd name="connsiteX585" fmla="*/ 5613222 w 9595474"/>
              <a:gd name="connsiteY585" fmla="*/ 5400040 h 6858000"/>
              <a:gd name="connsiteX586" fmla="*/ 5610857 w 9595474"/>
              <a:gd name="connsiteY586" fmla="*/ 5405755 h 6858000"/>
              <a:gd name="connsiteX587" fmla="*/ 5608493 w 9595474"/>
              <a:gd name="connsiteY587" fmla="*/ 5411470 h 6858000"/>
              <a:gd name="connsiteX588" fmla="*/ 5605833 w 9595474"/>
              <a:gd name="connsiteY588" fmla="*/ 5416868 h 6858000"/>
              <a:gd name="connsiteX589" fmla="*/ 5602582 w 9595474"/>
              <a:gd name="connsiteY589" fmla="*/ 5422265 h 6858000"/>
              <a:gd name="connsiteX590" fmla="*/ 5599626 w 9595474"/>
              <a:gd name="connsiteY590" fmla="*/ 5427663 h 6858000"/>
              <a:gd name="connsiteX591" fmla="*/ 5595784 w 9595474"/>
              <a:gd name="connsiteY591" fmla="*/ 5432743 h 6858000"/>
              <a:gd name="connsiteX592" fmla="*/ 5592237 w 9595474"/>
              <a:gd name="connsiteY592" fmla="*/ 5437505 h 6858000"/>
              <a:gd name="connsiteX593" fmla="*/ 5588098 w 9595474"/>
              <a:gd name="connsiteY593" fmla="*/ 5442268 h 6858000"/>
              <a:gd name="connsiteX594" fmla="*/ 5583665 w 9595474"/>
              <a:gd name="connsiteY594" fmla="*/ 5447030 h 6858000"/>
              <a:gd name="connsiteX595" fmla="*/ 5578936 w 9595474"/>
              <a:gd name="connsiteY595" fmla="*/ 5451158 h 6858000"/>
              <a:gd name="connsiteX596" fmla="*/ 5573911 w 9595474"/>
              <a:gd name="connsiteY596" fmla="*/ 5455603 h 6858000"/>
              <a:gd name="connsiteX597" fmla="*/ 5569182 w 9595474"/>
              <a:gd name="connsiteY597" fmla="*/ 5459095 h 6858000"/>
              <a:gd name="connsiteX598" fmla="*/ 5563862 w 9595474"/>
              <a:gd name="connsiteY598" fmla="*/ 5462905 h 6858000"/>
              <a:gd name="connsiteX599" fmla="*/ 5558837 w 9595474"/>
              <a:gd name="connsiteY599" fmla="*/ 5466080 h 6858000"/>
              <a:gd name="connsiteX600" fmla="*/ 5553517 w 9595474"/>
              <a:gd name="connsiteY600" fmla="*/ 5469255 h 6858000"/>
              <a:gd name="connsiteX601" fmla="*/ 5548196 w 9595474"/>
              <a:gd name="connsiteY601" fmla="*/ 5471795 h 6858000"/>
              <a:gd name="connsiteX602" fmla="*/ 5542285 w 9595474"/>
              <a:gd name="connsiteY602" fmla="*/ 5474335 h 6858000"/>
              <a:gd name="connsiteX603" fmla="*/ 5536964 w 9595474"/>
              <a:gd name="connsiteY603" fmla="*/ 5476558 h 6858000"/>
              <a:gd name="connsiteX604" fmla="*/ 5531348 w 9595474"/>
              <a:gd name="connsiteY604" fmla="*/ 5478145 h 6858000"/>
              <a:gd name="connsiteX605" fmla="*/ 5525437 w 9595474"/>
              <a:gd name="connsiteY605" fmla="*/ 5479733 h 6858000"/>
              <a:gd name="connsiteX606" fmla="*/ 5519230 w 9595474"/>
              <a:gd name="connsiteY606" fmla="*/ 5481003 h 6858000"/>
              <a:gd name="connsiteX607" fmla="*/ 5513614 w 9595474"/>
              <a:gd name="connsiteY607" fmla="*/ 5482273 h 6858000"/>
              <a:gd name="connsiteX608" fmla="*/ 5507999 w 9595474"/>
              <a:gd name="connsiteY608" fmla="*/ 5482908 h 6858000"/>
              <a:gd name="connsiteX609" fmla="*/ 5501791 w 9595474"/>
              <a:gd name="connsiteY609" fmla="*/ 5483225 h 6858000"/>
              <a:gd name="connsiteX610" fmla="*/ 5495585 w 9595474"/>
              <a:gd name="connsiteY610" fmla="*/ 5483543 h 6858000"/>
              <a:gd name="connsiteX611" fmla="*/ 6873545 w 9595474"/>
              <a:gd name="connsiteY611" fmla="*/ 6858000 h 6858000"/>
              <a:gd name="connsiteX612" fmla="*/ 9595474 w 9595474"/>
              <a:gd name="connsiteY612" fmla="*/ 6858000 h 6858000"/>
              <a:gd name="connsiteX613" fmla="*/ 9595474 w 9595474"/>
              <a:gd name="connsiteY613" fmla="*/ 0 h 6858000"/>
              <a:gd name="connsiteX0" fmla="*/ 9595474 w 9595474"/>
              <a:gd name="connsiteY0" fmla="*/ 0 h 6858000"/>
              <a:gd name="connsiteX1" fmla="*/ 0 w 9595474"/>
              <a:gd name="connsiteY1" fmla="*/ 0 h 6858000"/>
              <a:gd name="connsiteX2" fmla="*/ 692823 w 9595474"/>
              <a:gd name="connsiteY2" fmla="*/ 691198 h 6858000"/>
              <a:gd name="connsiteX3" fmla="*/ 691345 w 9595474"/>
              <a:gd name="connsiteY3" fmla="*/ 683895 h 6858000"/>
              <a:gd name="connsiteX4" fmla="*/ 690754 w 9595474"/>
              <a:gd name="connsiteY4" fmla="*/ 676275 h 6858000"/>
              <a:gd name="connsiteX5" fmla="*/ 690754 w 9595474"/>
              <a:gd name="connsiteY5" fmla="*/ 669290 h 6858000"/>
              <a:gd name="connsiteX6" fmla="*/ 690754 w 9595474"/>
              <a:gd name="connsiteY6" fmla="*/ 661988 h 6858000"/>
              <a:gd name="connsiteX7" fmla="*/ 691345 w 9595474"/>
              <a:gd name="connsiteY7" fmla="*/ 654368 h 6858000"/>
              <a:gd name="connsiteX8" fmla="*/ 692527 w 9595474"/>
              <a:gd name="connsiteY8" fmla="*/ 647383 h 6858000"/>
              <a:gd name="connsiteX9" fmla="*/ 694005 w 9595474"/>
              <a:gd name="connsiteY9" fmla="*/ 640080 h 6858000"/>
              <a:gd name="connsiteX10" fmla="*/ 695778 w 9595474"/>
              <a:gd name="connsiteY10" fmla="*/ 633095 h 6858000"/>
              <a:gd name="connsiteX11" fmla="*/ 698143 w 9595474"/>
              <a:gd name="connsiteY11" fmla="*/ 625793 h 6858000"/>
              <a:gd name="connsiteX12" fmla="*/ 700803 w 9595474"/>
              <a:gd name="connsiteY12" fmla="*/ 618808 h 6858000"/>
              <a:gd name="connsiteX13" fmla="*/ 704054 w 9595474"/>
              <a:gd name="connsiteY13" fmla="*/ 612140 h 6858000"/>
              <a:gd name="connsiteX14" fmla="*/ 707601 w 9595474"/>
              <a:gd name="connsiteY14" fmla="*/ 605790 h 6858000"/>
              <a:gd name="connsiteX15" fmla="*/ 712035 w 9595474"/>
              <a:gd name="connsiteY15" fmla="*/ 599123 h 6858000"/>
              <a:gd name="connsiteX16" fmla="*/ 716173 w 9595474"/>
              <a:gd name="connsiteY16" fmla="*/ 592773 h 6858000"/>
              <a:gd name="connsiteX17" fmla="*/ 721198 w 9595474"/>
              <a:gd name="connsiteY17" fmla="*/ 587058 h 6858000"/>
              <a:gd name="connsiteX18" fmla="*/ 726518 w 9595474"/>
              <a:gd name="connsiteY18" fmla="*/ 581343 h 6858000"/>
              <a:gd name="connsiteX19" fmla="*/ 731247 w 9595474"/>
              <a:gd name="connsiteY19" fmla="*/ 576898 h 6858000"/>
              <a:gd name="connsiteX20" fmla="*/ 735976 w 9595474"/>
              <a:gd name="connsiteY20" fmla="*/ 572453 h 6858000"/>
              <a:gd name="connsiteX21" fmla="*/ 741001 w 9595474"/>
              <a:gd name="connsiteY21" fmla="*/ 568960 h 6858000"/>
              <a:gd name="connsiteX22" fmla="*/ 746026 w 9595474"/>
              <a:gd name="connsiteY22" fmla="*/ 565468 h 6858000"/>
              <a:gd name="connsiteX23" fmla="*/ 751050 w 9595474"/>
              <a:gd name="connsiteY23" fmla="*/ 562293 h 6858000"/>
              <a:gd name="connsiteX24" fmla="*/ 756371 w 9595474"/>
              <a:gd name="connsiteY24" fmla="*/ 558800 h 6858000"/>
              <a:gd name="connsiteX25" fmla="*/ 761691 w 9595474"/>
              <a:gd name="connsiteY25" fmla="*/ 556578 h 6858000"/>
              <a:gd name="connsiteX26" fmla="*/ 767602 w 9595474"/>
              <a:gd name="connsiteY26" fmla="*/ 554038 h 6858000"/>
              <a:gd name="connsiteX27" fmla="*/ 772923 w 9595474"/>
              <a:gd name="connsiteY27" fmla="*/ 551815 h 6858000"/>
              <a:gd name="connsiteX28" fmla="*/ 778834 w 9595474"/>
              <a:gd name="connsiteY28" fmla="*/ 549910 h 6858000"/>
              <a:gd name="connsiteX29" fmla="*/ 784450 w 9595474"/>
              <a:gd name="connsiteY29" fmla="*/ 548640 h 6858000"/>
              <a:gd name="connsiteX30" fmla="*/ 790066 w 9595474"/>
              <a:gd name="connsiteY30" fmla="*/ 547370 h 6858000"/>
              <a:gd name="connsiteX31" fmla="*/ 795977 w 9595474"/>
              <a:gd name="connsiteY31" fmla="*/ 546418 h 6858000"/>
              <a:gd name="connsiteX32" fmla="*/ 802184 w 9595474"/>
              <a:gd name="connsiteY32" fmla="*/ 545783 h 6858000"/>
              <a:gd name="connsiteX33" fmla="*/ 807800 w 9595474"/>
              <a:gd name="connsiteY33" fmla="*/ 545465 h 6858000"/>
              <a:gd name="connsiteX34" fmla="*/ 814007 w 9595474"/>
              <a:gd name="connsiteY34" fmla="*/ 544830 h 6858000"/>
              <a:gd name="connsiteX35" fmla="*/ 819623 w 9595474"/>
              <a:gd name="connsiteY35" fmla="*/ 545465 h 6858000"/>
              <a:gd name="connsiteX36" fmla="*/ 825830 w 9595474"/>
              <a:gd name="connsiteY36" fmla="*/ 545783 h 6858000"/>
              <a:gd name="connsiteX37" fmla="*/ 831446 w 9595474"/>
              <a:gd name="connsiteY37" fmla="*/ 546418 h 6858000"/>
              <a:gd name="connsiteX38" fmla="*/ 837358 w 9595474"/>
              <a:gd name="connsiteY38" fmla="*/ 547370 h 6858000"/>
              <a:gd name="connsiteX39" fmla="*/ 842974 w 9595474"/>
              <a:gd name="connsiteY39" fmla="*/ 548640 h 6858000"/>
              <a:gd name="connsiteX40" fmla="*/ 848885 w 9595474"/>
              <a:gd name="connsiteY40" fmla="*/ 549910 h 6858000"/>
              <a:gd name="connsiteX41" fmla="*/ 854501 w 9595474"/>
              <a:gd name="connsiteY41" fmla="*/ 551815 h 6858000"/>
              <a:gd name="connsiteX42" fmla="*/ 860117 w 9595474"/>
              <a:gd name="connsiteY42" fmla="*/ 554038 h 6858000"/>
              <a:gd name="connsiteX43" fmla="*/ 865733 w 9595474"/>
              <a:gd name="connsiteY43" fmla="*/ 556578 h 6858000"/>
              <a:gd name="connsiteX44" fmla="*/ 871053 w 9595474"/>
              <a:gd name="connsiteY44" fmla="*/ 558800 h 6858000"/>
              <a:gd name="connsiteX45" fmla="*/ 876373 w 9595474"/>
              <a:gd name="connsiteY45" fmla="*/ 562293 h 6858000"/>
              <a:gd name="connsiteX46" fmla="*/ 881398 w 9595474"/>
              <a:gd name="connsiteY46" fmla="*/ 565468 h 6858000"/>
              <a:gd name="connsiteX47" fmla="*/ 886718 w 9595474"/>
              <a:gd name="connsiteY47" fmla="*/ 568960 h 6858000"/>
              <a:gd name="connsiteX48" fmla="*/ 891447 w 9595474"/>
              <a:gd name="connsiteY48" fmla="*/ 572453 h 6858000"/>
              <a:gd name="connsiteX49" fmla="*/ 896177 w 9595474"/>
              <a:gd name="connsiteY49" fmla="*/ 576898 h 6858000"/>
              <a:gd name="connsiteX50" fmla="*/ 900906 w 9595474"/>
              <a:gd name="connsiteY50" fmla="*/ 581343 h 6858000"/>
              <a:gd name="connsiteX51" fmla="*/ 1431459 w 9595474"/>
              <a:gd name="connsiteY51" fmla="*/ 1111568 h 6858000"/>
              <a:gd name="connsiteX52" fmla="*/ 2394731 w 9595474"/>
              <a:gd name="connsiteY52" fmla="*/ 2074863 h 6858000"/>
              <a:gd name="connsiteX53" fmla="*/ 2399164 w 9595474"/>
              <a:gd name="connsiteY53" fmla="*/ 2079308 h 6858000"/>
              <a:gd name="connsiteX54" fmla="*/ 2404189 w 9595474"/>
              <a:gd name="connsiteY54" fmla="*/ 2083435 h 6858000"/>
              <a:gd name="connsiteX55" fmla="*/ 2408918 w 9595474"/>
              <a:gd name="connsiteY55" fmla="*/ 2087245 h 6858000"/>
              <a:gd name="connsiteX56" fmla="*/ 2413943 w 9595474"/>
              <a:gd name="connsiteY56" fmla="*/ 2090738 h 6858000"/>
              <a:gd name="connsiteX57" fmla="*/ 2419263 w 9595474"/>
              <a:gd name="connsiteY57" fmla="*/ 2093913 h 6858000"/>
              <a:gd name="connsiteX58" fmla="*/ 2424583 w 9595474"/>
              <a:gd name="connsiteY58" fmla="*/ 2096770 h 6858000"/>
              <a:gd name="connsiteX59" fmla="*/ 2430199 w 9595474"/>
              <a:gd name="connsiteY59" fmla="*/ 2099628 h 6858000"/>
              <a:gd name="connsiteX60" fmla="*/ 2435520 w 9595474"/>
              <a:gd name="connsiteY60" fmla="*/ 2101850 h 6858000"/>
              <a:gd name="connsiteX61" fmla="*/ 2441136 w 9595474"/>
              <a:gd name="connsiteY61" fmla="*/ 2104073 h 6858000"/>
              <a:gd name="connsiteX62" fmla="*/ 2447047 w 9595474"/>
              <a:gd name="connsiteY62" fmla="*/ 2105660 h 6858000"/>
              <a:gd name="connsiteX63" fmla="*/ 2452663 w 9595474"/>
              <a:gd name="connsiteY63" fmla="*/ 2107565 h 6858000"/>
              <a:gd name="connsiteX64" fmla="*/ 2458574 w 9595474"/>
              <a:gd name="connsiteY64" fmla="*/ 2108518 h 6858000"/>
              <a:gd name="connsiteX65" fmla="*/ 2464190 w 9595474"/>
              <a:gd name="connsiteY65" fmla="*/ 2109788 h 6858000"/>
              <a:gd name="connsiteX66" fmla="*/ 2469806 w 9595474"/>
              <a:gd name="connsiteY66" fmla="*/ 2110423 h 6858000"/>
              <a:gd name="connsiteX67" fmla="*/ 2476013 w 9595474"/>
              <a:gd name="connsiteY67" fmla="*/ 2110740 h 6858000"/>
              <a:gd name="connsiteX68" fmla="*/ 2481925 w 9595474"/>
              <a:gd name="connsiteY68" fmla="*/ 2111058 h 6858000"/>
              <a:gd name="connsiteX69" fmla="*/ 2487836 w 9595474"/>
              <a:gd name="connsiteY69" fmla="*/ 2110740 h 6858000"/>
              <a:gd name="connsiteX70" fmla="*/ 2493747 w 9595474"/>
              <a:gd name="connsiteY70" fmla="*/ 2110423 h 6858000"/>
              <a:gd name="connsiteX71" fmla="*/ 2499363 w 9595474"/>
              <a:gd name="connsiteY71" fmla="*/ 2109788 h 6858000"/>
              <a:gd name="connsiteX72" fmla="*/ 2505570 w 9595474"/>
              <a:gd name="connsiteY72" fmla="*/ 2108518 h 6858000"/>
              <a:gd name="connsiteX73" fmla="*/ 2511186 w 9595474"/>
              <a:gd name="connsiteY73" fmla="*/ 2107565 h 6858000"/>
              <a:gd name="connsiteX74" fmla="*/ 2517098 w 9595474"/>
              <a:gd name="connsiteY74" fmla="*/ 2105660 h 6858000"/>
              <a:gd name="connsiteX75" fmla="*/ 2522714 w 9595474"/>
              <a:gd name="connsiteY75" fmla="*/ 2104073 h 6858000"/>
              <a:gd name="connsiteX76" fmla="*/ 2528034 w 9595474"/>
              <a:gd name="connsiteY76" fmla="*/ 2101850 h 6858000"/>
              <a:gd name="connsiteX77" fmla="*/ 2533945 w 9595474"/>
              <a:gd name="connsiteY77" fmla="*/ 2099628 h 6858000"/>
              <a:gd name="connsiteX78" fmla="*/ 2539266 w 9595474"/>
              <a:gd name="connsiteY78" fmla="*/ 2096770 h 6858000"/>
              <a:gd name="connsiteX79" fmla="*/ 2544290 w 9595474"/>
              <a:gd name="connsiteY79" fmla="*/ 2093913 h 6858000"/>
              <a:gd name="connsiteX80" fmla="*/ 2549611 w 9595474"/>
              <a:gd name="connsiteY80" fmla="*/ 2090738 h 6858000"/>
              <a:gd name="connsiteX81" fmla="*/ 2554635 w 9595474"/>
              <a:gd name="connsiteY81" fmla="*/ 2087245 h 6858000"/>
              <a:gd name="connsiteX82" fmla="*/ 2559660 w 9595474"/>
              <a:gd name="connsiteY82" fmla="*/ 2083435 h 6858000"/>
              <a:gd name="connsiteX83" fmla="*/ 2564389 w 9595474"/>
              <a:gd name="connsiteY83" fmla="*/ 2079308 h 6858000"/>
              <a:gd name="connsiteX84" fmla="*/ 2569119 w 9595474"/>
              <a:gd name="connsiteY84" fmla="*/ 2074863 h 6858000"/>
              <a:gd name="connsiteX85" fmla="*/ 2573257 w 9595474"/>
              <a:gd name="connsiteY85" fmla="*/ 2070100 h 6858000"/>
              <a:gd name="connsiteX86" fmla="*/ 2577395 w 9595474"/>
              <a:gd name="connsiteY86" fmla="*/ 2065655 h 6858000"/>
              <a:gd name="connsiteX87" fmla="*/ 2581237 w 9595474"/>
              <a:gd name="connsiteY87" fmla="*/ 2060575 h 6858000"/>
              <a:gd name="connsiteX88" fmla="*/ 2584784 w 9595474"/>
              <a:gd name="connsiteY88" fmla="*/ 2055495 h 6858000"/>
              <a:gd name="connsiteX89" fmla="*/ 2588035 w 9595474"/>
              <a:gd name="connsiteY89" fmla="*/ 2050415 h 6858000"/>
              <a:gd name="connsiteX90" fmla="*/ 2590991 w 9595474"/>
              <a:gd name="connsiteY90" fmla="*/ 2045018 h 6858000"/>
              <a:gd name="connsiteX91" fmla="*/ 2593651 w 9595474"/>
              <a:gd name="connsiteY91" fmla="*/ 2039620 h 6858000"/>
              <a:gd name="connsiteX92" fmla="*/ 2596016 w 9595474"/>
              <a:gd name="connsiteY92" fmla="*/ 2034223 h 6858000"/>
              <a:gd name="connsiteX93" fmla="*/ 2598085 w 9595474"/>
              <a:gd name="connsiteY93" fmla="*/ 2028508 h 6858000"/>
              <a:gd name="connsiteX94" fmla="*/ 2599858 w 9595474"/>
              <a:gd name="connsiteY94" fmla="*/ 2022793 h 6858000"/>
              <a:gd name="connsiteX95" fmla="*/ 2601336 w 9595474"/>
              <a:gd name="connsiteY95" fmla="*/ 2017078 h 6858000"/>
              <a:gd name="connsiteX96" fmla="*/ 2602814 w 9595474"/>
              <a:gd name="connsiteY96" fmla="*/ 2011363 h 6858000"/>
              <a:gd name="connsiteX97" fmla="*/ 2603996 w 9595474"/>
              <a:gd name="connsiteY97" fmla="*/ 2005648 h 6858000"/>
              <a:gd name="connsiteX98" fmla="*/ 2604587 w 9595474"/>
              <a:gd name="connsiteY98" fmla="*/ 1999615 h 6858000"/>
              <a:gd name="connsiteX99" fmla="*/ 2604883 w 9595474"/>
              <a:gd name="connsiteY99" fmla="*/ 1993583 h 6858000"/>
              <a:gd name="connsiteX100" fmla="*/ 2604883 w 9595474"/>
              <a:gd name="connsiteY100" fmla="*/ 1987550 h 6858000"/>
              <a:gd name="connsiteX101" fmla="*/ 2604883 w 9595474"/>
              <a:gd name="connsiteY101" fmla="*/ 1981835 h 6858000"/>
              <a:gd name="connsiteX102" fmla="*/ 2604587 w 9595474"/>
              <a:gd name="connsiteY102" fmla="*/ 1976120 h 6858000"/>
              <a:gd name="connsiteX103" fmla="*/ 2603996 w 9595474"/>
              <a:gd name="connsiteY103" fmla="*/ 1970088 h 6858000"/>
              <a:gd name="connsiteX104" fmla="*/ 2602814 w 9595474"/>
              <a:gd name="connsiteY104" fmla="*/ 1964373 h 6858000"/>
              <a:gd name="connsiteX105" fmla="*/ 2601336 w 9595474"/>
              <a:gd name="connsiteY105" fmla="*/ 1958658 h 6858000"/>
              <a:gd name="connsiteX106" fmla="*/ 2599858 w 9595474"/>
              <a:gd name="connsiteY106" fmla="*/ 1952625 h 6858000"/>
              <a:gd name="connsiteX107" fmla="*/ 2598085 w 9595474"/>
              <a:gd name="connsiteY107" fmla="*/ 1946910 h 6858000"/>
              <a:gd name="connsiteX108" fmla="*/ 2596016 w 9595474"/>
              <a:gd name="connsiteY108" fmla="*/ 1941195 h 6858000"/>
              <a:gd name="connsiteX109" fmla="*/ 2593651 w 9595474"/>
              <a:gd name="connsiteY109" fmla="*/ 1935798 h 6858000"/>
              <a:gd name="connsiteX110" fmla="*/ 2590991 w 9595474"/>
              <a:gd name="connsiteY110" fmla="*/ 1930400 h 6858000"/>
              <a:gd name="connsiteX111" fmla="*/ 2588035 w 9595474"/>
              <a:gd name="connsiteY111" fmla="*/ 1925003 h 6858000"/>
              <a:gd name="connsiteX112" fmla="*/ 2584784 w 9595474"/>
              <a:gd name="connsiteY112" fmla="*/ 1919923 h 6858000"/>
              <a:gd name="connsiteX113" fmla="*/ 2581237 w 9595474"/>
              <a:gd name="connsiteY113" fmla="*/ 1915160 h 6858000"/>
              <a:gd name="connsiteX114" fmla="*/ 2577395 w 9595474"/>
              <a:gd name="connsiteY114" fmla="*/ 1910080 h 6858000"/>
              <a:gd name="connsiteX115" fmla="*/ 2573257 w 9595474"/>
              <a:gd name="connsiteY115" fmla="*/ 1905318 h 6858000"/>
              <a:gd name="connsiteX116" fmla="*/ 2569119 w 9595474"/>
              <a:gd name="connsiteY116" fmla="*/ 1900555 h 6858000"/>
              <a:gd name="connsiteX117" fmla="*/ 1590477 w 9595474"/>
              <a:gd name="connsiteY117" fmla="*/ 922020 h 6858000"/>
              <a:gd name="connsiteX118" fmla="*/ 1272736 w 9595474"/>
              <a:gd name="connsiteY118" fmla="*/ 604203 h 6858000"/>
              <a:gd name="connsiteX119" fmla="*/ 1268303 w 9595474"/>
              <a:gd name="connsiteY119" fmla="*/ 599440 h 6858000"/>
              <a:gd name="connsiteX120" fmla="*/ 1264165 w 9595474"/>
              <a:gd name="connsiteY120" fmla="*/ 594995 h 6858000"/>
              <a:gd name="connsiteX121" fmla="*/ 1260322 w 9595474"/>
              <a:gd name="connsiteY121" fmla="*/ 589915 h 6858000"/>
              <a:gd name="connsiteX122" fmla="*/ 1256776 w 9595474"/>
              <a:gd name="connsiteY122" fmla="*/ 584835 h 6858000"/>
              <a:gd name="connsiteX123" fmla="*/ 1253524 w 9595474"/>
              <a:gd name="connsiteY123" fmla="*/ 579755 h 6858000"/>
              <a:gd name="connsiteX124" fmla="*/ 1250864 w 9595474"/>
              <a:gd name="connsiteY124" fmla="*/ 574358 h 6858000"/>
              <a:gd name="connsiteX125" fmla="*/ 1247908 w 9595474"/>
              <a:gd name="connsiteY125" fmla="*/ 568960 h 6858000"/>
              <a:gd name="connsiteX126" fmla="*/ 1245839 w 9595474"/>
              <a:gd name="connsiteY126" fmla="*/ 563563 h 6858000"/>
              <a:gd name="connsiteX127" fmla="*/ 1243475 w 9595474"/>
              <a:gd name="connsiteY127" fmla="*/ 557848 h 6858000"/>
              <a:gd name="connsiteX128" fmla="*/ 1241701 w 9595474"/>
              <a:gd name="connsiteY128" fmla="*/ 552133 h 6858000"/>
              <a:gd name="connsiteX129" fmla="*/ 1239928 w 9595474"/>
              <a:gd name="connsiteY129" fmla="*/ 546418 h 6858000"/>
              <a:gd name="connsiteX130" fmla="*/ 1238746 w 9595474"/>
              <a:gd name="connsiteY130" fmla="*/ 540703 h 6858000"/>
              <a:gd name="connsiteX131" fmla="*/ 1237859 w 9595474"/>
              <a:gd name="connsiteY131" fmla="*/ 534988 h 6858000"/>
              <a:gd name="connsiteX132" fmla="*/ 1236972 w 9595474"/>
              <a:gd name="connsiteY132" fmla="*/ 528638 h 6858000"/>
              <a:gd name="connsiteX133" fmla="*/ 1236677 w 9595474"/>
              <a:gd name="connsiteY133" fmla="*/ 522923 h 6858000"/>
              <a:gd name="connsiteX134" fmla="*/ 1236381 w 9595474"/>
              <a:gd name="connsiteY134" fmla="*/ 516890 h 6858000"/>
              <a:gd name="connsiteX135" fmla="*/ 1236677 w 9595474"/>
              <a:gd name="connsiteY135" fmla="*/ 511175 h 6858000"/>
              <a:gd name="connsiteX136" fmla="*/ 1236972 w 9595474"/>
              <a:gd name="connsiteY136" fmla="*/ 505460 h 6858000"/>
              <a:gd name="connsiteX137" fmla="*/ 1237859 w 9595474"/>
              <a:gd name="connsiteY137" fmla="*/ 499428 h 6858000"/>
              <a:gd name="connsiteX138" fmla="*/ 1238746 w 9595474"/>
              <a:gd name="connsiteY138" fmla="*/ 493713 h 6858000"/>
              <a:gd name="connsiteX139" fmla="*/ 1239928 w 9595474"/>
              <a:gd name="connsiteY139" fmla="*/ 487680 h 6858000"/>
              <a:gd name="connsiteX140" fmla="*/ 1241701 w 9595474"/>
              <a:gd name="connsiteY140" fmla="*/ 481965 h 6858000"/>
              <a:gd name="connsiteX141" fmla="*/ 1243475 w 9595474"/>
              <a:gd name="connsiteY141" fmla="*/ 476250 h 6858000"/>
              <a:gd name="connsiteX142" fmla="*/ 1245839 w 9595474"/>
              <a:gd name="connsiteY142" fmla="*/ 470535 h 6858000"/>
              <a:gd name="connsiteX143" fmla="*/ 1247908 w 9595474"/>
              <a:gd name="connsiteY143" fmla="*/ 465138 h 6858000"/>
              <a:gd name="connsiteX144" fmla="*/ 1250864 w 9595474"/>
              <a:gd name="connsiteY144" fmla="*/ 459740 h 6858000"/>
              <a:gd name="connsiteX145" fmla="*/ 1253524 w 9595474"/>
              <a:gd name="connsiteY145" fmla="*/ 454343 h 6858000"/>
              <a:gd name="connsiteX146" fmla="*/ 1256776 w 9595474"/>
              <a:gd name="connsiteY146" fmla="*/ 449263 h 6858000"/>
              <a:gd name="connsiteX147" fmla="*/ 1260322 w 9595474"/>
              <a:gd name="connsiteY147" fmla="*/ 444500 h 6858000"/>
              <a:gd name="connsiteX148" fmla="*/ 1264165 w 9595474"/>
              <a:gd name="connsiteY148" fmla="*/ 439420 h 6858000"/>
              <a:gd name="connsiteX149" fmla="*/ 1268303 w 9595474"/>
              <a:gd name="connsiteY149" fmla="*/ 434658 h 6858000"/>
              <a:gd name="connsiteX150" fmla="*/ 1272736 w 9595474"/>
              <a:gd name="connsiteY150" fmla="*/ 429895 h 6858000"/>
              <a:gd name="connsiteX151" fmla="*/ 1277466 w 9595474"/>
              <a:gd name="connsiteY151" fmla="*/ 425768 h 6858000"/>
              <a:gd name="connsiteX152" fmla="*/ 1281899 w 9595474"/>
              <a:gd name="connsiteY152" fmla="*/ 421323 h 6858000"/>
              <a:gd name="connsiteX153" fmla="*/ 1286924 w 9595474"/>
              <a:gd name="connsiteY153" fmla="*/ 417830 h 6858000"/>
              <a:gd name="connsiteX154" fmla="*/ 1291949 w 9595474"/>
              <a:gd name="connsiteY154" fmla="*/ 414338 h 6858000"/>
              <a:gd name="connsiteX155" fmla="*/ 1296973 w 9595474"/>
              <a:gd name="connsiteY155" fmla="*/ 410845 h 6858000"/>
              <a:gd name="connsiteX156" fmla="*/ 1302589 w 9595474"/>
              <a:gd name="connsiteY156" fmla="*/ 407988 h 6858000"/>
              <a:gd name="connsiteX157" fmla="*/ 1307910 w 9595474"/>
              <a:gd name="connsiteY157" fmla="*/ 405130 h 6858000"/>
              <a:gd name="connsiteX158" fmla="*/ 1313230 w 9595474"/>
              <a:gd name="connsiteY158" fmla="*/ 402908 h 6858000"/>
              <a:gd name="connsiteX159" fmla="*/ 1318846 w 9595474"/>
              <a:gd name="connsiteY159" fmla="*/ 401003 h 6858000"/>
              <a:gd name="connsiteX160" fmla="*/ 1324757 w 9595474"/>
              <a:gd name="connsiteY160" fmla="*/ 399098 h 6858000"/>
              <a:gd name="connsiteX161" fmla="*/ 1330373 w 9595474"/>
              <a:gd name="connsiteY161" fmla="*/ 397193 h 6858000"/>
              <a:gd name="connsiteX162" fmla="*/ 1336285 w 9595474"/>
              <a:gd name="connsiteY162" fmla="*/ 396240 h 6858000"/>
              <a:gd name="connsiteX163" fmla="*/ 1341901 w 9595474"/>
              <a:gd name="connsiteY163" fmla="*/ 395288 h 6858000"/>
              <a:gd name="connsiteX164" fmla="*/ 1348108 w 9595474"/>
              <a:gd name="connsiteY164" fmla="*/ 394335 h 6858000"/>
              <a:gd name="connsiteX165" fmla="*/ 1353723 w 9595474"/>
              <a:gd name="connsiteY165" fmla="*/ 394018 h 6858000"/>
              <a:gd name="connsiteX166" fmla="*/ 1359930 w 9595474"/>
              <a:gd name="connsiteY166" fmla="*/ 393700 h 6858000"/>
              <a:gd name="connsiteX167" fmla="*/ 1365546 w 9595474"/>
              <a:gd name="connsiteY167" fmla="*/ 394018 h 6858000"/>
              <a:gd name="connsiteX168" fmla="*/ 1371458 w 9595474"/>
              <a:gd name="connsiteY168" fmla="*/ 394335 h 6858000"/>
              <a:gd name="connsiteX169" fmla="*/ 1377665 w 9595474"/>
              <a:gd name="connsiteY169" fmla="*/ 395288 h 6858000"/>
              <a:gd name="connsiteX170" fmla="*/ 1383281 w 9595474"/>
              <a:gd name="connsiteY170" fmla="*/ 396240 h 6858000"/>
              <a:gd name="connsiteX171" fmla="*/ 1388897 w 9595474"/>
              <a:gd name="connsiteY171" fmla="*/ 397193 h 6858000"/>
              <a:gd name="connsiteX172" fmla="*/ 1394808 w 9595474"/>
              <a:gd name="connsiteY172" fmla="*/ 399098 h 6858000"/>
              <a:gd name="connsiteX173" fmla="*/ 1400424 w 9595474"/>
              <a:gd name="connsiteY173" fmla="*/ 401003 h 6858000"/>
              <a:gd name="connsiteX174" fmla="*/ 1406335 w 9595474"/>
              <a:gd name="connsiteY174" fmla="*/ 402908 h 6858000"/>
              <a:gd name="connsiteX175" fmla="*/ 1411656 w 9595474"/>
              <a:gd name="connsiteY175" fmla="*/ 405130 h 6858000"/>
              <a:gd name="connsiteX176" fmla="*/ 1416976 w 9595474"/>
              <a:gd name="connsiteY176" fmla="*/ 407988 h 6858000"/>
              <a:gd name="connsiteX177" fmla="*/ 1422296 w 9595474"/>
              <a:gd name="connsiteY177" fmla="*/ 410845 h 6858000"/>
              <a:gd name="connsiteX178" fmla="*/ 1427617 w 9595474"/>
              <a:gd name="connsiteY178" fmla="*/ 414338 h 6858000"/>
              <a:gd name="connsiteX179" fmla="*/ 1432641 w 9595474"/>
              <a:gd name="connsiteY179" fmla="*/ 417830 h 6858000"/>
              <a:gd name="connsiteX180" fmla="*/ 1437666 w 9595474"/>
              <a:gd name="connsiteY180" fmla="*/ 421323 h 6858000"/>
              <a:gd name="connsiteX181" fmla="*/ 1442100 w 9595474"/>
              <a:gd name="connsiteY181" fmla="*/ 425768 h 6858000"/>
              <a:gd name="connsiteX182" fmla="*/ 1446829 w 9595474"/>
              <a:gd name="connsiteY182" fmla="*/ 429895 h 6858000"/>
              <a:gd name="connsiteX183" fmla="*/ 1907036 w 9595474"/>
              <a:gd name="connsiteY183" fmla="*/ 890270 h 6858000"/>
              <a:gd name="connsiteX184" fmla="*/ 2165662 w 9595474"/>
              <a:gd name="connsiteY184" fmla="*/ 1148715 h 6858000"/>
              <a:gd name="connsiteX185" fmla="*/ 2170391 w 9595474"/>
              <a:gd name="connsiteY185" fmla="*/ 1153160 h 6858000"/>
              <a:gd name="connsiteX186" fmla="*/ 2175416 w 9595474"/>
              <a:gd name="connsiteY186" fmla="*/ 1157288 h 6858000"/>
              <a:gd name="connsiteX187" fmla="*/ 2180145 w 9595474"/>
              <a:gd name="connsiteY187" fmla="*/ 1161098 h 6858000"/>
              <a:gd name="connsiteX188" fmla="*/ 2185170 w 9595474"/>
              <a:gd name="connsiteY188" fmla="*/ 1164590 h 6858000"/>
              <a:gd name="connsiteX189" fmla="*/ 2190490 w 9595474"/>
              <a:gd name="connsiteY189" fmla="*/ 1167765 h 6858000"/>
              <a:gd name="connsiteX190" fmla="*/ 2195810 w 9595474"/>
              <a:gd name="connsiteY190" fmla="*/ 1170623 h 6858000"/>
              <a:gd name="connsiteX191" fmla="*/ 2201130 w 9595474"/>
              <a:gd name="connsiteY191" fmla="*/ 1173480 h 6858000"/>
              <a:gd name="connsiteX192" fmla="*/ 2206746 w 9595474"/>
              <a:gd name="connsiteY192" fmla="*/ 1176020 h 6858000"/>
              <a:gd name="connsiteX193" fmla="*/ 2212362 w 9595474"/>
              <a:gd name="connsiteY193" fmla="*/ 1177925 h 6858000"/>
              <a:gd name="connsiteX194" fmla="*/ 2217683 w 9595474"/>
              <a:gd name="connsiteY194" fmla="*/ 1180148 h 6858000"/>
              <a:gd name="connsiteX195" fmla="*/ 2223594 w 9595474"/>
              <a:gd name="connsiteY195" fmla="*/ 1181418 h 6858000"/>
              <a:gd name="connsiteX196" fmla="*/ 2229505 w 9595474"/>
              <a:gd name="connsiteY196" fmla="*/ 1182688 h 6858000"/>
              <a:gd name="connsiteX197" fmla="*/ 2235417 w 9595474"/>
              <a:gd name="connsiteY197" fmla="*/ 1183640 h 6858000"/>
              <a:gd name="connsiteX198" fmla="*/ 2241033 w 9595474"/>
              <a:gd name="connsiteY198" fmla="*/ 1184275 h 6858000"/>
              <a:gd name="connsiteX199" fmla="*/ 2247240 w 9595474"/>
              <a:gd name="connsiteY199" fmla="*/ 1184593 h 6858000"/>
              <a:gd name="connsiteX200" fmla="*/ 2252856 w 9595474"/>
              <a:gd name="connsiteY200" fmla="*/ 1185228 h 6858000"/>
              <a:gd name="connsiteX201" fmla="*/ 2259063 w 9595474"/>
              <a:gd name="connsiteY201" fmla="*/ 1184593 h 6858000"/>
              <a:gd name="connsiteX202" fmla="*/ 2264679 w 9595474"/>
              <a:gd name="connsiteY202" fmla="*/ 1184275 h 6858000"/>
              <a:gd name="connsiteX203" fmla="*/ 2270590 w 9595474"/>
              <a:gd name="connsiteY203" fmla="*/ 1183640 h 6858000"/>
              <a:gd name="connsiteX204" fmla="*/ 2276797 w 9595474"/>
              <a:gd name="connsiteY204" fmla="*/ 1182688 h 6858000"/>
              <a:gd name="connsiteX205" fmla="*/ 2282413 w 9595474"/>
              <a:gd name="connsiteY205" fmla="*/ 1181418 h 6858000"/>
              <a:gd name="connsiteX206" fmla="*/ 2288029 w 9595474"/>
              <a:gd name="connsiteY206" fmla="*/ 1180148 h 6858000"/>
              <a:gd name="connsiteX207" fmla="*/ 2293940 w 9595474"/>
              <a:gd name="connsiteY207" fmla="*/ 1177925 h 6858000"/>
              <a:gd name="connsiteX208" fmla="*/ 2299261 w 9595474"/>
              <a:gd name="connsiteY208" fmla="*/ 1176020 h 6858000"/>
              <a:gd name="connsiteX209" fmla="*/ 2304581 w 9595474"/>
              <a:gd name="connsiteY209" fmla="*/ 1173480 h 6858000"/>
              <a:gd name="connsiteX210" fmla="*/ 2310492 w 9595474"/>
              <a:gd name="connsiteY210" fmla="*/ 1170623 h 6858000"/>
              <a:gd name="connsiteX211" fmla="*/ 2315517 w 9595474"/>
              <a:gd name="connsiteY211" fmla="*/ 1167765 h 6858000"/>
              <a:gd name="connsiteX212" fmla="*/ 2320837 w 9595474"/>
              <a:gd name="connsiteY212" fmla="*/ 1164590 h 6858000"/>
              <a:gd name="connsiteX213" fmla="*/ 2325862 w 9595474"/>
              <a:gd name="connsiteY213" fmla="*/ 1161098 h 6858000"/>
              <a:gd name="connsiteX214" fmla="*/ 2330887 w 9595474"/>
              <a:gd name="connsiteY214" fmla="*/ 1157288 h 6858000"/>
              <a:gd name="connsiteX215" fmla="*/ 2335616 w 9595474"/>
              <a:gd name="connsiteY215" fmla="*/ 1153160 h 6858000"/>
              <a:gd name="connsiteX216" fmla="*/ 2340345 w 9595474"/>
              <a:gd name="connsiteY216" fmla="*/ 1148715 h 6858000"/>
              <a:gd name="connsiteX217" fmla="*/ 2344483 w 9595474"/>
              <a:gd name="connsiteY217" fmla="*/ 1144270 h 6858000"/>
              <a:gd name="connsiteX218" fmla="*/ 2348621 w 9595474"/>
              <a:gd name="connsiteY218" fmla="*/ 1139508 h 6858000"/>
              <a:gd name="connsiteX219" fmla="*/ 2352464 w 9595474"/>
              <a:gd name="connsiteY219" fmla="*/ 1134428 h 6858000"/>
              <a:gd name="connsiteX220" fmla="*/ 2356011 w 9595474"/>
              <a:gd name="connsiteY220" fmla="*/ 1129348 h 6858000"/>
              <a:gd name="connsiteX221" fmla="*/ 2359262 w 9595474"/>
              <a:gd name="connsiteY221" fmla="*/ 1124268 h 6858000"/>
              <a:gd name="connsiteX222" fmla="*/ 2362218 w 9595474"/>
              <a:gd name="connsiteY222" fmla="*/ 1118870 h 6858000"/>
              <a:gd name="connsiteX223" fmla="*/ 2364582 w 9595474"/>
              <a:gd name="connsiteY223" fmla="*/ 1113473 h 6858000"/>
              <a:gd name="connsiteX224" fmla="*/ 2367242 w 9595474"/>
              <a:gd name="connsiteY224" fmla="*/ 1108075 h 6858000"/>
              <a:gd name="connsiteX225" fmla="*/ 2369311 w 9595474"/>
              <a:gd name="connsiteY225" fmla="*/ 1102360 h 6858000"/>
              <a:gd name="connsiteX226" fmla="*/ 2371085 w 9595474"/>
              <a:gd name="connsiteY226" fmla="*/ 1096645 h 6858000"/>
              <a:gd name="connsiteX227" fmla="*/ 2372563 w 9595474"/>
              <a:gd name="connsiteY227" fmla="*/ 1090930 h 6858000"/>
              <a:gd name="connsiteX228" fmla="*/ 2374041 w 9595474"/>
              <a:gd name="connsiteY228" fmla="*/ 1085215 h 6858000"/>
              <a:gd name="connsiteX229" fmla="*/ 2375223 w 9595474"/>
              <a:gd name="connsiteY229" fmla="*/ 1079500 h 6858000"/>
              <a:gd name="connsiteX230" fmla="*/ 2375814 w 9595474"/>
              <a:gd name="connsiteY230" fmla="*/ 1073785 h 6858000"/>
              <a:gd name="connsiteX231" fmla="*/ 2376110 w 9595474"/>
              <a:gd name="connsiteY231" fmla="*/ 1067753 h 6858000"/>
              <a:gd name="connsiteX232" fmla="*/ 2376110 w 9595474"/>
              <a:gd name="connsiteY232" fmla="*/ 1061720 h 6858000"/>
              <a:gd name="connsiteX233" fmla="*/ 2376110 w 9595474"/>
              <a:gd name="connsiteY233" fmla="*/ 1055688 h 6858000"/>
              <a:gd name="connsiteX234" fmla="*/ 2375814 w 9595474"/>
              <a:gd name="connsiteY234" fmla="*/ 1049973 h 6858000"/>
              <a:gd name="connsiteX235" fmla="*/ 2375223 w 9595474"/>
              <a:gd name="connsiteY235" fmla="*/ 1043940 h 6858000"/>
              <a:gd name="connsiteX236" fmla="*/ 2374041 w 9595474"/>
              <a:gd name="connsiteY236" fmla="*/ 1038225 h 6858000"/>
              <a:gd name="connsiteX237" fmla="*/ 2372563 w 9595474"/>
              <a:gd name="connsiteY237" fmla="*/ 1032510 h 6858000"/>
              <a:gd name="connsiteX238" fmla="*/ 2371085 w 9595474"/>
              <a:gd name="connsiteY238" fmla="*/ 1026795 h 6858000"/>
              <a:gd name="connsiteX239" fmla="*/ 2369311 w 9595474"/>
              <a:gd name="connsiteY239" fmla="*/ 1021080 h 6858000"/>
              <a:gd name="connsiteX240" fmla="*/ 2367242 w 9595474"/>
              <a:gd name="connsiteY240" fmla="*/ 1015683 h 6858000"/>
              <a:gd name="connsiteX241" fmla="*/ 2364582 w 9595474"/>
              <a:gd name="connsiteY241" fmla="*/ 1009650 h 6858000"/>
              <a:gd name="connsiteX242" fmla="*/ 2362218 w 9595474"/>
              <a:gd name="connsiteY242" fmla="*/ 1004253 h 6858000"/>
              <a:gd name="connsiteX243" fmla="*/ 2359262 w 9595474"/>
              <a:gd name="connsiteY243" fmla="*/ 998855 h 6858000"/>
              <a:gd name="connsiteX244" fmla="*/ 2356011 w 9595474"/>
              <a:gd name="connsiteY244" fmla="*/ 994093 h 6858000"/>
              <a:gd name="connsiteX245" fmla="*/ 2352464 w 9595474"/>
              <a:gd name="connsiteY245" fmla="*/ 989013 h 6858000"/>
              <a:gd name="connsiteX246" fmla="*/ 2348621 w 9595474"/>
              <a:gd name="connsiteY246" fmla="*/ 983933 h 6858000"/>
              <a:gd name="connsiteX247" fmla="*/ 2344483 w 9595474"/>
              <a:gd name="connsiteY247" fmla="*/ 979170 h 6858000"/>
              <a:gd name="connsiteX248" fmla="*/ 2340345 w 9595474"/>
              <a:gd name="connsiteY248" fmla="*/ 974725 h 6858000"/>
              <a:gd name="connsiteX249" fmla="*/ 2240737 w 9595474"/>
              <a:gd name="connsiteY249" fmla="*/ 875030 h 6858000"/>
              <a:gd name="connsiteX250" fmla="*/ 1991865 w 9595474"/>
              <a:gd name="connsiteY250" fmla="*/ 626428 h 6858000"/>
              <a:gd name="connsiteX251" fmla="*/ 1987431 w 9595474"/>
              <a:gd name="connsiteY251" fmla="*/ 621665 h 6858000"/>
              <a:gd name="connsiteX252" fmla="*/ 1983589 w 9595474"/>
              <a:gd name="connsiteY252" fmla="*/ 616903 h 6858000"/>
              <a:gd name="connsiteX253" fmla="*/ 1979451 w 9595474"/>
              <a:gd name="connsiteY253" fmla="*/ 612140 h 6858000"/>
              <a:gd name="connsiteX254" fmla="*/ 1975904 w 9595474"/>
              <a:gd name="connsiteY254" fmla="*/ 607060 h 6858000"/>
              <a:gd name="connsiteX255" fmla="*/ 1972653 w 9595474"/>
              <a:gd name="connsiteY255" fmla="*/ 601663 h 6858000"/>
              <a:gd name="connsiteX256" fmla="*/ 1969993 w 9595474"/>
              <a:gd name="connsiteY256" fmla="*/ 596265 h 6858000"/>
              <a:gd name="connsiteX257" fmla="*/ 1967037 w 9595474"/>
              <a:gd name="connsiteY257" fmla="*/ 590868 h 6858000"/>
              <a:gd name="connsiteX258" fmla="*/ 1964968 w 9595474"/>
              <a:gd name="connsiteY258" fmla="*/ 585470 h 6858000"/>
              <a:gd name="connsiteX259" fmla="*/ 1962603 w 9595474"/>
              <a:gd name="connsiteY259" fmla="*/ 579755 h 6858000"/>
              <a:gd name="connsiteX260" fmla="*/ 1960830 w 9595474"/>
              <a:gd name="connsiteY260" fmla="*/ 574358 h 6858000"/>
              <a:gd name="connsiteX261" fmla="*/ 1959056 w 9595474"/>
              <a:gd name="connsiteY261" fmla="*/ 568643 h 6858000"/>
              <a:gd name="connsiteX262" fmla="*/ 1958170 w 9595474"/>
              <a:gd name="connsiteY262" fmla="*/ 562610 h 6858000"/>
              <a:gd name="connsiteX263" fmla="*/ 1956987 w 9595474"/>
              <a:gd name="connsiteY263" fmla="*/ 556895 h 6858000"/>
              <a:gd name="connsiteX264" fmla="*/ 1956396 w 9595474"/>
              <a:gd name="connsiteY264" fmla="*/ 551180 h 6858000"/>
              <a:gd name="connsiteX265" fmla="*/ 1955805 w 9595474"/>
              <a:gd name="connsiteY265" fmla="*/ 544830 h 6858000"/>
              <a:gd name="connsiteX266" fmla="*/ 1955805 w 9595474"/>
              <a:gd name="connsiteY266" fmla="*/ 539115 h 6858000"/>
              <a:gd name="connsiteX267" fmla="*/ 1955805 w 9595474"/>
              <a:gd name="connsiteY267" fmla="*/ 533083 h 6858000"/>
              <a:gd name="connsiteX268" fmla="*/ 1956396 w 9595474"/>
              <a:gd name="connsiteY268" fmla="*/ 527368 h 6858000"/>
              <a:gd name="connsiteX269" fmla="*/ 1956987 w 9595474"/>
              <a:gd name="connsiteY269" fmla="*/ 521653 h 6858000"/>
              <a:gd name="connsiteX270" fmla="*/ 1958170 w 9595474"/>
              <a:gd name="connsiteY270" fmla="*/ 515620 h 6858000"/>
              <a:gd name="connsiteX271" fmla="*/ 1959056 w 9595474"/>
              <a:gd name="connsiteY271" fmla="*/ 509588 h 6858000"/>
              <a:gd name="connsiteX272" fmla="*/ 1960830 w 9595474"/>
              <a:gd name="connsiteY272" fmla="*/ 503873 h 6858000"/>
              <a:gd name="connsiteX273" fmla="*/ 1962603 w 9595474"/>
              <a:gd name="connsiteY273" fmla="*/ 498158 h 6858000"/>
              <a:gd name="connsiteX274" fmla="*/ 1964968 w 9595474"/>
              <a:gd name="connsiteY274" fmla="*/ 492760 h 6858000"/>
              <a:gd name="connsiteX275" fmla="*/ 1967037 w 9595474"/>
              <a:gd name="connsiteY275" fmla="*/ 487363 h 6858000"/>
              <a:gd name="connsiteX276" fmla="*/ 1969993 w 9595474"/>
              <a:gd name="connsiteY276" fmla="*/ 481648 h 6858000"/>
              <a:gd name="connsiteX277" fmla="*/ 1972653 w 9595474"/>
              <a:gd name="connsiteY277" fmla="*/ 476568 h 6858000"/>
              <a:gd name="connsiteX278" fmla="*/ 1975904 w 9595474"/>
              <a:gd name="connsiteY278" fmla="*/ 471170 h 6858000"/>
              <a:gd name="connsiteX279" fmla="*/ 1979451 w 9595474"/>
              <a:gd name="connsiteY279" fmla="*/ 466408 h 6858000"/>
              <a:gd name="connsiteX280" fmla="*/ 1983589 w 9595474"/>
              <a:gd name="connsiteY280" fmla="*/ 461328 h 6858000"/>
              <a:gd name="connsiteX281" fmla="*/ 1987431 w 9595474"/>
              <a:gd name="connsiteY281" fmla="*/ 456565 h 6858000"/>
              <a:gd name="connsiteX282" fmla="*/ 1991865 w 9595474"/>
              <a:gd name="connsiteY282" fmla="*/ 451803 h 6858000"/>
              <a:gd name="connsiteX283" fmla="*/ 1996594 w 9595474"/>
              <a:gd name="connsiteY283" fmla="*/ 447675 h 6858000"/>
              <a:gd name="connsiteX284" fmla="*/ 2001028 w 9595474"/>
              <a:gd name="connsiteY284" fmla="*/ 443548 h 6858000"/>
              <a:gd name="connsiteX285" fmla="*/ 2006052 w 9595474"/>
              <a:gd name="connsiteY285" fmla="*/ 439738 h 6858000"/>
              <a:gd name="connsiteX286" fmla="*/ 2011077 w 9595474"/>
              <a:gd name="connsiteY286" fmla="*/ 436245 h 6858000"/>
              <a:gd name="connsiteX287" fmla="*/ 2016102 w 9595474"/>
              <a:gd name="connsiteY287" fmla="*/ 432753 h 6858000"/>
              <a:gd name="connsiteX288" fmla="*/ 2021718 w 9595474"/>
              <a:gd name="connsiteY288" fmla="*/ 429895 h 6858000"/>
              <a:gd name="connsiteX289" fmla="*/ 2027038 w 9595474"/>
              <a:gd name="connsiteY289" fmla="*/ 427355 h 6858000"/>
              <a:gd name="connsiteX290" fmla="*/ 2032654 w 9595474"/>
              <a:gd name="connsiteY290" fmla="*/ 424815 h 6858000"/>
              <a:gd name="connsiteX291" fmla="*/ 2038270 w 9595474"/>
              <a:gd name="connsiteY291" fmla="*/ 422910 h 6858000"/>
              <a:gd name="connsiteX292" fmla="*/ 2043886 w 9595474"/>
              <a:gd name="connsiteY292" fmla="*/ 421005 h 6858000"/>
              <a:gd name="connsiteX293" fmla="*/ 2049502 w 9595474"/>
              <a:gd name="connsiteY293" fmla="*/ 419735 h 6858000"/>
              <a:gd name="connsiteX294" fmla="*/ 2055413 w 9595474"/>
              <a:gd name="connsiteY294" fmla="*/ 418148 h 6858000"/>
              <a:gd name="connsiteX295" fmla="*/ 2061029 w 9595474"/>
              <a:gd name="connsiteY295" fmla="*/ 417195 h 6858000"/>
              <a:gd name="connsiteX296" fmla="*/ 2067236 w 9595474"/>
              <a:gd name="connsiteY296" fmla="*/ 416243 h 6858000"/>
              <a:gd name="connsiteX297" fmla="*/ 2072852 w 9595474"/>
              <a:gd name="connsiteY297" fmla="*/ 415925 h 6858000"/>
              <a:gd name="connsiteX298" fmla="*/ 2079059 w 9595474"/>
              <a:gd name="connsiteY298" fmla="*/ 415925 h 6858000"/>
              <a:gd name="connsiteX299" fmla="*/ 2084970 w 9595474"/>
              <a:gd name="connsiteY299" fmla="*/ 415925 h 6858000"/>
              <a:gd name="connsiteX300" fmla="*/ 2090882 w 9595474"/>
              <a:gd name="connsiteY300" fmla="*/ 416243 h 6858000"/>
              <a:gd name="connsiteX301" fmla="*/ 2096793 w 9595474"/>
              <a:gd name="connsiteY301" fmla="*/ 417195 h 6858000"/>
              <a:gd name="connsiteX302" fmla="*/ 2102409 w 9595474"/>
              <a:gd name="connsiteY302" fmla="*/ 418148 h 6858000"/>
              <a:gd name="connsiteX303" fmla="*/ 2108321 w 9595474"/>
              <a:gd name="connsiteY303" fmla="*/ 419735 h 6858000"/>
              <a:gd name="connsiteX304" fmla="*/ 2113936 w 9595474"/>
              <a:gd name="connsiteY304" fmla="*/ 421005 h 6858000"/>
              <a:gd name="connsiteX305" fmla="*/ 2119552 w 9595474"/>
              <a:gd name="connsiteY305" fmla="*/ 422910 h 6858000"/>
              <a:gd name="connsiteX306" fmla="*/ 2125464 w 9595474"/>
              <a:gd name="connsiteY306" fmla="*/ 424815 h 6858000"/>
              <a:gd name="connsiteX307" fmla="*/ 2130784 w 9595474"/>
              <a:gd name="connsiteY307" fmla="*/ 427355 h 6858000"/>
              <a:gd name="connsiteX308" fmla="*/ 2136104 w 9595474"/>
              <a:gd name="connsiteY308" fmla="*/ 429895 h 6858000"/>
              <a:gd name="connsiteX309" fmla="*/ 2141720 w 9595474"/>
              <a:gd name="connsiteY309" fmla="*/ 432753 h 6858000"/>
              <a:gd name="connsiteX310" fmla="*/ 2146745 w 9595474"/>
              <a:gd name="connsiteY310" fmla="*/ 436245 h 6858000"/>
              <a:gd name="connsiteX311" fmla="*/ 2152065 w 9595474"/>
              <a:gd name="connsiteY311" fmla="*/ 439738 h 6858000"/>
              <a:gd name="connsiteX312" fmla="*/ 2156795 w 9595474"/>
              <a:gd name="connsiteY312" fmla="*/ 443548 h 6858000"/>
              <a:gd name="connsiteX313" fmla="*/ 2161819 w 9595474"/>
              <a:gd name="connsiteY313" fmla="*/ 447675 h 6858000"/>
              <a:gd name="connsiteX314" fmla="*/ 2165957 w 9595474"/>
              <a:gd name="connsiteY314" fmla="*/ 451803 h 6858000"/>
              <a:gd name="connsiteX315" fmla="*/ 2966073 w 9595474"/>
              <a:gd name="connsiteY315" fmla="*/ 1251903 h 6858000"/>
              <a:gd name="connsiteX316" fmla="*/ 5612631 w 9595474"/>
              <a:gd name="connsiteY316" fmla="*/ 3898583 h 6858000"/>
              <a:gd name="connsiteX317" fmla="*/ 5617360 w 9595474"/>
              <a:gd name="connsiteY317" fmla="*/ 3903345 h 6858000"/>
              <a:gd name="connsiteX318" fmla="*/ 5621498 w 9595474"/>
              <a:gd name="connsiteY318" fmla="*/ 3908425 h 6858000"/>
              <a:gd name="connsiteX319" fmla="*/ 5625341 w 9595474"/>
              <a:gd name="connsiteY319" fmla="*/ 3913505 h 6858000"/>
              <a:gd name="connsiteX320" fmla="*/ 5628888 w 9595474"/>
              <a:gd name="connsiteY320" fmla="*/ 3918585 h 6858000"/>
              <a:gd name="connsiteX321" fmla="*/ 5632139 w 9595474"/>
              <a:gd name="connsiteY321" fmla="*/ 3923348 h 6858000"/>
              <a:gd name="connsiteX322" fmla="*/ 5635094 w 9595474"/>
              <a:gd name="connsiteY322" fmla="*/ 3928745 h 6858000"/>
              <a:gd name="connsiteX323" fmla="*/ 5638050 w 9595474"/>
              <a:gd name="connsiteY323" fmla="*/ 3934460 h 6858000"/>
              <a:gd name="connsiteX324" fmla="*/ 5640415 w 9595474"/>
              <a:gd name="connsiteY324" fmla="*/ 3939858 h 6858000"/>
              <a:gd name="connsiteX325" fmla="*/ 5642484 w 9595474"/>
              <a:gd name="connsiteY325" fmla="*/ 3945890 h 6858000"/>
              <a:gd name="connsiteX326" fmla="*/ 5644257 w 9595474"/>
              <a:gd name="connsiteY326" fmla="*/ 3951605 h 6858000"/>
              <a:gd name="connsiteX327" fmla="*/ 5645735 w 9595474"/>
              <a:gd name="connsiteY327" fmla="*/ 3957320 h 6858000"/>
              <a:gd name="connsiteX328" fmla="*/ 5647213 w 9595474"/>
              <a:gd name="connsiteY328" fmla="*/ 3963353 h 6858000"/>
              <a:gd name="connsiteX329" fmla="*/ 5648100 w 9595474"/>
              <a:gd name="connsiteY329" fmla="*/ 3969068 h 6858000"/>
              <a:gd name="connsiteX330" fmla="*/ 5648691 w 9595474"/>
              <a:gd name="connsiteY330" fmla="*/ 3975100 h 6858000"/>
              <a:gd name="connsiteX331" fmla="*/ 5649282 w 9595474"/>
              <a:gd name="connsiteY331" fmla="*/ 3980815 h 6858000"/>
              <a:gd name="connsiteX332" fmla="*/ 5649282 w 9595474"/>
              <a:gd name="connsiteY332" fmla="*/ 3987165 h 6858000"/>
              <a:gd name="connsiteX333" fmla="*/ 5649282 w 9595474"/>
              <a:gd name="connsiteY333" fmla="*/ 3992880 h 6858000"/>
              <a:gd name="connsiteX334" fmla="*/ 5648691 w 9595474"/>
              <a:gd name="connsiteY334" fmla="*/ 3998913 h 6858000"/>
              <a:gd name="connsiteX335" fmla="*/ 5648100 w 9595474"/>
              <a:gd name="connsiteY335" fmla="*/ 4004945 h 6858000"/>
              <a:gd name="connsiteX336" fmla="*/ 5647213 w 9595474"/>
              <a:gd name="connsiteY336" fmla="*/ 4010660 h 6858000"/>
              <a:gd name="connsiteX337" fmla="*/ 5645735 w 9595474"/>
              <a:gd name="connsiteY337" fmla="*/ 4016375 h 6858000"/>
              <a:gd name="connsiteX338" fmla="*/ 5644257 w 9595474"/>
              <a:gd name="connsiteY338" fmla="*/ 4022725 h 6858000"/>
              <a:gd name="connsiteX339" fmla="*/ 5642484 w 9595474"/>
              <a:gd name="connsiteY339" fmla="*/ 4028440 h 6858000"/>
              <a:gd name="connsiteX340" fmla="*/ 5640415 w 9595474"/>
              <a:gd name="connsiteY340" fmla="*/ 4033838 h 6858000"/>
              <a:gd name="connsiteX341" fmla="*/ 5638050 w 9595474"/>
              <a:gd name="connsiteY341" fmla="*/ 4039553 h 6858000"/>
              <a:gd name="connsiteX342" fmla="*/ 5635094 w 9595474"/>
              <a:gd name="connsiteY342" fmla="*/ 4044950 h 6858000"/>
              <a:gd name="connsiteX343" fmla="*/ 5632139 w 9595474"/>
              <a:gd name="connsiteY343" fmla="*/ 4050348 h 6858000"/>
              <a:gd name="connsiteX344" fmla="*/ 5628888 w 9595474"/>
              <a:gd name="connsiteY344" fmla="*/ 4055745 h 6858000"/>
              <a:gd name="connsiteX345" fmla="*/ 5625341 w 9595474"/>
              <a:gd name="connsiteY345" fmla="*/ 4060825 h 6858000"/>
              <a:gd name="connsiteX346" fmla="*/ 5621498 w 9595474"/>
              <a:gd name="connsiteY346" fmla="*/ 4065588 h 6858000"/>
              <a:gd name="connsiteX347" fmla="*/ 5617360 w 9595474"/>
              <a:gd name="connsiteY347" fmla="*/ 4070350 h 6858000"/>
              <a:gd name="connsiteX348" fmla="*/ 5612631 w 9595474"/>
              <a:gd name="connsiteY348" fmla="*/ 4075113 h 6858000"/>
              <a:gd name="connsiteX349" fmla="*/ 5608198 w 9595474"/>
              <a:gd name="connsiteY349" fmla="*/ 4079875 h 6858000"/>
              <a:gd name="connsiteX350" fmla="*/ 5603468 w 9595474"/>
              <a:gd name="connsiteY350" fmla="*/ 4083685 h 6858000"/>
              <a:gd name="connsiteX351" fmla="*/ 5598443 w 9595474"/>
              <a:gd name="connsiteY351" fmla="*/ 4087495 h 6858000"/>
              <a:gd name="connsiteX352" fmla="*/ 5593419 w 9595474"/>
              <a:gd name="connsiteY352" fmla="*/ 4091305 h 6858000"/>
              <a:gd name="connsiteX353" fmla="*/ 5588098 w 9595474"/>
              <a:gd name="connsiteY353" fmla="*/ 4094480 h 6858000"/>
              <a:gd name="connsiteX354" fmla="*/ 5582482 w 9595474"/>
              <a:gd name="connsiteY354" fmla="*/ 4097338 h 6858000"/>
              <a:gd name="connsiteX355" fmla="*/ 5577162 w 9595474"/>
              <a:gd name="connsiteY355" fmla="*/ 4100195 h 6858000"/>
              <a:gd name="connsiteX356" fmla="*/ 5571842 w 9595474"/>
              <a:gd name="connsiteY356" fmla="*/ 4102418 h 6858000"/>
              <a:gd name="connsiteX357" fmla="*/ 5565931 w 9595474"/>
              <a:gd name="connsiteY357" fmla="*/ 4104640 h 6858000"/>
              <a:gd name="connsiteX358" fmla="*/ 5560315 w 9595474"/>
              <a:gd name="connsiteY358" fmla="*/ 4106545 h 6858000"/>
              <a:gd name="connsiteX359" fmla="*/ 5554699 w 9595474"/>
              <a:gd name="connsiteY359" fmla="*/ 4108133 h 6858000"/>
              <a:gd name="connsiteX360" fmla="*/ 5548492 w 9595474"/>
              <a:gd name="connsiteY360" fmla="*/ 4109403 h 6858000"/>
              <a:gd name="connsiteX361" fmla="*/ 5542580 w 9595474"/>
              <a:gd name="connsiteY361" fmla="*/ 4110355 h 6858000"/>
              <a:gd name="connsiteX362" fmla="*/ 5536669 w 9595474"/>
              <a:gd name="connsiteY362" fmla="*/ 4110990 h 6858000"/>
              <a:gd name="connsiteX363" fmla="*/ 5530758 w 9595474"/>
              <a:gd name="connsiteY363" fmla="*/ 4111308 h 6858000"/>
              <a:gd name="connsiteX364" fmla="*/ 5524846 w 9595474"/>
              <a:gd name="connsiteY364" fmla="*/ 4111625 h 6858000"/>
              <a:gd name="connsiteX365" fmla="*/ 5518639 w 9595474"/>
              <a:gd name="connsiteY365" fmla="*/ 4111308 h 6858000"/>
              <a:gd name="connsiteX366" fmla="*/ 5513023 w 9595474"/>
              <a:gd name="connsiteY366" fmla="*/ 4110990 h 6858000"/>
              <a:gd name="connsiteX367" fmla="*/ 5506816 w 9595474"/>
              <a:gd name="connsiteY367" fmla="*/ 4110355 h 6858000"/>
              <a:gd name="connsiteX368" fmla="*/ 5501200 w 9595474"/>
              <a:gd name="connsiteY368" fmla="*/ 4109403 h 6858000"/>
              <a:gd name="connsiteX369" fmla="*/ 5494993 w 9595474"/>
              <a:gd name="connsiteY369" fmla="*/ 4108133 h 6858000"/>
              <a:gd name="connsiteX370" fmla="*/ 5489081 w 9595474"/>
              <a:gd name="connsiteY370" fmla="*/ 4106545 h 6858000"/>
              <a:gd name="connsiteX371" fmla="*/ 5483466 w 9595474"/>
              <a:gd name="connsiteY371" fmla="*/ 4104640 h 6858000"/>
              <a:gd name="connsiteX372" fmla="*/ 5477850 w 9595474"/>
              <a:gd name="connsiteY372" fmla="*/ 4102418 h 6858000"/>
              <a:gd name="connsiteX373" fmla="*/ 5472234 w 9595474"/>
              <a:gd name="connsiteY373" fmla="*/ 4100195 h 6858000"/>
              <a:gd name="connsiteX374" fmla="*/ 5466913 w 9595474"/>
              <a:gd name="connsiteY374" fmla="*/ 4097338 h 6858000"/>
              <a:gd name="connsiteX375" fmla="*/ 5461593 w 9595474"/>
              <a:gd name="connsiteY375" fmla="*/ 4094480 h 6858000"/>
              <a:gd name="connsiteX376" fmla="*/ 5456273 w 9595474"/>
              <a:gd name="connsiteY376" fmla="*/ 4091305 h 6858000"/>
              <a:gd name="connsiteX377" fmla="*/ 5451248 w 9595474"/>
              <a:gd name="connsiteY377" fmla="*/ 4087495 h 6858000"/>
              <a:gd name="connsiteX378" fmla="*/ 5446223 w 9595474"/>
              <a:gd name="connsiteY378" fmla="*/ 4083685 h 6858000"/>
              <a:gd name="connsiteX379" fmla="*/ 5441495 w 9595474"/>
              <a:gd name="connsiteY379" fmla="*/ 4079875 h 6858000"/>
              <a:gd name="connsiteX380" fmla="*/ 5436765 w 9595474"/>
              <a:gd name="connsiteY380" fmla="*/ 4075113 h 6858000"/>
              <a:gd name="connsiteX381" fmla="*/ 5322379 w 9595474"/>
              <a:gd name="connsiteY381" fmla="*/ 3960813 h 6858000"/>
              <a:gd name="connsiteX382" fmla="*/ 5317945 w 9595474"/>
              <a:gd name="connsiteY382" fmla="*/ 3956368 h 6858000"/>
              <a:gd name="connsiteX383" fmla="*/ 5312921 w 9595474"/>
              <a:gd name="connsiteY383" fmla="*/ 3952240 h 6858000"/>
              <a:gd name="connsiteX384" fmla="*/ 5307896 w 9595474"/>
              <a:gd name="connsiteY384" fmla="*/ 3948748 h 6858000"/>
              <a:gd name="connsiteX385" fmla="*/ 5302871 w 9595474"/>
              <a:gd name="connsiteY385" fmla="*/ 3944938 h 6858000"/>
              <a:gd name="connsiteX386" fmla="*/ 5297255 w 9595474"/>
              <a:gd name="connsiteY386" fmla="*/ 3941763 h 6858000"/>
              <a:gd name="connsiteX387" fmla="*/ 5292230 w 9595474"/>
              <a:gd name="connsiteY387" fmla="*/ 3938588 h 6858000"/>
              <a:gd name="connsiteX388" fmla="*/ 5286615 w 9595474"/>
              <a:gd name="connsiteY388" fmla="*/ 3936048 h 6858000"/>
              <a:gd name="connsiteX389" fmla="*/ 5281294 w 9595474"/>
              <a:gd name="connsiteY389" fmla="*/ 3933508 h 6858000"/>
              <a:gd name="connsiteX390" fmla="*/ 5275383 w 9595474"/>
              <a:gd name="connsiteY390" fmla="*/ 3931285 h 6858000"/>
              <a:gd name="connsiteX391" fmla="*/ 5269767 w 9595474"/>
              <a:gd name="connsiteY391" fmla="*/ 3929698 h 6858000"/>
              <a:gd name="connsiteX392" fmla="*/ 5263855 w 9595474"/>
              <a:gd name="connsiteY392" fmla="*/ 3927793 h 6858000"/>
              <a:gd name="connsiteX393" fmla="*/ 5257944 w 9595474"/>
              <a:gd name="connsiteY393" fmla="*/ 3926840 h 6858000"/>
              <a:gd name="connsiteX394" fmla="*/ 5252033 w 9595474"/>
              <a:gd name="connsiteY394" fmla="*/ 3925570 h 6858000"/>
              <a:gd name="connsiteX395" fmla="*/ 5246121 w 9595474"/>
              <a:gd name="connsiteY395" fmla="*/ 3924935 h 6858000"/>
              <a:gd name="connsiteX396" fmla="*/ 5240210 w 9595474"/>
              <a:gd name="connsiteY396" fmla="*/ 3924618 h 6858000"/>
              <a:gd name="connsiteX397" fmla="*/ 5234298 w 9595474"/>
              <a:gd name="connsiteY397" fmla="*/ 3924618 h 6858000"/>
              <a:gd name="connsiteX398" fmla="*/ 5228091 w 9595474"/>
              <a:gd name="connsiteY398" fmla="*/ 3924618 h 6858000"/>
              <a:gd name="connsiteX399" fmla="*/ 5222180 w 9595474"/>
              <a:gd name="connsiteY399" fmla="*/ 3924935 h 6858000"/>
              <a:gd name="connsiteX400" fmla="*/ 5216268 w 9595474"/>
              <a:gd name="connsiteY400" fmla="*/ 3925570 h 6858000"/>
              <a:gd name="connsiteX401" fmla="*/ 5210357 w 9595474"/>
              <a:gd name="connsiteY401" fmla="*/ 3926840 h 6858000"/>
              <a:gd name="connsiteX402" fmla="*/ 5204741 w 9595474"/>
              <a:gd name="connsiteY402" fmla="*/ 3927793 h 6858000"/>
              <a:gd name="connsiteX403" fmla="*/ 5198534 w 9595474"/>
              <a:gd name="connsiteY403" fmla="*/ 3929698 h 6858000"/>
              <a:gd name="connsiteX404" fmla="*/ 5192918 w 9595474"/>
              <a:gd name="connsiteY404" fmla="*/ 3931285 h 6858000"/>
              <a:gd name="connsiteX405" fmla="*/ 5187598 w 9595474"/>
              <a:gd name="connsiteY405" fmla="*/ 3933508 h 6858000"/>
              <a:gd name="connsiteX406" fmla="*/ 5181686 w 9595474"/>
              <a:gd name="connsiteY406" fmla="*/ 3936048 h 6858000"/>
              <a:gd name="connsiteX407" fmla="*/ 5176366 w 9595474"/>
              <a:gd name="connsiteY407" fmla="*/ 3938588 h 6858000"/>
              <a:gd name="connsiteX408" fmla="*/ 5171046 w 9595474"/>
              <a:gd name="connsiteY408" fmla="*/ 3941763 h 6858000"/>
              <a:gd name="connsiteX409" fmla="*/ 5165430 w 9595474"/>
              <a:gd name="connsiteY409" fmla="*/ 3944938 h 6858000"/>
              <a:gd name="connsiteX410" fmla="*/ 5160405 w 9595474"/>
              <a:gd name="connsiteY410" fmla="*/ 3948748 h 6858000"/>
              <a:gd name="connsiteX411" fmla="*/ 5155380 w 9595474"/>
              <a:gd name="connsiteY411" fmla="*/ 3952240 h 6858000"/>
              <a:gd name="connsiteX412" fmla="*/ 5150947 w 9595474"/>
              <a:gd name="connsiteY412" fmla="*/ 3956368 h 6858000"/>
              <a:gd name="connsiteX413" fmla="*/ 5146218 w 9595474"/>
              <a:gd name="connsiteY413" fmla="*/ 3960813 h 6858000"/>
              <a:gd name="connsiteX414" fmla="*/ 5141488 w 9595474"/>
              <a:gd name="connsiteY414" fmla="*/ 3965575 h 6858000"/>
              <a:gd name="connsiteX415" fmla="*/ 5137646 w 9595474"/>
              <a:gd name="connsiteY415" fmla="*/ 3970655 h 6858000"/>
              <a:gd name="connsiteX416" fmla="*/ 5133508 w 9595474"/>
              <a:gd name="connsiteY416" fmla="*/ 3975100 h 6858000"/>
              <a:gd name="connsiteX417" fmla="*/ 5129961 w 9595474"/>
              <a:gd name="connsiteY417" fmla="*/ 3980498 h 6858000"/>
              <a:gd name="connsiteX418" fmla="*/ 5126710 w 9595474"/>
              <a:gd name="connsiteY418" fmla="*/ 3985578 h 6858000"/>
              <a:gd name="connsiteX419" fmla="*/ 5123754 w 9595474"/>
              <a:gd name="connsiteY419" fmla="*/ 3990975 h 6858000"/>
              <a:gd name="connsiteX420" fmla="*/ 5121094 w 9595474"/>
              <a:gd name="connsiteY420" fmla="*/ 3996373 h 6858000"/>
              <a:gd name="connsiteX421" fmla="*/ 5118729 w 9595474"/>
              <a:gd name="connsiteY421" fmla="*/ 4002088 h 6858000"/>
              <a:gd name="connsiteX422" fmla="*/ 5116660 w 9595474"/>
              <a:gd name="connsiteY422" fmla="*/ 4007803 h 6858000"/>
              <a:gd name="connsiteX423" fmla="*/ 5114591 w 9595474"/>
              <a:gd name="connsiteY423" fmla="*/ 4013518 h 6858000"/>
              <a:gd name="connsiteX424" fmla="*/ 5113113 w 9595474"/>
              <a:gd name="connsiteY424" fmla="*/ 4019233 h 6858000"/>
              <a:gd name="connsiteX425" fmla="*/ 5111636 w 9595474"/>
              <a:gd name="connsiteY425" fmla="*/ 4025265 h 6858000"/>
              <a:gd name="connsiteX426" fmla="*/ 5111044 w 9595474"/>
              <a:gd name="connsiteY426" fmla="*/ 4031298 h 6858000"/>
              <a:gd name="connsiteX427" fmla="*/ 5110158 w 9595474"/>
              <a:gd name="connsiteY427" fmla="*/ 4037013 h 6858000"/>
              <a:gd name="connsiteX428" fmla="*/ 5109862 w 9595474"/>
              <a:gd name="connsiteY428" fmla="*/ 4043045 h 6858000"/>
              <a:gd name="connsiteX429" fmla="*/ 5109567 w 9595474"/>
              <a:gd name="connsiteY429" fmla="*/ 4049078 h 6858000"/>
              <a:gd name="connsiteX430" fmla="*/ 5109862 w 9595474"/>
              <a:gd name="connsiteY430" fmla="*/ 4055110 h 6858000"/>
              <a:gd name="connsiteX431" fmla="*/ 5110158 w 9595474"/>
              <a:gd name="connsiteY431" fmla="*/ 4061143 h 6858000"/>
              <a:gd name="connsiteX432" fmla="*/ 5111044 w 9595474"/>
              <a:gd name="connsiteY432" fmla="*/ 4066858 h 6858000"/>
              <a:gd name="connsiteX433" fmla="*/ 5111636 w 9595474"/>
              <a:gd name="connsiteY433" fmla="*/ 4072890 h 6858000"/>
              <a:gd name="connsiteX434" fmla="*/ 5113113 w 9595474"/>
              <a:gd name="connsiteY434" fmla="*/ 4078605 h 6858000"/>
              <a:gd name="connsiteX435" fmla="*/ 5114591 w 9595474"/>
              <a:gd name="connsiteY435" fmla="*/ 4084320 h 6858000"/>
              <a:gd name="connsiteX436" fmla="*/ 5116660 w 9595474"/>
              <a:gd name="connsiteY436" fmla="*/ 4090035 h 6858000"/>
              <a:gd name="connsiteX437" fmla="*/ 5118729 w 9595474"/>
              <a:gd name="connsiteY437" fmla="*/ 4095750 h 6858000"/>
              <a:gd name="connsiteX438" fmla="*/ 5121094 w 9595474"/>
              <a:gd name="connsiteY438" fmla="*/ 4101783 h 6858000"/>
              <a:gd name="connsiteX439" fmla="*/ 5123754 w 9595474"/>
              <a:gd name="connsiteY439" fmla="*/ 4107180 h 6858000"/>
              <a:gd name="connsiteX440" fmla="*/ 5126710 w 9595474"/>
              <a:gd name="connsiteY440" fmla="*/ 4112578 h 6858000"/>
              <a:gd name="connsiteX441" fmla="*/ 5129961 w 9595474"/>
              <a:gd name="connsiteY441" fmla="*/ 4117975 h 6858000"/>
              <a:gd name="connsiteX442" fmla="*/ 5133508 w 9595474"/>
              <a:gd name="connsiteY442" fmla="*/ 4122738 h 6858000"/>
              <a:gd name="connsiteX443" fmla="*/ 5137646 w 9595474"/>
              <a:gd name="connsiteY443" fmla="*/ 4127818 h 6858000"/>
              <a:gd name="connsiteX444" fmla="*/ 5141488 w 9595474"/>
              <a:gd name="connsiteY444" fmla="*/ 4132580 h 6858000"/>
              <a:gd name="connsiteX445" fmla="*/ 5146218 w 9595474"/>
              <a:gd name="connsiteY445" fmla="*/ 4137343 h 6858000"/>
              <a:gd name="connsiteX446" fmla="*/ 5870075 w 9595474"/>
              <a:gd name="connsiteY446" fmla="*/ 4860925 h 6858000"/>
              <a:gd name="connsiteX447" fmla="*/ 5874509 w 9595474"/>
              <a:gd name="connsiteY447" fmla="*/ 4865688 h 6858000"/>
              <a:gd name="connsiteX448" fmla="*/ 5878646 w 9595474"/>
              <a:gd name="connsiteY448" fmla="*/ 4870768 h 6858000"/>
              <a:gd name="connsiteX449" fmla="*/ 5882489 w 9595474"/>
              <a:gd name="connsiteY449" fmla="*/ 4875848 h 6858000"/>
              <a:gd name="connsiteX450" fmla="*/ 5886036 w 9595474"/>
              <a:gd name="connsiteY450" fmla="*/ 4880928 h 6858000"/>
              <a:gd name="connsiteX451" fmla="*/ 5889287 w 9595474"/>
              <a:gd name="connsiteY451" fmla="*/ 4885690 h 6858000"/>
              <a:gd name="connsiteX452" fmla="*/ 5892243 w 9595474"/>
              <a:gd name="connsiteY452" fmla="*/ 4891088 h 6858000"/>
              <a:gd name="connsiteX453" fmla="*/ 5895199 w 9595474"/>
              <a:gd name="connsiteY453" fmla="*/ 4897120 h 6858000"/>
              <a:gd name="connsiteX454" fmla="*/ 5897268 w 9595474"/>
              <a:gd name="connsiteY454" fmla="*/ 4902518 h 6858000"/>
              <a:gd name="connsiteX455" fmla="*/ 5899336 w 9595474"/>
              <a:gd name="connsiteY455" fmla="*/ 4908233 h 6858000"/>
              <a:gd name="connsiteX456" fmla="*/ 5901701 w 9595474"/>
              <a:gd name="connsiteY456" fmla="*/ 4913948 h 6858000"/>
              <a:gd name="connsiteX457" fmla="*/ 5902883 w 9595474"/>
              <a:gd name="connsiteY457" fmla="*/ 4919663 h 6858000"/>
              <a:gd name="connsiteX458" fmla="*/ 5904066 w 9595474"/>
              <a:gd name="connsiteY458" fmla="*/ 4925695 h 6858000"/>
              <a:gd name="connsiteX459" fmla="*/ 5905248 w 9595474"/>
              <a:gd name="connsiteY459" fmla="*/ 4931410 h 6858000"/>
              <a:gd name="connsiteX460" fmla="*/ 5905840 w 9595474"/>
              <a:gd name="connsiteY460" fmla="*/ 4937443 h 6858000"/>
              <a:gd name="connsiteX461" fmla="*/ 5906135 w 9595474"/>
              <a:gd name="connsiteY461" fmla="*/ 4943475 h 6858000"/>
              <a:gd name="connsiteX462" fmla="*/ 5906726 w 9595474"/>
              <a:gd name="connsiteY462" fmla="*/ 4949508 h 6858000"/>
              <a:gd name="connsiteX463" fmla="*/ 5906135 w 9595474"/>
              <a:gd name="connsiteY463" fmla="*/ 4955223 h 6858000"/>
              <a:gd name="connsiteX464" fmla="*/ 5905840 w 9595474"/>
              <a:gd name="connsiteY464" fmla="*/ 4961255 h 6858000"/>
              <a:gd name="connsiteX465" fmla="*/ 5905248 w 9595474"/>
              <a:gd name="connsiteY465" fmla="*/ 4967288 h 6858000"/>
              <a:gd name="connsiteX466" fmla="*/ 5904066 w 9595474"/>
              <a:gd name="connsiteY466" fmla="*/ 4973003 h 6858000"/>
              <a:gd name="connsiteX467" fmla="*/ 5902883 w 9595474"/>
              <a:gd name="connsiteY467" fmla="*/ 4979035 h 6858000"/>
              <a:gd name="connsiteX468" fmla="*/ 5901701 w 9595474"/>
              <a:gd name="connsiteY468" fmla="*/ 4985068 h 6858000"/>
              <a:gd name="connsiteX469" fmla="*/ 5899336 w 9595474"/>
              <a:gd name="connsiteY469" fmla="*/ 4990783 h 6858000"/>
              <a:gd name="connsiteX470" fmla="*/ 5897268 w 9595474"/>
              <a:gd name="connsiteY470" fmla="*/ 4996180 h 6858000"/>
              <a:gd name="connsiteX471" fmla="*/ 5895199 w 9595474"/>
              <a:gd name="connsiteY471" fmla="*/ 5001895 h 6858000"/>
              <a:gd name="connsiteX472" fmla="*/ 5892243 w 9595474"/>
              <a:gd name="connsiteY472" fmla="*/ 5007293 h 6858000"/>
              <a:gd name="connsiteX473" fmla="*/ 5889287 w 9595474"/>
              <a:gd name="connsiteY473" fmla="*/ 5012690 h 6858000"/>
              <a:gd name="connsiteX474" fmla="*/ 5886036 w 9595474"/>
              <a:gd name="connsiteY474" fmla="*/ 5018088 h 6858000"/>
              <a:gd name="connsiteX475" fmla="*/ 5882489 w 9595474"/>
              <a:gd name="connsiteY475" fmla="*/ 5023168 h 6858000"/>
              <a:gd name="connsiteX476" fmla="*/ 5878646 w 9595474"/>
              <a:gd name="connsiteY476" fmla="*/ 5028248 h 6858000"/>
              <a:gd name="connsiteX477" fmla="*/ 5874509 w 9595474"/>
              <a:gd name="connsiteY477" fmla="*/ 5032693 h 6858000"/>
              <a:gd name="connsiteX478" fmla="*/ 5870075 w 9595474"/>
              <a:gd name="connsiteY478" fmla="*/ 5037455 h 6858000"/>
              <a:gd name="connsiteX479" fmla="*/ 5865346 w 9595474"/>
              <a:gd name="connsiteY479" fmla="*/ 5041900 h 6858000"/>
              <a:gd name="connsiteX480" fmla="*/ 5860617 w 9595474"/>
              <a:gd name="connsiteY480" fmla="*/ 5046028 h 6858000"/>
              <a:gd name="connsiteX481" fmla="*/ 5855592 w 9595474"/>
              <a:gd name="connsiteY481" fmla="*/ 5050155 h 6858000"/>
              <a:gd name="connsiteX482" fmla="*/ 5850567 w 9595474"/>
              <a:gd name="connsiteY482" fmla="*/ 5053648 h 6858000"/>
              <a:gd name="connsiteX483" fmla="*/ 5845247 w 9595474"/>
              <a:gd name="connsiteY483" fmla="*/ 5056823 h 6858000"/>
              <a:gd name="connsiteX484" fmla="*/ 5839926 w 9595474"/>
              <a:gd name="connsiteY484" fmla="*/ 5059680 h 6858000"/>
              <a:gd name="connsiteX485" fmla="*/ 5834311 w 9595474"/>
              <a:gd name="connsiteY485" fmla="*/ 5062538 h 6858000"/>
              <a:gd name="connsiteX486" fmla="*/ 5828695 w 9595474"/>
              <a:gd name="connsiteY486" fmla="*/ 5064760 h 6858000"/>
              <a:gd name="connsiteX487" fmla="*/ 5823375 w 9595474"/>
              <a:gd name="connsiteY487" fmla="*/ 5066983 h 6858000"/>
              <a:gd name="connsiteX488" fmla="*/ 5817463 w 9595474"/>
              <a:gd name="connsiteY488" fmla="*/ 5069205 h 6858000"/>
              <a:gd name="connsiteX489" fmla="*/ 5811552 w 9595474"/>
              <a:gd name="connsiteY489" fmla="*/ 5070475 h 6858000"/>
              <a:gd name="connsiteX490" fmla="*/ 5805640 w 9595474"/>
              <a:gd name="connsiteY490" fmla="*/ 5071428 h 6858000"/>
              <a:gd name="connsiteX491" fmla="*/ 5800024 w 9595474"/>
              <a:gd name="connsiteY491" fmla="*/ 5072698 h 6858000"/>
              <a:gd name="connsiteX492" fmla="*/ 5793817 w 9595474"/>
              <a:gd name="connsiteY492" fmla="*/ 5073333 h 6858000"/>
              <a:gd name="connsiteX493" fmla="*/ 5787610 w 9595474"/>
              <a:gd name="connsiteY493" fmla="*/ 5073650 h 6858000"/>
              <a:gd name="connsiteX494" fmla="*/ 5781994 w 9595474"/>
              <a:gd name="connsiteY494" fmla="*/ 5073968 h 6858000"/>
              <a:gd name="connsiteX495" fmla="*/ 5775787 w 9595474"/>
              <a:gd name="connsiteY495" fmla="*/ 5073650 h 6858000"/>
              <a:gd name="connsiteX496" fmla="*/ 5770171 w 9595474"/>
              <a:gd name="connsiteY496" fmla="*/ 5073333 h 6858000"/>
              <a:gd name="connsiteX497" fmla="*/ 5763965 w 9595474"/>
              <a:gd name="connsiteY497" fmla="*/ 5072698 h 6858000"/>
              <a:gd name="connsiteX498" fmla="*/ 5758349 w 9595474"/>
              <a:gd name="connsiteY498" fmla="*/ 5071428 h 6858000"/>
              <a:gd name="connsiteX499" fmla="*/ 5752141 w 9595474"/>
              <a:gd name="connsiteY499" fmla="*/ 5070475 h 6858000"/>
              <a:gd name="connsiteX500" fmla="*/ 5746526 w 9595474"/>
              <a:gd name="connsiteY500" fmla="*/ 5069205 h 6858000"/>
              <a:gd name="connsiteX501" fmla="*/ 5740614 w 9595474"/>
              <a:gd name="connsiteY501" fmla="*/ 5066983 h 6858000"/>
              <a:gd name="connsiteX502" fmla="*/ 5734998 w 9595474"/>
              <a:gd name="connsiteY502" fmla="*/ 5064760 h 6858000"/>
              <a:gd name="connsiteX503" fmla="*/ 5729382 w 9595474"/>
              <a:gd name="connsiteY503" fmla="*/ 5062538 h 6858000"/>
              <a:gd name="connsiteX504" fmla="*/ 5723767 w 9595474"/>
              <a:gd name="connsiteY504" fmla="*/ 5059680 h 6858000"/>
              <a:gd name="connsiteX505" fmla="*/ 5718446 w 9595474"/>
              <a:gd name="connsiteY505" fmla="*/ 5056823 h 6858000"/>
              <a:gd name="connsiteX506" fmla="*/ 5713421 w 9595474"/>
              <a:gd name="connsiteY506" fmla="*/ 5053648 h 6858000"/>
              <a:gd name="connsiteX507" fmla="*/ 5708396 w 9595474"/>
              <a:gd name="connsiteY507" fmla="*/ 5050155 h 6858000"/>
              <a:gd name="connsiteX508" fmla="*/ 5703372 w 9595474"/>
              <a:gd name="connsiteY508" fmla="*/ 5046028 h 6858000"/>
              <a:gd name="connsiteX509" fmla="*/ 5698347 w 9595474"/>
              <a:gd name="connsiteY509" fmla="*/ 5041900 h 6858000"/>
              <a:gd name="connsiteX510" fmla="*/ 5693618 w 9595474"/>
              <a:gd name="connsiteY510" fmla="*/ 5037455 h 6858000"/>
              <a:gd name="connsiteX511" fmla="*/ 5598148 w 9595474"/>
              <a:gd name="connsiteY511" fmla="*/ 4941888 h 6858000"/>
              <a:gd name="connsiteX512" fmla="*/ 5490560 w 9595474"/>
              <a:gd name="connsiteY512" fmla="*/ 4834573 h 6858000"/>
              <a:gd name="connsiteX513" fmla="*/ 5485830 w 9595474"/>
              <a:gd name="connsiteY513" fmla="*/ 4830128 h 6858000"/>
              <a:gd name="connsiteX514" fmla="*/ 5481397 w 9595474"/>
              <a:gd name="connsiteY514" fmla="*/ 4826000 h 6858000"/>
              <a:gd name="connsiteX515" fmla="*/ 5476372 w 9595474"/>
              <a:gd name="connsiteY515" fmla="*/ 4821873 h 6858000"/>
              <a:gd name="connsiteX516" fmla="*/ 5471348 w 9595474"/>
              <a:gd name="connsiteY516" fmla="*/ 4818380 h 6858000"/>
              <a:gd name="connsiteX517" fmla="*/ 5465732 w 9595474"/>
              <a:gd name="connsiteY517" fmla="*/ 4815205 h 6858000"/>
              <a:gd name="connsiteX518" fmla="*/ 5460411 w 9595474"/>
              <a:gd name="connsiteY518" fmla="*/ 4812348 h 6858000"/>
              <a:gd name="connsiteX519" fmla="*/ 5455091 w 9595474"/>
              <a:gd name="connsiteY519" fmla="*/ 4809173 h 6858000"/>
              <a:gd name="connsiteX520" fmla="*/ 5449475 w 9595474"/>
              <a:gd name="connsiteY520" fmla="*/ 4807268 h 6858000"/>
              <a:gd name="connsiteX521" fmla="*/ 5443563 w 9595474"/>
              <a:gd name="connsiteY521" fmla="*/ 4805045 h 6858000"/>
              <a:gd name="connsiteX522" fmla="*/ 5437948 w 9595474"/>
              <a:gd name="connsiteY522" fmla="*/ 4802823 h 6858000"/>
              <a:gd name="connsiteX523" fmla="*/ 5432036 w 9595474"/>
              <a:gd name="connsiteY523" fmla="*/ 4801553 h 6858000"/>
              <a:gd name="connsiteX524" fmla="*/ 5426420 w 9595474"/>
              <a:gd name="connsiteY524" fmla="*/ 4800283 h 6858000"/>
              <a:gd name="connsiteX525" fmla="*/ 5420509 w 9595474"/>
              <a:gd name="connsiteY525" fmla="*/ 4799330 h 6858000"/>
              <a:gd name="connsiteX526" fmla="*/ 5414597 w 9595474"/>
              <a:gd name="connsiteY526" fmla="*/ 4798695 h 6858000"/>
              <a:gd name="connsiteX527" fmla="*/ 5408391 w 9595474"/>
              <a:gd name="connsiteY527" fmla="*/ 4798060 h 6858000"/>
              <a:gd name="connsiteX528" fmla="*/ 5402775 w 9595474"/>
              <a:gd name="connsiteY528" fmla="*/ 4797743 h 6858000"/>
              <a:gd name="connsiteX529" fmla="*/ 5396568 w 9595474"/>
              <a:gd name="connsiteY529" fmla="*/ 4798060 h 6858000"/>
              <a:gd name="connsiteX530" fmla="*/ 5390361 w 9595474"/>
              <a:gd name="connsiteY530" fmla="*/ 4798695 h 6858000"/>
              <a:gd name="connsiteX531" fmla="*/ 5384745 w 9595474"/>
              <a:gd name="connsiteY531" fmla="*/ 4799330 h 6858000"/>
              <a:gd name="connsiteX532" fmla="*/ 5378538 w 9595474"/>
              <a:gd name="connsiteY532" fmla="*/ 4800283 h 6858000"/>
              <a:gd name="connsiteX533" fmla="*/ 5372922 w 9595474"/>
              <a:gd name="connsiteY533" fmla="*/ 4801553 h 6858000"/>
              <a:gd name="connsiteX534" fmla="*/ 5367010 w 9595474"/>
              <a:gd name="connsiteY534" fmla="*/ 4802823 h 6858000"/>
              <a:gd name="connsiteX535" fmla="*/ 5361394 w 9595474"/>
              <a:gd name="connsiteY535" fmla="*/ 4805045 h 6858000"/>
              <a:gd name="connsiteX536" fmla="*/ 5355483 w 9595474"/>
              <a:gd name="connsiteY536" fmla="*/ 4807268 h 6858000"/>
              <a:gd name="connsiteX537" fmla="*/ 5350163 w 9595474"/>
              <a:gd name="connsiteY537" fmla="*/ 4809173 h 6858000"/>
              <a:gd name="connsiteX538" fmla="*/ 5344547 w 9595474"/>
              <a:gd name="connsiteY538" fmla="*/ 4812348 h 6858000"/>
              <a:gd name="connsiteX539" fmla="*/ 5338931 w 9595474"/>
              <a:gd name="connsiteY539" fmla="*/ 4815205 h 6858000"/>
              <a:gd name="connsiteX540" fmla="*/ 5333906 w 9595474"/>
              <a:gd name="connsiteY540" fmla="*/ 4818380 h 6858000"/>
              <a:gd name="connsiteX541" fmla="*/ 5328881 w 9595474"/>
              <a:gd name="connsiteY541" fmla="*/ 4821873 h 6858000"/>
              <a:gd name="connsiteX542" fmla="*/ 5323857 w 9595474"/>
              <a:gd name="connsiteY542" fmla="*/ 4826000 h 6858000"/>
              <a:gd name="connsiteX543" fmla="*/ 5318832 w 9595474"/>
              <a:gd name="connsiteY543" fmla="*/ 4830128 h 6858000"/>
              <a:gd name="connsiteX544" fmla="*/ 5314398 w 9595474"/>
              <a:gd name="connsiteY544" fmla="*/ 4834573 h 6858000"/>
              <a:gd name="connsiteX545" fmla="*/ 5307305 w 9595474"/>
              <a:gd name="connsiteY545" fmla="*/ 4841875 h 6858000"/>
              <a:gd name="connsiteX546" fmla="*/ 5301393 w 9595474"/>
              <a:gd name="connsiteY546" fmla="*/ 4849813 h 6858000"/>
              <a:gd name="connsiteX547" fmla="*/ 5295482 w 9595474"/>
              <a:gd name="connsiteY547" fmla="*/ 4858068 h 6858000"/>
              <a:gd name="connsiteX548" fmla="*/ 5291048 w 9595474"/>
              <a:gd name="connsiteY548" fmla="*/ 4867275 h 6858000"/>
              <a:gd name="connsiteX549" fmla="*/ 5286910 w 9595474"/>
              <a:gd name="connsiteY549" fmla="*/ 4875848 h 6858000"/>
              <a:gd name="connsiteX550" fmla="*/ 5283659 w 9595474"/>
              <a:gd name="connsiteY550" fmla="*/ 4885055 h 6858000"/>
              <a:gd name="connsiteX551" fmla="*/ 5281294 w 9595474"/>
              <a:gd name="connsiteY551" fmla="*/ 4894580 h 6858000"/>
              <a:gd name="connsiteX552" fmla="*/ 5279521 w 9595474"/>
              <a:gd name="connsiteY552" fmla="*/ 4903788 h 6858000"/>
              <a:gd name="connsiteX553" fmla="*/ 5278339 w 9595474"/>
              <a:gd name="connsiteY553" fmla="*/ 4913630 h 6858000"/>
              <a:gd name="connsiteX554" fmla="*/ 5278339 w 9595474"/>
              <a:gd name="connsiteY554" fmla="*/ 4923155 h 6858000"/>
              <a:gd name="connsiteX555" fmla="*/ 5278634 w 9595474"/>
              <a:gd name="connsiteY555" fmla="*/ 4932998 h 6858000"/>
              <a:gd name="connsiteX556" fmla="*/ 5279816 w 9595474"/>
              <a:gd name="connsiteY556" fmla="*/ 4942205 h 6858000"/>
              <a:gd name="connsiteX557" fmla="*/ 5281885 w 9595474"/>
              <a:gd name="connsiteY557" fmla="*/ 4952048 h 6858000"/>
              <a:gd name="connsiteX558" fmla="*/ 5284546 w 9595474"/>
              <a:gd name="connsiteY558" fmla="*/ 4960938 h 6858000"/>
              <a:gd name="connsiteX559" fmla="*/ 5288092 w 9595474"/>
              <a:gd name="connsiteY559" fmla="*/ 4970145 h 6858000"/>
              <a:gd name="connsiteX560" fmla="*/ 5291935 w 9595474"/>
              <a:gd name="connsiteY560" fmla="*/ 4979353 h 6858000"/>
              <a:gd name="connsiteX561" fmla="*/ 5583665 w 9595474"/>
              <a:gd name="connsiteY561" fmla="*/ 5270500 h 6858000"/>
              <a:gd name="connsiteX562" fmla="*/ 5588098 w 9595474"/>
              <a:gd name="connsiteY562" fmla="*/ 5275263 h 6858000"/>
              <a:gd name="connsiteX563" fmla="*/ 5592237 w 9595474"/>
              <a:gd name="connsiteY563" fmla="*/ 5280343 h 6858000"/>
              <a:gd name="connsiteX564" fmla="*/ 5595784 w 9595474"/>
              <a:gd name="connsiteY564" fmla="*/ 5284788 h 6858000"/>
              <a:gd name="connsiteX565" fmla="*/ 5599626 w 9595474"/>
              <a:gd name="connsiteY565" fmla="*/ 5290185 h 6858000"/>
              <a:gd name="connsiteX566" fmla="*/ 5602582 w 9595474"/>
              <a:gd name="connsiteY566" fmla="*/ 5295265 h 6858000"/>
              <a:gd name="connsiteX567" fmla="*/ 5605833 w 9595474"/>
              <a:gd name="connsiteY567" fmla="*/ 5300663 h 6858000"/>
              <a:gd name="connsiteX568" fmla="*/ 5608493 w 9595474"/>
              <a:gd name="connsiteY568" fmla="*/ 5306060 h 6858000"/>
              <a:gd name="connsiteX569" fmla="*/ 5610857 w 9595474"/>
              <a:gd name="connsiteY569" fmla="*/ 5311775 h 6858000"/>
              <a:gd name="connsiteX570" fmla="*/ 5613222 w 9595474"/>
              <a:gd name="connsiteY570" fmla="*/ 5317490 h 6858000"/>
              <a:gd name="connsiteX571" fmla="*/ 5614996 w 9595474"/>
              <a:gd name="connsiteY571" fmla="*/ 5323523 h 6858000"/>
              <a:gd name="connsiteX572" fmla="*/ 5616474 w 9595474"/>
              <a:gd name="connsiteY572" fmla="*/ 5329238 h 6858000"/>
              <a:gd name="connsiteX573" fmla="*/ 5617656 w 9595474"/>
              <a:gd name="connsiteY573" fmla="*/ 5334953 h 6858000"/>
              <a:gd name="connsiteX574" fmla="*/ 5618838 w 9595474"/>
              <a:gd name="connsiteY574" fmla="*/ 5340985 h 6858000"/>
              <a:gd name="connsiteX575" fmla="*/ 5619725 w 9595474"/>
              <a:gd name="connsiteY575" fmla="*/ 5346700 h 6858000"/>
              <a:gd name="connsiteX576" fmla="*/ 5620021 w 9595474"/>
              <a:gd name="connsiteY576" fmla="*/ 5352733 h 6858000"/>
              <a:gd name="connsiteX577" fmla="*/ 5620021 w 9595474"/>
              <a:gd name="connsiteY577" fmla="*/ 5359083 h 6858000"/>
              <a:gd name="connsiteX578" fmla="*/ 5620021 w 9595474"/>
              <a:gd name="connsiteY578" fmla="*/ 5364798 h 6858000"/>
              <a:gd name="connsiteX579" fmla="*/ 5619725 w 9595474"/>
              <a:gd name="connsiteY579" fmla="*/ 5370830 h 6858000"/>
              <a:gd name="connsiteX580" fmla="*/ 5618838 w 9595474"/>
              <a:gd name="connsiteY580" fmla="*/ 5376545 h 6858000"/>
              <a:gd name="connsiteX581" fmla="*/ 5617656 w 9595474"/>
              <a:gd name="connsiteY581" fmla="*/ 5382578 h 6858000"/>
              <a:gd name="connsiteX582" fmla="*/ 5616474 w 9595474"/>
              <a:gd name="connsiteY582" fmla="*/ 5388293 h 6858000"/>
              <a:gd name="connsiteX583" fmla="*/ 5614996 w 9595474"/>
              <a:gd name="connsiteY583" fmla="*/ 5394008 h 6858000"/>
              <a:gd name="connsiteX584" fmla="*/ 5613222 w 9595474"/>
              <a:gd name="connsiteY584" fmla="*/ 5400040 h 6858000"/>
              <a:gd name="connsiteX585" fmla="*/ 5610857 w 9595474"/>
              <a:gd name="connsiteY585" fmla="*/ 5405755 h 6858000"/>
              <a:gd name="connsiteX586" fmla="*/ 5608493 w 9595474"/>
              <a:gd name="connsiteY586" fmla="*/ 5411470 h 6858000"/>
              <a:gd name="connsiteX587" fmla="*/ 5605833 w 9595474"/>
              <a:gd name="connsiteY587" fmla="*/ 5416868 h 6858000"/>
              <a:gd name="connsiteX588" fmla="*/ 5602582 w 9595474"/>
              <a:gd name="connsiteY588" fmla="*/ 5422265 h 6858000"/>
              <a:gd name="connsiteX589" fmla="*/ 5599626 w 9595474"/>
              <a:gd name="connsiteY589" fmla="*/ 5427663 h 6858000"/>
              <a:gd name="connsiteX590" fmla="*/ 5595784 w 9595474"/>
              <a:gd name="connsiteY590" fmla="*/ 5432743 h 6858000"/>
              <a:gd name="connsiteX591" fmla="*/ 5592237 w 9595474"/>
              <a:gd name="connsiteY591" fmla="*/ 5437505 h 6858000"/>
              <a:gd name="connsiteX592" fmla="*/ 5588098 w 9595474"/>
              <a:gd name="connsiteY592" fmla="*/ 5442268 h 6858000"/>
              <a:gd name="connsiteX593" fmla="*/ 5583665 w 9595474"/>
              <a:gd name="connsiteY593" fmla="*/ 5447030 h 6858000"/>
              <a:gd name="connsiteX594" fmla="*/ 5578936 w 9595474"/>
              <a:gd name="connsiteY594" fmla="*/ 5451158 h 6858000"/>
              <a:gd name="connsiteX595" fmla="*/ 5573911 w 9595474"/>
              <a:gd name="connsiteY595" fmla="*/ 5455603 h 6858000"/>
              <a:gd name="connsiteX596" fmla="*/ 5569182 w 9595474"/>
              <a:gd name="connsiteY596" fmla="*/ 5459095 h 6858000"/>
              <a:gd name="connsiteX597" fmla="*/ 5563862 w 9595474"/>
              <a:gd name="connsiteY597" fmla="*/ 5462905 h 6858000"/>
              <a:gd name="connsiteX598" fmla="*/ 5558837 w 9595474"/>
              <a:gd name="connsiteY598" fmla="*/ 5466080 h 6858000"/>
              <a:gd name="connsiteX599" fmla="*/ 5553517 w 9595474"/>
              <a:gd name="connsiteY599" fmla="*/ 5469255 h 6858000"/>
              <a:gd name="connsiteX600" fmla="*/ 5548196 w 9595474"/>
              <a:gd name="connsiteY600" fmla="*/ 5471795 h 6858000"/>
              <a:gd name="connsiteX601" fmla="*/ 5542285 w 9595474"/>
              <a:gd name="connsiteY601" fmla="*/ 5474335 h 6858000"/>
              <a:gd name="connsiteX602" fmla="*/ 5536964 w 9595474"/>
              <a:gd name="connsiteY602" fmla="*/ 5476558 h 6858000"/>
              <a:gd name="connsiteX603" fmla="*/ 5531348 w 9595474"/>
              <a:gd name="connsiteY603" fmla="*/ 5478145 h 6858000"/>
              <a:gd name="connsiteX604" fmla="*/ 5525437 w 9595474"/>
              <a:gd name="connsiteY604" fmla="*/ 5479733 h 6858000"/>
              <a:gd name="connsiteX605" fmla="*/ 5519230 w 9595474"/>
              <a:gd name="connsiteY605" fmla="*/ 5481003 h 6858000"/>
              <a:gd name="connsiteX606" fmla="*/ 5513614 w 9595474"/>
              <a:gd name="connsiteY606" fmla="*/ 5482273 h 6858000"/>
              <a:gd name="connsiteX607" fmla="*/ 5507999 w 9595474"/>
              <a:gd name="connsiteY607" fmla="*/ 5482908 h 6858000"/>
              <a:gd name="connsiteX608" fmla="*/ 5501791 w 9595474"/>
              <a:gd name="connsiteY608" fmla="*/ 5483225 h 6858000"/>
              <a:gd name="connsiteX609" fmla="*/ 5495585 w 9595474"/>
              <a:gd name="connsiteY609" fmla="*/ 5483543 h 6858000"/>
              <a:gd name="connsiteX610" fmla="*/ 6873545 w 9595474"/>
              <a:gd name="connsiteY610" fmla="*/ 6858000 h 6858000"/>
              <a:gd name="connsiteX611" fmla="*/ 9595474 w 9595474"/>
              <a:gd name="connsiteY611" fmla="*/ 6858000 h 6858000"/>
              <a:gd name="connsiteX612" fmla="*/ 9595474 w 9595474"/>
              <a:gd name="connsiteY6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Lst>
            <a:rect l="l" t="t" r="r" b="b"/>
            <a:pathLst>
              <a:path w="9595474" h="6858000">
                <a:moveTo>
                  <a:pt x="9595474" y="0"/>
                </a:moveTo>
                <a:lnTo>
                  <a:pt x="0" y="0"/>
                </a:lnTo>
                <a:lnTo>
                  <a:pt x="692823" y="691198"/>
                </a:lnTo>
                <a:lnTo>
                  <a:pt x="691345" y="683895"/>
                </a:lnTo>
                <a:lnTo>
                  <a:pt x="690754" y="676275"/>
                </a:lnTo>
                <a:lnTo>
                  <a:pt x="690754" y="669290"/>
                </a:lnTo>
                <a:lnTo>
                  <a:pt x="690754" y="661988"/>
                </a:lnTo>
                <a:lnTo>
                  <a:pt x="691345" y="654368"/>
                </a:lnTo>
                <a:lnTo>
                  <a:pt x="692527" y="647383"/>
                </a:lnTo>
                <a:lnTo>
                  <a:pt x="694005" y="640080"/>
                </a:lnTo>
                <a:lnTo>
                  <a:pt x="695778" y="633095"/>
                </a:lnTo>
                <a:lnTo>
                  <a:pt x="698143" y="625793"/>
                </a:lnTo>
                <a:lnTo>
                  <a:pt x="700803" y="618808"/>
                </a:lnTo>
                <a:lnTo>
                  <a:pt x="704054" y="612140"/>
                </a:lnTo>
                <a:lnTo>
                  <a:pt x="707601" y="605790"/>
                </a:lnTo>
                <a:lnTo>
                  <a:pt x="712035" y="599123"/>
                </a:lnTo>
                <a:lnTo>
                  <a:pt x="716173" y="592773"/>
                </a:lnTo>
                <a:lnTo>
                  <a:pt x="721198" y="587058"/>
                </a:lnTo>
                <a:lnTo>
                  <a:pt x="726518" y="581343"/>
                </a:lnTo>
                <a:lnTo>
                  <a:pt x="731247" y="576898"/>
                </a:lnTo>
                <a:lnTo>
                  <a:pt x="735976" y="572453"/>
                </a:lnTo>
                <a:lnTo>
                  <a:pt x="741001" y="568960"/>
                </a:lnTo>
                <a:lnTo>
                  <a:pt x="746026" y="565468"/>
                </a:lnTo>
                <a:lnTo>
                  <a:pt x="751050" y="562293"/>
                </a:lnTo>
                <a:lnTo>
                  <a:pt x="756371" y="558800"/>
                </a:lnTo>
                <a:lnTo>
                  <a:pt x="761691" y="556578"/>
                </a:lnTo>
                <a:lnTo>
                  <a:pt x="767602" y="554038"/>
                </a:lnTo>
                <a:lnTo>
                  <a:pt x="772923" y="551815"/>
                </a:lnTo>
                <a:lnTo>
                  <a:pt x="778834" y="549910"/>
                </a:lnTo>
                <a:lnTo>
                  <a:pt x="784450" y="548640"/>
                </a:lnTo>
                <a:lnTo>
                  <a:pt x="790066" y="547370"/>
                </a:lnTo>
                <a:lnTo>
                  <a:pt x="795977" y="546418"/>
                </a:lnTo>
                <a:lnTo>
                  <a:pt x="802184" y="545783"/>
                </a:lnTo>
                <a:lnTo>
                  <a:pt x="807800" y="545465"/>
                </a:lnTo>
                <a:lnTo>
                  <a:pt x="814007" y="544830"/>
                </a:lnTo>
                <a:lnTo>
                  <a:pt x="819623" y="545465"/>
                </a:lnTo>
                <a:lnTo>
                  <a:pt x="825830" y="545783"/>
                </a:lnTo>
                <a:lnTo>
                  <a:pt x="831446" y="546418"/>
                </a:lnTo>
                <a:lnTo>
                  <a:pt x="837358" y="547370"/>
                </a:lnTo>
                <a:lnTo>
                  <a:pt x="842974" y="548640"/>
                </a:lnTo>
                <a:lnTo>
                  <a:pt x="848885" y="549910"/>
                </a:lnTo>
                <a:lnTo>
                  <a:pt x="854501" y="551815"/>
                </a:lnTo>
                <a:lnTo>
                  <a:pt x="860117" y="554038"/>
                </a:lnTo>
                <a:lnTo>
                  <a:pt x="865733" y="556578"/>
                </a:lnTo>
                <a:lnTo>
                  <a:pt x="871053" y="558800"/>
                </a:lnTo>
                <a:lnTo>
                  <a:pt x="876373" y="562293"/>
                </a:lnTo>
                <a:lnTo>
                  <a:pt x="881398" y="565468"/>
                </a:lnTo>
                <a:lnTo>
                  <a:pt x="886718" y="568960"/>
                </a:lnTo>
                <a:lnTo>
                  <a:pt x="891447" y="572453"/>
                </a:lnTo>
                <a:lnTo>
                  <a:pt x="896177" y="576898"/>
                </a:lnTo>
                <a:lnTo>
                  <a:pt x="900906" y="581343"/>
                </a:lnTo>
                <a:lnTo>
                  <a:pt x="1431459" y="1111568"/>
                </a:lnTo>
                <a:lnTo>
                  <a:pt x="2394731" y="2074863"/>
                </a:lnTo>
                <a:lnTo>
                  <a:pt x="2399164" y="2079308"/>
                </a:lnTo>
                <a:lnTo>
                  <a:pt x="2404189" y="2083435"/>
                </a:lnTo>
                <a:lnTo>
                  <a:pt x="2408918" y="2087245"/>
                </a:lnTo>
                <a:lnTo>
                  <a:pt x="2413943" y="2090738"/>
                </a:lnTo>
                <a:lnTo>
                  <a:pt x="2419263" y="2093913"/>
                </a:lnTo>
                <a:lnTo>
                  <a:pt x="2424583" y="2096770"/>
                </a:lnTo>
                <a:lnTo>
                  <a:pt x="2430199" y="2099628"/>
                </a:lnTo>
                <a:lnTo>
                  <a:pt x="2435520" y="2101850"/>
                </a:lnTo>
                <a:lnTo>
                  <a:pt x="2441136" y="2104073"/>
                </a:lnTo>
                <a:lnTo>
                  <a:pt x="2447047" y="2105660"/>
                </a:lnTo>
                <a:lnTo>
                  <a:pt x="2452663" y="2107565"/>
                </a:lnTo>
                <a:lnTo>
                  <a:pt x="2458574" y="2108518"/>
                </a:lnTo>
                <a:lnTo>
                  <a:pt x="2464190" y="2109788"/>
                </a:lnTo>
                <a:lnTo>
                  <a:pt x="2469806" y="2110423"/>
                </a:lnTo>
                <a:lnTo>
                  <a:pt x="2476013" y="2110740"/>
                </a:lnTo>
                <a:lnTo>
                  <a:pt x="2481925" y="2111058"/>
                </a:lnTo>
                <a:lnTo>
                  <a:pt x="2487836" y="2110740"/>
                </a:lnTo>
                <a:lnTo>
                  <a:pt x="2493747" y="2110423"/>
                </a:lnTo>
                <a:lnTo>
                  <a:pt x="2499363" y="2109788"/>
                </a:lnTo>
                <a:lnTo>
                  <a:pt x="2505570" y="2108518"/>
                </a:lnTo>
                <a:lnTo>
                  <a:pt x="2511186" y="2107565"/>
                </a:lnTo>
                <a:lnTo>
                  <a:pt x="2517098" y="2105660"/>
                </a:lnTo>
                <a:lnTo>
                  <a:pt x="2522714" y="2104073"/>
                </a:lnTo>
                <a:lnTo>
                  <a:pt x="2528034" y="2101850"/>
                </a:lnTo>
                <a:lnTo>
                  <a:pt x="2533945" y="2099628"/>
                </a:lnTo>
                <a:lnTo>
                  <a:pt x="2539266" y="2096770"/>
                </a:lnTo>
                <a:lnTo>
                  <a:pt x="2544290" y="2093913"/>
                </a:lnTo>
                <a:lnTo>
                  <a:pt x="2549611" y="2090738"/>
                </a:lnTo>
                <a:lnTo>
                  <a:pt x="2554635" y="2087245"/>
                </a:lnTo>
                <a:lnTo>
                  <a:pt x="2559660" y="2083435"/>
                </a:lnTo>
                <a:lnTo>
                  <a:pt x="2564389" y="2079308"/>
                </a:lnTo>
                <a:lnTo>
                  <a:pt x="2569119" y="2074863"/>
                </a:lnTo>
                <a:lnTo>
                  <a:pt x="2573257" y="2070100"/>
                </a:lnTo>
                <a:lnTo>
                  <a:pt x="2577395" y="2065655"/>
                </a:lnTo>
                <a:lnTo>
                  <a:pt x="2581237" y="2060575"/>
                </a:lnTo>
                <a:lnTo>
                  <a:pt x="2584784" y="2055495"/>
                </a:lnTo>
                <a:lnTo>
                  <a:pt x="2588035" y="2050415"/>
                </a:lnTo>
                <a:lnTo>
                  <a:pt x="2590991" y="2045018"/>
                </a:lnTo>
                <a:lnTo>
                  <a:pt x="2593651" y="2039620"/>
                </a:lnTo>
                <a:lnTo>
                  <a:pt x="2596016" y="2034223"/>
                </a:lnTo>
                <a:lnTo>
                  <a:pt x="2598085" y="2028508"/>
                </a:lnTo>
                <a:lnTo>
                  <a:pt x="2599858" y="2022793"/>
                </a:lnTo>
                <a:lnTo>
                  <a:pt x="2601336" y="2017078"/>
                </a:lnTo>
                <a:lnTo>
                  <a:pt x="2602814" y="2011363"/>
                </a:lnTo>
                <a:lnTo>
                  <a:pt x="2603996" y="2005648"/>
                </a:lnTo>
                <a:lnTo>
                  <a:pt x="2604587" y="1999615"/>
                </a:lnTo>
                <a:cubicBezTo>
                  <a:pt x="2604686" y="1997604"/>
                  <a:pt x="2604784" y="1995594"/>
                  <a:pt x="2604883" y="1993583"/>
                </a:cubicBezTo>
                <a:lnTo>
                  <a:pt x="2604883" y="1987550"/>
                </a:lnTo>
                <a:lnTo>
                  <a:pt x="2604883" y="1981835"/>
                </a:lnTo>
                <a:cubicBezTo>
                  <a:pt x="2604784" y="1979930"/>
                  <a:pt x="2604686" y="1978025"/>
                  <a:pt x="2604587" y="1976120"/>
                </a:cubicBezTo>
                <a:lnTo>
                  <a:pt x="2603996" y="1970088"/>
                </a:lnTo>
                <a:lnTo>
                  <a:pt x="2602814" y="1964373"/>
                </a:lnTo>
                <a:lnTo>
                  <a:pt x="2601336" y="1958658"/>
                </a:lnTo>
                <a:lnTo>
                  <a:pt x="2599858" y="1952625"/>
                </a:lnTo>
                <a:lnTo>
                  <a:pt x="2598085" y="1946910"/>
                </a:lnTo>
                <a:lnTo>
                  <a:pt x="2596016" y="1941195"/>
                </a:lnTo>
                <a:lnTo>
                  <a:pt x="2593651" y="1935798"/>
                </a:lnTo>
                <a:lnTo>
                  <a:pt x="2590991" y="1930400"/>
                </a:lnTo>
                <a:lnTo>
                  <a:pt x="2588035" y="1925003"/>
                </a:lnTo>
                <a:lnTo>
                  <a:pt x="2584784" y="1919923"/>
                </a:lnTo>
                <a:lnTo>
                  <a:pt x="2581237" y="1915160"/>
                </a:lnTo>
                <a:lnTo>
                  <a:pt x="2577395" y="1910080"/>
                </a:lnTo>
                <a:lnTo>
                  <a:pt x="2573257" y="1905318"/>
                </a:lnTo>
                <a:lnTo>
                  <a:pt x="2569119" y="1900555"/>
                </a:lnTo>
                <a:lnTo>
                  <a:pt x="1590477" y="922020"/>
                </a:lnTo>
                <a:lnTo>
                  <a:pt x="1272736" y="604203"/>
                </a:lnTo>
                <a:lnTo>
                  <a:pt x="1268303" y="599440"/>
                </a:lnTo>
                <a:lnTo>
                  <a:pt x="1264165" y="594995"/>
                </a:lnTo>
                <a:lnTo>
                  <a:pt x="1260322" y="589915"/>
                </a:lnTo>
                <a:lnTo>
                  <a:pt x="1256776" y="584835"/>
                </a:lnTo>
                <a:lnTo>
                  <a:pt x="1253524" y="579755"/>
                </a:lnTo>
                <a:lnTo>
                  <a:pt x="1250864" y="574358"/>
                </a:lnTo>
                <a:lnTo>
                  <a:pt x="1247908" y="568960"/>
                </a:lnTo>
                <a:lnTo>
                  <a:pt x="1245839" y="563563"/>
                </a:lnTo>
                <a:lnTo>
                  <a:pt x="1243475" y="557848"/>
                </a:lnTo>
                <a:lnTo>
                  <a:pt x="1241701" y="552133"/>
                </a:lnTo>
                <a:lnTo>
                  <a:pt x="1239928" y="546418"/>
                </a:lnTo>
                <a:lnTo>
                  <a:pt x="1238746" y="540703"/>
                </a:lnTo>
                <a:lnTo>
                  <a:pt x="1237859" y="534988"/>
                </a:lnTo>
                <a:lnTo>
                  <a:pt x="1236972" y="528638"/>
                </a:lnTo>
                <a:cubicBezTo>
                  <a:pt x="1236874" y="526733"/>
                  <a:pt x="1236775" y="524828"/>
                  <a:pt x="1236677" y="522923"/>
                </a:cubicBezTo>
                <a:cubicBezTo>
                  <a:pt x="1236578" y="520912"/>
                  <a:pt x="1236480" y="518901"/>
                  <a:pt x="1236381" y="516890"/>
                </a:cubicBezTo>
                <a:cubicBezTo>
                  <a:pt x="1236480" y="514985"/>
                  <a:pt x="1236578" y="513080"/>
                  <a:pt x="1236677" y="511175"/>
                </a:cubicBezTo>
                <a:cubicBezTo>
                  <a:pt x="1236775" y="509270"/>
                  <a:pt x="1236874" y="507365"/>
                  <a:pt x="1236972" y="505460"/>
                </a:cubicBezTo>
                <a:lnTo>
                  <a:pt x="1237859" y="499428"/>
                </a:lnTo>
                <a:lnTo>
                  <a:pt x="1238746" y="493713"/>
                </a:lnTo>
                <a:lnTo>
                  <a:pt x="1239928" y="487680"/>
                </a:lnTo>
                <a:lnTo>
                  <a:pt x="1241701" y="481965"/>
                </a:lnTo>
                <a:lnTo>
                  <a:pt x="1243475" y="476250"/>
                </a:lnTo>
                <a:lnTo>
                  <a:pt x="1245839" y="470535"/>
                </a:lnTo>
                <a:lnTo>
                  <a:pt x="1247908" y="465138"/>
                </a:lnTo>
                <a:lnTo>
                  <a:pt x="1250864" y="459740"/>
                </a:lnTo>
                <a:lnTo>
                  <a:pt x="1253524" y="454343"/>
                </a:lnTo>
                <a:lnTo>
                  <a:pt x="1256776" y="449263"/>
                </a:lnTo>
                <a:lnTo>
                  <a:pt x="1260322" y="444500"/>
                </a:lnTo>
                <a:lnTo>
                  <a:pt x="1264165" y="439420"/>
                </a:lnTo>
                <a:lnTo>
                  <a:pt x="1268303" y="434658"/>
                </a:lnTo>
                <a:lnTo>
                  <a:pt x="1272736" y="429895"/>
                </a:lnTo>
                <a:lnTo>
                  <a:pt x="1277466" y="425768"/>
                </a:lnTo>
                <a:lnTo>
                  <a:pt x="1281899" y="421323"/>
                </a:lnTo>
                <a:lnTo>
                  <a:pt x="1286924" y="417830"/>
                </a:lnTo>
                <a:lnTo>
                  <a:pt x="1291949" y="414338"/>
                </a:lnTo>
                <a:lnTo>
                  <a:pt x="1296973" y="410845"/>
                </a:lnTo>
                <a:lnTo>
                  <a:pt x="1302589" y="407988"/>
                </a:lnTo>
                <a:lnTo>
                  <a:pt x="1307910" y="405130"/>
                </a:lnTo>
                <a:lnTo>
                  <a:pt x="1313230" y="402908"/>
                </a:lnTo>
                <a:lnTo>
                  <a:pt x="1318846" y="401003"/>
                </a:lnTo>
                <a:lnTo>
                  <a:pt x="1324757" y="399098"/>
                </a:lnTo>
                <a:lnTo>
                  <a:pt x="1330373" y="397193"/>
                </a:lnTo>
                <a:lnTo>
                  <a:pt x="1336285" y="396240"/>
                </a:lnTo>
                <a:lnTo>
                  <a:pt x="1341901" y="395288"/>
                </a:lnTo>
                <a:lnTo>
                  <a:pt x="1348108" y="394335"/>
                </a:lnTo>
                <a:lnTo>
                  <a:pt x="1353723" y="394018"/>
                </a:lnTo>
                <a:lnTo>
                  <a:pt x="1359930" y="393700"/>
                </a:lnTo>
                <a:lnTo>
                  <a:pt x="1365546" y="394018"/>
                </a:lnTo>
                <a:lnTo>
                  <a:pt x="1371458" y="394335"/>
                </a:lnTo>
                <a:lnTo>
                  <a:pt x="1377665" y="395288"/>
                </a:lnTo>
                <a:lnTo>
                  <a:pt x="1383281" y="396240"/>
                </a:lnTo>
                <a:lnTo>
                  <a:pt x="1388897" y="397193"/>
                </a:lnTo>
                <a:lnTo>
                  <a:pt x="1394808" y="399098"/>
                </a:lnTo>
                <a:lnTo>
                  <a:pt x="1400424" y="401003"/>
                </a:lnTo>
                <a:lnTo>
                  <a:pt x="1406335" y="402908"/>
                </a:lnTo>
                <a:lnTo>
                  <a:pt x="1411656" y="405130"/>
                </a:lnTo>
                <a:lnTo>
                  <a:pt x="1416976" y="407988"/>
                </a:lnTo>
                <a:lnTo>
                  <a:pt x="1422296" y="410845"/>
                </a:lnTo>
                <a:lnTo>
                  <a:pt x="1427617" y="414338"/>
                </a:lnTo>
                <a:lnTo>
                  <a:pt x="1432641" y="417830"/>
                </a:lnTo>
                <a:lnTo>
                  <a:pt x="1437666" y="421323"/>
                </a:lnTo>
                <a:lnTo>
                  <a:pt x="1442100" y="425768"/>
                </a:lnTo>
                <a:lnTo>
                  <a:pt x="1446829" y="429895"/>
                </a:lnTo>
                <a:lnTo>
                  <a:pt x="1907036" y="890270"/>
                </a:lnTo>
                <a:lnTo>
                  <a:pt x="2165662" y="1148715"/>
                </a:lnTo>
                <a:lnTo>
                  <a:pt x="2170391" y="1153160"/>
                </a:lnTo>
                <a:lnTo>
                  <a:pt x="2175416" y="1157288"/>
                </a:lnTo>
                <a:lnTo>
                  <a:pt x="2180145" y="1161098"/>
                </a:lnTo>
                <a:lnTo>
                  <a:pt x="2185170" y="1164590"/>
                </a:lnTo>
                <a:lnTo>
                  <a:pt x="2190490" y="1167765"/>
                </a:lnTo>
                <a:lnTo>
                  <a:pt x="2195810" y="1170623"/>
                </a:lnTo>
                <a:lnTo>
                  <a:pt x="2201130" y="1173480"/>
                </a:lnTo>
                <a:lnTo>
                  <a:pt x="2206746" y="1176020"/>
                </a:lnTo>
                <a:lnTo>
                  <a:pt x="2212362" y="1177925"/>
                </a:lnTo>
                <a:lnTo>
                  <a:pt x="2217683" y="1180148"/>
                </a:lnTo>
                <a:lnTo>
                  <a:pt x="2223594" y="1181418"/>
                </a:lnTo>
                <a:lnTo>
                  <a:pt x="2229505" y="1182688"/>
                </a:lnTo>
                <a:lnTo>
                  <a:pt x="2235417" y="1183640"/>
                </a:lnTo>
                <a:lnTo>
                  <a:pt x="2241033" y="1184275"/>
                </a:lnTo>
                <a:lnTo>
                  <a:pt x="2247240" y="1184593"/>
                </a:lnTo>
                <a:lnTo>
                  <a:pt x="2252856" y="1185228"/>
                </a:lnTo>
                <a:lnTo>
                  <a:pt x="2259063" y="1184593"/>
                </a:lnTo>
                <a:lnTo>
                  <a:pt x="2264679" y="1184275"/>
                </a:lnTo>
                <a:lnTo>
                  <a:pt x="2270590" y="1183640"/>
                </a:lnTo>
                <a:lnTo>
                  <a:pt x="2276797" y="1182688"/>
                </a:lnTo>
                <a:lnTo>
                  <a:pt x="2282413" y="1181418"/>
                </a:lnTo>
                <a:lnTo>
                  <a:pt x="2288029" y="1180148"/>
                </a:lnTo>
                <a:lnTo>
                  <a:pt x="2293940" y="1177925"/>
                </a:lnTo>
                <a:lnTo>
                  <a:pt x="2299261" y="1176020"/>
                </a:lnTo>
                <a:lnTo>
                  <a:pt x="2304581" y="1173480"/>
                </a:lnTo>
                <a:lnTo>
                  <a:pt x="2310492" y="1170623"/>
                </a:lnTo>
                <a:lnTo>
                  <a:pt x="2315517" y="1167765"/>
                </a:lnTo>
                <a:lnTo>
                  <a:pt x="2320837" y="1164590"/>
                </a:lnTo>
                <a:lnTo>
                  <a:pt x="2325862" y="1161098"/>
                </a:lnTo>
                <a:lnTo>
                  <a:pt x="2330887" y="1157288"/>
                </a:lnTo>
                <a:lnTo>
                  <a:pt x="2335616" y="1153160"/>
                </a:lnTo>
                <a:lnTo>
                  <a:pt x="2340345" y="1148715"/>
                </a:lnTo>
                <a:lnTo>
                  <a:pt x="2344483" y="1144270"/>
                </a:lnTo>
                <a:lnTo>
                  <a:pt x="2348621" y="1139508"/>
                </a:lnTo>
                <a:lnTo>
                  <a:pt x="2352464" y="1134428"/>
                </a:lnTo>
                <a:lnTo>
                  <a:pt x="2356011" y="1129348"/>
                </a:lnTo>
                <a:lnTo>
                  <a:pt x="2359262" y="1124268"/>
                </a:lnTo>
                <a:lnTo>
                  <a:pt x="2362218" y="1118870"/>
                </a:lnTo>
                <a:lnTo>
                  <a:pt x="2364582" y="1113473"/>
                </a:lnTo>
                <a:lnTo>
                  <a:pt x="2367242" y="1108075"/>
                </a:lnTo>
                <a:lnTo>
                  <a:pt x="2369311" y="1102360"/>
                </a:lnTo>
                <a:lnTo>
                  <a:pt x="2371085" y="1096645"/>
                </a:lnTo>
                <a:lnTo>
                  <a:pt x="2372563" y="1090930"/>
                </a:lnTo>
                <a:lnTo>
                  <a:pt x="2374041" y="1085215"/>
                </a:lnTo>
                <a:lnTo>
                  <a:pt x="2375223" y="1079500"/>
                </a:lnTo>
                <a:lnTo>
                  <a:pt x="2375814" y="1073785"/>
                </a:lnTo>
                <a:cubicBezTo>
                  <a:pt x="2375913" y="1071774"/>
                  <a:pt x="2376011" y="1069764"/>
                  <a:pt x="2376110" y="1067753"/>
                </a:cubicBezTo>
                <a:lnTo>
                  <a:pt x="2376110" y="1061720"/>
                </a:lnTo>
                <a:lnTo>
                  <a:pt x="2376110" y="1055688"/>
                </a:lnTo>
                <a:cubicBezTo>
                  <a:pt x="2376011" y="1053783"/>
                  <a:pt x="2375913" y="1051878"/>
                  <a:pt x="2375814" y="1049973"/>
                </a:cubicBezTo>
                <a:lnTo>
                  <a:pt x="2375223" y="1043940"/>
                </a:lnTo>
                <a:lnTo>
                  <a:pt x="2374041" y="1038225"/>
                </a:lnTo>
                <a:lnTo>
                  <a:pt x="2372563" y="1032510"/>
                </a:lnTo>
                <a:lnTo>
                  <a:pt x="2371085" y="1026795"/>
                </a:lnTo>
                <a:lnTo>
                  <a:pt x="2369311" y="1021080"/>
                </a:lnTo>
                <a:lnTo>
                  <a:pt x="2367242" y="1015683"/>
                </a:lnTo>
                <a:lnTo>
                  <a:pt x="2364582" y="1009650"/>
                </a:lnTo>
                <a:lnTo>
                  <a:pt x="2362218" y="1004253"/>
                </a:lnTo>
                <a:lnTo>
                  <a:pt x="2359262" y="998855"/>
                </a:lnTo>
                <a:lnTo>
                  <a:pt x="2356011" y="994093"/>
                </a:lnTo>
                <a:lnTo>
                  <a:pt x="2352464" y="989013"/>
                </a:lnTo>
                <a:lnTo>
                  <a:pt x="2348621" y="983933"/>
                </a:lnTo>
                <a:lnTo>
                  <a:pt x="2344483" y="979170"/>
                </a:lnTo>
                <a:lnTo>
                  <a:pt x="2340345" y="974725"/>
                </a:lnTo>
                <a:lnTo>
                  <a:pt x="2240737" y="875030"/>
                </a:lnTo>
                <a:lnTo>
                  <a:pt x="1991865" y="626428"/>
                </a:lnTo>
                <a:lnTo>
                  <a:pt x="1987431" y="621665"/>
                </a:lnTo>
                <a:lnTo>
                  <a:pt x="1983589" y="616903"/>
                </a:lnTo>
                <a:lnTo>
                  <a:pt x="1979451" y="612140"/>
                </a:lnTo>
                <a:lnTo>
                  <a:pt x="1975904" y="607060"/>
                </a:lnTo>
                <a:lnTo>
                  <a:pt x="1972653" y="601663"/>
                </a:lnTo>
                <a:lnTo>
                  <a:pt x="1969993" y="596265"/>
                </a:lnTo>
                <a:lnTo>
                  <a:pt x="1967037" y="590868"/>
                </a:lnTo>
                <a:lnTo>
                  <a:pt x="1964968" y="585470"/>
                </a:lnTo>
                <a:lnTo>
                  <a:pt x="1962603" y="579755"/>
                </a:lnTo>
                <a:lnTo>
                  <a:pt x="1960830" y="574358"/>
                </a:lnTo>
                <a:lnTo>
                  <a:pt x="1959056" y="568643"/>
                </a:lnTo>
                <a:lnTo>
                  <a:pt x="1958170" y="562610"/>
                </a:lnTo>
                <a:lnTo>
                  <a:pt x="1956987" y="556895"/>
                </a:lnTo>
                <a:lnTo>
                  <a:pt x="1956396" y="551180"/>
                </a:lnTo>
                <a:lnTo>
                  <a:pt x="1955805" y="544830"/>
                </a:lnTo>
                <a:lnTo>
                  <a:pt x="1955805" y="539115"/>
                </a:lnTo>
                <a:lnTo>
                  <a:pt x="1955805" y="533083"/>
                </a:lnTo>
                <a:lnTo>
                  <a:pt x="1956396" y="527368"/>
                </a:lnTo>
                <a:lnTo>
                  <a:pt x="1956987" y="521653"/>
                </a:lnTo>
                <a:lnTo>
                  <a:pt x="1958170" y="515620"/>
                </a:lnTo>
                <a:lnTo>
                  <a:pt x="1959056" y="509588"/>
                </a:lnTo>
                <a:lnTo>
                  <a:pt x="1960830" y="503873"/>
                </a:lnTo>
                <a:lnTo>
                  <a:pt x="1962603" y="498158"/>
                </a:lnTo>
                <a:lnTo>
                  <a:pt x="1964968" y="492760"/>
                </a:lnTo>
                <a:lnTo>
                  <a:pt x="1967037" y="487363"/>
                </a:lnTo>
                <a:lnTo>
                  <a:pt x="1969993" y="481648"/>
                </a:lnTo>
                <a:lnTo>
                  <a:pt x="1972653" y="476568"/>
                </a:lnTo>
                <a:lnTo>
                  <a:pt x="1975904" y="471170"/>
                </a:lnTo>
                <a:lnTo>
                  <a:pt x="1979451" y="466408"/>
                </a:lnTo>
                <a:lnTo>
                  <a:pt x="1983589" y="461328"/>
                </a:lnTo>
                <a:lnTo>
                  <a:pt x="1987431" y="456565"/>
                </a:lnTo>
                <a:lnTo>
                  <a:pt x="1991865" y="451803"/>
                </a:lnTo>
                <a:lnTo>
                  <a:pt x="1996594" y="447675"/>
                </a:lnTo>
                <a:lnTo>
                  <a:pt x="2001028" y="443548"/>
                </a:lnTo>
                <a:lnTo>
                  <a:pt x="2006052" y="439738"/>
                </a:lnTo>
                <a:lnTo>
                  <a:pt x="2011077" y="436245"/>
                </a:lnTo>
                <a:lnTo>
                  <a:pt x="2016102" y="432753"/>
                </a:lnTo>
                <a:lnTo>
                  <a:pt x="2021718" y="429895"/>
                </a:lnTo>
                <a:lnTo>
                  <a:pt x="2027038" y="427355"/>
                </a:lnTo>
                <a:lnTo>
                  <a:pt x="2032654" y="424815"/>
                </a:lnTo>
                <a:lnTo>
                  <a:pt x="2038270" y="422910"/>
                </a:lnTo>
                <a:lnTo>
                  <a:pt x="2043886" y="421005"/>
                </a:lnTo>
                <a:lnTo>
                  <a:pt x="2049502" y="419735"/>
                </a:lnTo>
                <a:lnTo>
                  <a:pt x="2055413" y="418148"/>
                </a:lnTo>
                <a:lnTo>
                  <a:pt x="2061029" y="417195"/>
                </a:lnTo>
                <a:lnTo>
                  <a:pt x="2067236" y="416243"/>
                </a:lnTo>
                <a:lnTo>
                  <a:pt x="2072852" y="415925"/>
                </a:lnTo>
                <a:lnTo>
                  <a:pt x="2079059" y="415925"/>
                </a:lnTo>
                <a:lnTo>
                  <a:pt x="2084970" y="415925"/>
                </a:lnTo>
                <a:lnTo>
                  <a:pt x="2090882" y="416243"/>
                </a:lnTo>
                <a:lnTo>
                  <a:pt x="2096793" y="417195"/>
                </a:lnTo>
                <a:lnTo>
                  <a:pt x="2102409" y="418148"/>
                </a:lnTo>
                <a:lnTo>
                  <a:pt x="2108321" y="419735"/>
                </a:lnTo>
                <a:lnTo>
                  <a:pt x="2113936" y="421005"/>
                </a:lnTo>
                <a:lnTo>
                  <a:pt x="2119552" y="422910"/>
                </a:lnTo>
                <a:lnTo>
                  <a:pt x="2125464" y="424815"/>
                </a:lnTo>
                <a:lnTo>
                  <a:pt x="2130784" y="427355"/>
                </a:lnTo>
                <a:lnTo>
                  <a:pt x="2136104" y="429895"/>
                </a:lnTo>
                <a:lnTo>
                  <a:pt x="2141720" y="432753"/>
                </a:lnTo>
                <a:lnTo>
                  <a:pt x="2146745" y="436245"/>
                </a:lnTo>
                <a:lnTo>
                  <a:pt x="2152065" y="439738"/>
                </a:lnTo>
                <a:lnTo>
                  <a:pt x="2156795" y="443548"/>
                </a:lnTo>
                <a:lnTo>
                  <a:pt x="2161819" y="447675"/>
                </a:lnTo>
                <a:lnTo>
                  <a:pt x="2165957" y="451803"/>
                </a:lnTo>
                <a:lnTo>
                  <a:pt x="2966073" y="1251903"/>
                </a:lnTo>
                <a:lnTo>
                  <a:pt x="5612631" y="3898583"/>
                </a:lnTo>
                <a:lnTo>
                  <a:pt x="5617360" y="3903345"/>
                </a:lnTo>
                <a:lnTo>
                  <a:pt x="5621498" y="3908425"/>
                </a:lnTo>
                <a:lnTo>
                  <a:pt x="5625341" y="3913505"/>
                </a:lnTo>
                <a:lnTo>
                  <a:pt x="5628888" y="3918585"/>
                </a:lnTo>
                <a:lnTo>
                  <a:pt x="5632139" y="3923348"/>
                </a:lnTo>
                <a:lnTo>
                  <a:pt x="5635094" y="3928745"/>
                </a:lnTo>
                <a:lnTo>
                  <a:pt x="5638050" y="3934460"/>
                </a:lnTo>
                <a:lnTo>
                  <a:pt x="5640415" y="3939858"/>
                </a:lnTo>
                <a:lnTo>
                  <a:pt x="5642484" y="3945890"/>
                </a:lnTo>
                <a:lnTo>
                  <a:pt x="5644257" y="3951605"/>
                </a:lnTo>
                <a:lnTo>
                  <a:pt x="5645735" y="3957320"/>
                </a:lnTo>
                <a:lnTo>
                  <a:pt x="5647213" y="3963353"/>
                </a:lnTo>
                <a:lnTo>
                  <a:pt x="5648100" y="3969068"/>
                </a:lnTo>
                <a:lnTo>
                  <a:pt x="5648691" y="3975100"/>
                </a:lnTo>
                <a:lnTo>
                  <a:pt x="5649282" y="3980815"/>
                </a:lnTo>
                <a:lnTo>
                  <a:pt x="5649282" y="3987165"/>
                </a:lnTo>
                <a:lnTo>
                  <a:pt x="5649282" y="3992880"/>
                </a:lnTo>
                <a:lnTo>
                  <a:pt x="5648691" y="3998913"/>
                </a:lnTo>
                <a:lnTo>
                  <a:pt x="5648100" y="4004945"/>
                </a:lnTo>
                <a:lnTo>
                  <a:pt x="5647213" y="4010660"/>
                </a:lnTo>
                <a:lnTo>
                  <a:pt x="5645735" y="4016375"/>
                </a:lnTo>
                <a:lnTo>
                  <a:pt x="5644257" y="4022725"/>
                </a:lnTo>
                <a:lnTo>
                  <a:pt x="5642484" y="4028440"/>
                </a:lnTo>
                <a:lnTo>
                  <a:pt x="5640415" y="4033838"/>
                </a:lnTo>
                <a:lnTo>
                  <a:pt x="5638050" y="4039553"/>
                </a:lnTo>
                <a:lnTo>
                  <a:pt x="5635094" y="4044950"/>
                </a:lnTo>
                <a:lnTo>
                  <a:pt x="5632139" y="4050348"/>
                </a:lnTo>
                <a:lnTo>
                  <a:pt x="5628888" y="4055745"/>
                </a:lnTo>
                <a:lnTo>
                  <a:pt x="5625341" y="4060825"/>
                </a:lnTo>
                <a:lnTo>
                  <a:pt x="5621498" y="4065588"/>
                </a:lnTo>
                <a:lnTo>
                  <a:pt x="5617360" y="4070350"/>
                </a:lnTo>
                <a:lnTo>
                  <a:pt x="5612631" y="4075113"/>
                </a:lnTo>
                <a:lnTo>
                  <a:pt x="5608198" y="4079875"/>
                </a:lnTo>
                <a:lnTo>
                  <a:pt x="5603468" y="4083685"/>
                </a:lnTo>
                <a:lnTo>
                  <a:pt x="5598443" y="4087495"/>
                </a:lnTo>
                <a:lnTo>
                  <a:pt x="5593419" y="4091305"/>
                </a:lnTo>
                <a:lnTo>
                  <a:pt x="5588098" y="4094480"/>
                </a:lnTo>
                <a:lnTo>
                  <a:pt x="5582482" y="4097338"/>
                </a:lnTo>
                <a:lnTo>
                  <a:pt x="5577162" y="4100195"/>
                </a:lnTo>
                <a:lnTo>
                  <a:pt x="5571842" y="4102418"/>
                </a:lnTo>
                <a:lnTo>
                  <a:pt x="5565931" y="4104640"/>
                </a:lnTo>
                <a:lnTo>
                  <a:pt x="5560315" y="4106545"/>
                </a:lnTo>
                <a:lnTo>
                  <a:pt x="5554699" y="4108133"/>
                </a:lnTo>
                <a:lnTo>
                  <a:pt x="5548492" y="4109403"/>
                </a:lnTo>
                <a:lnTo>
                  <a:pt x="5542580" y="4110355"/>
                </a:lnTo>
                <a:lnTo>
                  <a:pt x="5536669" y="4110990"/>
                </a:lnTo>
                <a:lnTo>
                  <a:pt x="5530758" y="4111308"/>
                </a:lnTo>
                <a:lnTo>
                  <a:pt x="5524846" y="4111625"/>
                </a:lnTo>
                <a:lnTo>
                  <a:pt x="5518639" y="4111308"/>
                </a:lnTo>
                <a:lnTo>
                  <a:pt x="5513023" y="4110990"/>
                </a:lnTo>
                <a:lnTo>
                  <a:pt x="5506816" y="4110355"/>
                </a:lnTo>
                <a:lnTo>
                  <a:pt x="5501200" y="4109403"/>
                </a:lnTo>
                <a:lnTo>
                  <a:pt x="5494993" y="4108133"/>
                </a:lnTo>
                <a:lnTo>
                  <a:pt x="5489081" y="4106545"/>
                </a:lnTo>
                <a:lnTo>
                  <a:pt x="5483466" y="4104640"/>
                </a:lnTo>
                <a:lnTo>
                  <a:pt x="5477850" y="4102418"/>
                </a:lnTo>
                <a:lnTo>
                  <a:pt x="5472234" y="4100195"/>
                </a:lnTo>
                <a:lnTo>
                  <a:pt x="5466913" y="4097338"/>
                </a:lnTo>
                <a:lnTo>
                  <a:pt x="5461593" y="4094480"/>
                </a:lnTo>
                <a:lnTo>
                  <a:pt x="5456273" y="4091305"/>
                </a:lnTo>
                <a:lnTo>
                  <a:pt x="5451248" y="4087495"/>
                </a:lnTo>
                <a:lnTo>
                  <a:pt x="5446223" y="4083685"/>
                </a:lnTo>
                <a:lnTo>
                  <a:pt x="5441495" y="4079875"/>
                </a:lnTo>
                <a:lnTo>
                  <a:pt x="5436765" y="4075113"/>
                </a:lnTo>
                <a:lnTo>
                  <a:pt x="5322379" y="3960813"/>
                </a:lnTo>
                <a:lnTo>
                  <a:pt x="5317945" y="3956368"/>
                </a:lnTo>
                <a:lnTo>
                  <a:pt x="5312921" y="3952240"/>
                </a:lnTo>
                <a:lnTo>
                  <a:pt x="5307896" y="3948748"/>
                </a:lnTo>
                <a:lnTo>
                  <a:pt x="5302871" y="3944938"/>
                </a:lnTo>
                <a:lnTo>
                  <a:pt x="5297255" y="3941763"/>
                </a:lnTo>
                <a:lnTo>
                  <a:pt x="5292230" y="3938588"/>
                </a:lnTo>
                <a:lnTo>
                  <a:pt x="5286615" y="3936048"/>
                </a:lnTo>
                <a:lnTo>
                  <a:pt x="5281294" y="3933508"/>
                </a:lnTo>
                <a:lnTo>
                  <a:pt x="5275383" y="3931285"/>
                </a:lnTo>
                <a:lnTo>
                  <a:pt x="5269767" y="3929698"/>
                </a:lnTo>
                <a:lnTo>
                  <a:pt x="5263855" y="3927793"/>
                </a:lnTo>
                <a:lnTo>
                  <a:pt x="5257944" y="3926840"/>
                </a:lnTo>
                <a:lnTo>
                  <a:pt x="5252033" y="3925570"/>
                </a:lnTo>
                <a:lnTo>
                  <a:pt x="5246121" y="3924935"/>
                </a:lnTo>
                <a:lnTo>
                  <a:pt x="5240210" y="3924618"/>
                </a:lnTo>
                <a:lnTo>
                  <a:pt x="5234298" y="3924618"/>
                </a:lnTo>
                <a:lnTo>
                  <a:pt x="5228091" y="3924618"/>
                </a:lnTo>
                <a:lnTo>
                  <a:pt x="5222180" y="3924935"/>
                </a:lnTo>
                <a:lnTo>
                  <a:pt x="5216268" y="3925570"/>
                </a:lnTo>
                <a:lnTo>
                  <a:pt x="5210357" y="3926840"/>
                </a:lnTo>
                <a:lnTo>
                  <a:pt x="5204741" y="3927793"/>
                </a:lnTo>
                <a:lnTo>
                  <a:pt x="5198534" y="3929698"/>
                </a:lnTo>
                <a:lnTo>
                  <a:pt x="5192918" y="3931285"/>
                </a:lnTo>
                <a:lnTo>
                  <a:pt x="5187598" y="3933508"/>
                </a:lnTo>
                <a:lnTo>
                  <a:pt x="5181686" y="3936048"/>
                </a:lnTo>
                <a:lnTo>
                  <a:pt x="5176366" y="3938588"/>
                </a:lnTo>
                <a:lnTo>
                  <a:pt x="5171046" y="3941763"/>
                </a:lnTo>
                <a:lnTo>
                  <a:pt x="5165430" y="3944938"/>
                </a:lnTo>
                <a:lnTo>
                  <a:pt x="5160405" y="3948748"/>
                </a:lnTo>
                <a:lnTo>
                  <a:pt x="5155380" y="3952240"/>
                </a:lnTo>
                <a:lnTo>
                  <a:pt x="5150947" y="3956368"/>
                </a:lnTo>
                <a:lnTo>
                  <a:pt x="5146218" y="3960813"/>
                </a:lnTo>
                <a:lnTo>
                  <a:pt x="5141488" y="3965575"/>
                </a:lnTo>
                <a:lnTo>
                  <a:pt x="5137646" y="3970655"/>
                </a:lnTo>
                <a:lnTo>
                  <a:pt x="5133508" y="3975100"/>
                </a:lnTo>
                <a:lnTo>
                  <a:pt x="5129961" y="3980498"/>
                </a:lnTo>
                <a:lnTo>
                  <a:pt x="5126710" y="3985578"/>
                </a:lnTo>
                <a:lnTo>
                  <a:pt x="5123754" y="3990975"/>
                </a:lnTo>
                <a:lnTo>
                  <a:pt x="5121094" y="3996373"/>
                </a:lnTo>
                <a:lnTo>
                  <a:pt x="5118729" y="4002088"/>
                </a:lnTo>
                <a:lnTo>
                  <a:pt x="5116660" y="4007803"/>
                </a:lnTo>
                <a:lnTo>
                  <a:pt x="5114591" y="4013518"/>
                </a:lnTo>
                <a:lnTo>
                  <a:pt x="5113113" y="4019233"/>
                </a:lnTo>
                <a:lnTo>
                  <a:pt x="5111636" y="4025265"/>
                </a:lnTo>
                <a:cubicBezTo>
                  <a:pt x="5111439" y="4027276"/>
                  <a:pt x="5111241" y="4029287"/>
                  <a:pt x="5111044" y="4031298"/>
                </a:cubicBezTo>
                <a:lnTo>
                  <a:pt x="5110158" y="4037013"/>
                </a:lnTo>
                <a:cubicBezTo>
                  <a:pt x="5110059" y="4039024"/>
                  <a:pt x="5109961" y="4041034"/>
                  <a:pt x="5109862" y="4043045"/>
                </a:cubicBezTo>
                <a:cubicBezTo>
                  <a:pt x="5109764" y="4045056"/>
                  <a:pt x="5109665" y="4047067"/>
                  <a:pt x="5109567" y="4049078"/>
                </a:cubicBezTo>
                <a:cubicBezTo>
                  <a:pt x="5109665" y="4051089"/>
                  <a:pt x="5109764" y="4053099"/>
                  <a:pt x="5109862" y="4055110"/>
                </a:cubicBezTo>
                <a:cubicBezTo>
                  <a:pt x="5109961" y="4057121"/>
                  <a:pt x="5110059" y="4059132"/>
                  <a:pt x="5110158" y="4061143"/>
                </a:cubicBezTo>
                <a:lnTo>
                  <a:pt x="5111044" y="4066858"/>
                </a:lnTo>
                <a:cubicBezTo>
                  <a:pt x="5111241" y="4068869"/>
                  <a:pt x="5111439" y="4070879"/>
                  <a:pt x="5111636" y="4072890"/>
                </a:cubicBezTo>
                <a:lnTo>
                  <a:pt x="5113113" y="4078605"/>
                </a:lnTo>
                <a:lnTo>
                  <a:pt x="5114591" y="4084320"/>
                </a:lnTo>
                <a:lnTo>
                  <a:pt x="5116660" y="4090035"/>
                </a:lnTo>
                <a:lnTo>
                  <a:pt x="5118729" y="4095750"/>
                </a:lnTo>
                <a:lnTo>
                  <a:pt x="5121094" y="4101783"/>
                </a:lnTo>
                <a:lnTo>
                  <a:pt x="5123754" y="4107180"/>
                </a:lnTo>
                <a:lnTo>
                  <a:pt x="5126710" y="4112578"/>
                </a:lnTo>
                <a:lnTo>
                  <a:pt x="5129961" y="4117975"/>
                </a:lnTo>
                <a:lnTo>
                  <a:pt x="5133508" y="4122738"/>
                </a:lnTo>
                <a:lnTo>
                  <a:pt x="5137646" y="4127818"/>
                </a:lnTo>
                <a:lnTo>
                  <a:pt x="5141488" y="4132580"/>
                </a:lnTo>
                <a:lnTo>
                  <a:pt x="5146218" y="4137343"/>
                </a:lnTo>
                <a:lnTo>
                  <a:pt x="5870075" y="4860925"/>
                </a:lnTo>
                <a:lnTo>
                  <a:pt x="5874509" y="4865688"/>
                </a:lnTo>
                <a:lnTo>
                  <a:pt x="5878646" y="4870768"/>
                </a:lnTo>
                <a:lnTo>
                  <a:pt x="5882489" y="4875848"/>
                </a:lnTo>
                <a:lnTo>
                  <a:pt x="5886036" y="4880928"/>
                </a:lnTo>
                <a:lnTo>
                  <a:pt x="5889287" y="4885690"/>
                </a:lnTo>
                <a:lnTo>
                  <a:pt x="5892243" y="4891088"/>
                </a:lnTo>
                <a:lnTo>
                  <a:pt x="5895199" y="4897120"/>
                </a:lnTo>
                <a:lnTo>
                  <a:pt x="5897268" y="4902518"/>
                </a:lnTo>
                <a:lnTo>
                  <a:pt x="5899336" y="4908233"/>
                </a:lnTo>
                <a:lnTo>
                  <a:pt x="5901701" y="4913948"/>
                </a:lnTo>
                <a:lnTo>
                  <a:pt x="5902883" y="4919663"/>
                </a:lnTo>
                <a:lnTo>
                  <a:pt x="5904066" y="4925695"/>
                </a:lnTo>
                <a:lnTo>
                  <a:pt x="5905248" y="4931410"/>
                </a:lnTo>
                <a:cubicBezTo>
                  <a:pt x="5905445" y="4933421"/>
                  <a:pt x="5905643" y="4935432"/>
                  <a:pt x="5905840" y="4937443"/>
                </a:cubicBezTo>
                <a:cubicBezTo>
                  <a:pt x="5905938" y="4939454"/>
                  <a:pt x="5906037" y="4941464"/>
                  <a:pt x="5906135" y="4943475"/>
                </a:cubicBezTo>
                <a:lnTo>
                  <a:pt x="5906726" y="4949508"/>
                </a:lnTo>
                <a:lnTo>
                  <a:pt x="5906135" y="4955223"/>
                </a:lnTo>
                <a:cubicBezTo>
                  <a:pt x="5906037" y="4957234"/>
                  <a:pt x="5905938" y="4959244"/>
                  <a:pt x="5905840" y="4961255"/>
                </a:cubicBezTo>
                <a:cubicBezTo>
                  <a:pt x="5905643" y="4963266"/>
                  <a:pt x="5905445" y="4965277"/>
                  <a:pt x="5905248" y="4967288"/>
                </a:cubicBezTo>
                <a:lnTo>
                  <a:pt x="5904066" y="4973003"/>
                </a:lnTo>
                <a:lnTo>
                  <a:pt x="5902883" y="4979035"/>
                </a:lnTo>
                <a:lnTo>
                  <a:pt x="5901701" y="4985068"/>
                </a:lnTo>
                <a:lnTo>
                  <a:pt x="5899336" y="4990783"/>
                </a:lnTo>
                <a:lnTo>
                  <a:pt x="5897268" y="4996180"/>
                </a:lnTo>
                <a:lnTo>
                  <a:pt x="5895199" y="5001895"/>
                </a:lnTo>
                <a:lnTo>
                  <a:pt x="5892243" y="5007293"/>
                </a:lnTo>
                <a:lnTo>
                  <a:pt x="5889287" y="5012690"/>
                </a:lnTo>
                <a:lnTo>
                  <a:pt x="5886036" y="5018088"/>
                </a:lnTo>
                <a:lnTo>
                  <a:pt x="5882489" y="5023168"/>
                </a:lnTo>
                <a:lnTo>
                  <a:pt x="5878646" y="5028248"/>
                </a:lnTo>
                <a:lnTo>
                  <a:pt x="5874509" y="5032693"/>
                </a:lnTo>
                <a:lnTo>
                  <a:pt x="5870075" y="5037455"/>
                </a:lnTo>
                <a:lnTo>
                  <a:pt x="5865346" y="5041900"/>
                </a:lnTo>
                <a:lnTo>
                  <a:pt x="5860617" y="5046028"/>
                </a:lnTo>
                <a:lnTo>
                  <a:pt x="5855592" y="5050155"/>
                </a:lnTo>
                <a:lnTo>
                  <a:pt x="5850567" y="5053648"/>
                </a:lnTo>
                <a:lnTo>
                  <a:pt x="5845247" y="5056823"/>
                </a:lnTo>
                <a:lnTo>
                  <a:pt x="5839926" y="5059680"/>
                </a:lnTo>
                <a:lnTo>
                  <a:pt x="5834311" y="5062538"/>
                </a:lnTo>
                <a:lnTo>
                  <a:pt x="5828695" y="5064760"/>
                </a:lnTo>
                <a:lnTo>
                  <a:pt x="5823375" y="5066983"/>
                </a:lnTo>
                <a:lnTo>
                  <a:pt x="5817463" y="5069205"/>
                </a:lnTo>
                <a:lnTo>
                  <a:pt x="5811552" y="5070475"/>
                </a:lnTo>
                <a:lnTo>
                  <a:pt x="5805640" y="5071428"/>
                </a:lnTo>
                <a:lnTo>
                  <a:pt x="5800024" y="5072698"/>
                </a:lnTo>
                <a:lnTo>
                  <a:pt x="5793817" y="5073333"/>
                </a:lnTo>
                <a:lnTo>
                  <a:pt x="5787610" y="5073650"/>
                </a:lnTo>
                <a:lnTo>
                  <a:pt x="5781994" y="5073968"/>
                </a:lnTo>
                <a:lnTo>
                  <a:pt x="5775787" y="5073650"/>
                </a:lnTo>
                <a:lnTo>
                  <a:pt x="5770171" y="5073333"/>
                </a:lnTo>
                <a:lnTo>
                  <a:pt x="5763965" y="5072698"/>
                </a:lnTo>
                <a:lnTo>
                  <a:pt x="5758349" y="5071428"/>
                </a:lnTo>
                <a:lnTo>
                  <a:pt x="5752141" y="5070475"/>
                </a:lnTo>
                <a:lnTo>
                  <a:pt x="5746526" y="5069205"/>
                </a:lnTo>
                <a:lnTo>
                  <a:pt x="5740614" y="5066983"/>
                </a:lnTo>
                <a:lnTo>
                  <a:pt x="5734998" y="5064760"/>
                </a:lnTo>
                <a:lnTo>
                  <a:pt x="5729382" y="5062538"/>
                </a:lnTo>
                <a:lnTo>
                  <a:pt x="5723767" y="5059680"/>
                </a:lnTo>
                <a:lnTo>
                  <a:pt x="5718446" y="5056823"/>
                </a:lnTo>
                <a:lnTo>
                  <a:pt x="5713421" y="5053648"/>
                </a:lnTo>
                <a:lnTo>
                  <a:pt x="5708396" y="5050155"/>
                </a:lnTo>
                <a:lnTo>
                  <a:pt x="5703372" y="5046028"/>
                </a:lnTo>
                <a:lnTo>
                  <a:pt x="5698347" y="5041900"/>
                </a:lnTo>
                <a:lnTo>
                  <a:pt x="5693618" y="5037455"/>
                </a:lnTo>
                <a:lnTo>
                  <a:pt x="5598148" y="4941888"/>
                </a:lnTo>
                <a:lnTo>
                  <a:pt x="5490560" y="4834573"/>
                </a:lnTo>
                <a:lnTo>
                  <a:pt x="5485830" y="4830128"/>
                </a:lnTo>
                <a:lnTo>
                  <a:pt x="5481397" y="4826000"/>
                </a:lnTo>
                <a:lnTo>
                  <a:pt x="5476372" y="4821873"/>
                </a:lnTo>
                <a:lnTo>
                  <a:pt x="5471348" y="4818380"/>
                </a:lnTo>
                <a:lnTo>
                  <a:pt x="5465732" y="4815205"/>
                </a:lnTo>
                <a:lnTo>
                  <a:pt x="5460411" y="4812348"/>
                </a:lnTo>
                <a:lnTo>
                  <a:pt x="5455091" y="4809173"/>
                </a:lnTo>
                <a:lnTo>
                  <a:pt x="5449475" y="4807268"/>
                </a:lnTo>
                <a:lnTo>
                  <a:pt x="5443563" y="4805045"/>
                </a:lnTo>
                <a:lnTo>
                  <a:pt x="5437948" y="4802823"/>
                </a:lnTo>
                <a:lnTo>
                  <a:pt x="5432036" y="4801553"/>
                </a:lnTo>
                <a:lnTo>
                  <a:pt x="5426420" y="4800283"/>
                </a:lnTo>
                <a:lnTo>
                  <a:pt x="5420509" y="4799330"/>
                </a:lnTo>
                <a:lnTo>
                  <a:pt x="5414597" y="4798695"/>
                </a:lnTo>
                <a:lnTo>
                  <a:pt x="5408391" y="4798060"/>
                </a:lnTo>
                <a:lnTo>
                  <a:pt x="5402775" y="4797743"/>
                </a:lnTo>
                <a:lnTo>
                  <a:pt x="5396568" y="4798060"/>
                </a:lnTo>
                <a:lnTo>
                  <a:pt x="5390361" y="4798695"/>
                </a:lnTo>
                <a:lnTo>
                  <a:pt x="5384745" y="4799330"/>
                </a:lnTo>
                <a:lnTo>
                  <a:pt x="5378538" y="4800283"/>
                </a:lnTo>
                <a:lnTo>
                  <a:pt x="5372922" y="4801553"/>
                </a:lnTo>
                <a:lnTo>
                  <a:pt x="5367010" y="4802823"/>
                </a:lnTo>
                <a:lnTo>
                  <a:pt x="5361394" y="4805045"/>
                </a:lnTo>
                <a:lnTo>
                  <a:pt x="5355483" y="4807268"/>
                </a:lnTo>
                <a:lnTo>
                  <a:pt x="5350163" y="4809173"/>
                </a:lnTo>
                <a:lnTo>
                  <a:pt x="5344547" y="4812348"/>
                </a:lnTo>
                <a:lnTo>
                  <a:pt x="5338931" y="4815205"/>
                </a:lnTo>
                <a:lnTo>
                  <a:pt x="5333906" y="4818380"/>
                </a:lnTo>
                <a:lnTo>
                  <a:pt x="5328881" y="4821873"/>
                </a:lnTo>
                <a:lnTo>
                  <a:pt x="5323857" y="4826000"/>
                </a:lnTo>
                <a:lnTo>
                  <a:pt x="5318832" y="4830128"/>
                </a:lnTo>
                <a:lnTo>
                  <a:pt x="5314398" y="4834573"/>
                </a:lnTo>
                <a:lnTo>
                  <a:pt x="5307305" y="4841875"/>
                </a:lnTo>
                <a:lnTo>
                  <a:pt x="5301393" y="4849813"/>
                </a:lnTo>
                <a:lnTo>
                  <a:pt x="5295482" y="4858068"/>
                </a:lnTo>
                <a:lnTo>
                  <a:pt x="5291048" y="4867275"/>
                </a:lnTo>
                <a:lnTo>
                  <a:pt x="5286910" y="4875848"/>
                </a:lnTo>
                <a:lnTo>
                  <a:pt x="5283659" y="4885055"/>
                </a:lnTo>
                <a:lnTo>
                  <a:pt x="5281294" y="4894580"/>
                </a:lnTo>
                <a:lnTo>
                  <a:pt x="5279521" y="4903788"/>
                </a:lnTo>
                <a:lnTo>
                  <a:pt x="5278339" y="4913630"/>
                </a:lnTo>
                <a:lnTo>
                  <a:pt x="5278339" y="4923155"/>
                </a:lnTo>
                <a:cubicBezTo>
                  <a:pt x="5278437" y="4926436"/>
                  <a:pt x="5278536" y="4929717"/>
                  <a:pt x="5278634" y="4932998"/>
                </a:cubicBezTo>
                <a:lnTo>
                  <a:pt x="5279816" y="4942205"/>
                </a:lnTo>
                <a:lnTo>
                  <a:pt x="5281885" y="4952048"/>
                </a:lnTo>
                <a:lnTo>
                  <a:pt x="5284546" y="4960938"/>
                </a:lnTo>
                <a:lnTo>
                  <a:pt x="5288092" y="4970145"/>
                </a:lnTo>
                <a:lnTo>
                  <a:pt x="5291935" y="4979353"/>
                </a:lnTo>
                <a:lnTo>
                  <a:pt x="5583665" y="5270500"/>
                </a:lnTo>
                <a:lnTo>
                  <a:pt x="5588098" y="5275263"/>
                </a:lnTo>
                <a:lnTo>
                  <a:pt x="5592237" y="5280343"/>
                </a:lnTo>
                <a:lnTo>
                  <a:pt x="5595784" y="5284788"/>
                </a:lnTo>
                <a:lnTo>
                  <a:pt x="5599626" y="5290185"/>
                </a:lnTo>
                <a:lnTo>
                  <a:pt x="5602582" y="5295265"/>
                </a:lnTo>
                <a:lnTo>
                  <a:pt x="5605833" y="5300663"/>
                </a:lnTo>
                <a:lnTo>
                  <a:pt x="5608493" y="5306060"/>
                </a:lnTo>
                <a:lnTo>
                  <a:pt x="5610857" y="5311775"/>
                </a:lnTo>
                <a:lnTo>
                  <a:pt x="5613222" y="5317490"/>
                </a:lnTo>
                <a:lnTo>
                  <a:pt x="5614996" y="5323523"/>
                </a:lnTo>
                <a:lnTo>
                  <a:pt x="5616474" y="5329238"/>
                </a:lnTo>
                <a:lnTo>
                  <a:pt x="5617656" y="5334953"/>
                </a:lnTo>
                <a:lnTo>
                  <a:pt x="5618838" y="5340985"/>
                </a:lnTo>
                <a:lnTo>
                  <a:pt x="5619725" y="5346700"/>
                </a:lnTo>
                <a:cubicBezTo>
                  <a:pt x="5619824" y="5348711"/>
                  <a:pt x="5619922" y="5350722"/>
                  <a:pt x="5620021" y="5352733"/>
                </a:cubicBezTo>
                <a:lnTo>
                  <a:pt x="5620021" y="5359083"/>
                </a:lnTo>
                <a:lnTo>
                  <a:pt x="5620021" y="5364798"/>
                </a:lnTo>
                <a:cubicBezTo>
                  <a:pt x="5619922" y="5366809"/>
                  <a:pt x="5619824" y="5368819"/>
                  <a:pt x="5619725" y="5370830"/>
                </a:cubicBezTo>
                <a:lnTo>
                  <a:pt x="5618838" y="5376545"/>
                </a:lnTo>
                <a:lnTo>
                  <a:pt x="5617656" y="5382578"/>
                </a:lnTo>
                <a:lnTo>
                  <a:pt x="5616474" y="5388293"/>
                </a:lnTo>
                <a:lnTo>
                  <a:pt x="5614996" y="5394008"/>
                </a:lnTo>
                <a:lnTo>
                  <a:pt x="5613222" y="5400040"/>
                </a:lnTo>
                <a:lnTo>
                  <a:pt x="5610857" y="5405755"/>
                </a:lnTo>
                <a:lnTo>
                  <a:pt x="5608493" y="5411470"/>
                </a:lnTo>
                <a:lnTo>
                  <a:pt x="5605833" y="5416868"/>
                </a:lnTo>
                <a:lnTo>
                  <a:pt x="5602582" y="5422265"/>
                </a:lnTo>
                <a:lnTo>
                  <a:pt x="5599626" y="5427663"/>
                </a:lnTo>
                <a:lnTo>
                  <a:pt x="5595784" y="5432743"/>
                </a:lnTo>
                <a:lnTo>
                  <a:pt x="5592237" y="5437505"/>
                </a:lnTo>
                <a:lnTo>
                  <a:pt x="5588098" y="5442268"/>
                </a:lnTo>
                <a:lnTo>
                  <a:pt x="5583665" y="5447030"/>
                </a:lnTo>
                <a:lnTo>
                  <a:pt x="5578936" y="5451158"/>
                </a:lnTo>
                <a:lnTo>
                  <a:pt x="5573911" y="5455603"/>
                </a:lnTo>
                <a:lnTo>
                  <a:pt x="5569182" y="5459095"/>
                </a:lnTo>
                <a:lnTo>
                  <a:pt x="5563862" y="5462905"/>
                </a:lnTo>
                <a:lnTo>
                  <a:pt x="5558837" y="5466080"/>
                </a:lnTo>
                <a:lnTo>
                  <a:pt x="5553517" y="5469255"/>
                </a:lnTo>
                <a:lnTo>
                  <a:pt x="5548196" y="5471795"/>
                </a:lnTo>
                <a:lnTo>
                  <a:pt x="5542285" y="5474335"/>
                </a:lnTo>
                <a:lnTo>
                  <a:pt x="5536964" y="5476558"/>
                </a:lnTo>
                <a:lnTo>
                  <a:pt x="5531348" y="5478145"/>
                </a:lnTo>
                <a:lnTo>
                  <a:pt x="5525437" y="5479733"/>
                </a:lnTo>
                <a:lnTo>
                  <a:pt x="5519230" y="5481003"/>
                </a:lnTo>
                <a:lnTo>
                  <a:pt x="5513614" y="5482273"/>
                </a:lnTo>
                <a:lnTo>
                  <a:pt x="5507999" y="5482908"/>
                </a:lnTo>
                <a:lnTo>
                  <a:pt x="5501791" y="5483225"/>
                </a:lnTo>
                <a:lnTo>
                  <a:pt x="5495585" y="5483543"/>
                </a:lnTo>
                <a:lnTo>
                  <a:pt x="6873545" y="6858000"/>
                </a:lnTo>
                <a:lnTo>
                  <a:pt x="9595474" y="6858000"/>
                </a:lnTo>
                <a:lnTo>
                  <a:pt x="9595474" y="0"/>
                </a:lnTo>
                <a:close/>
              </a:path>
            </a:pathLst>
          </a:custGeom>
          <a:gradFill flip="none" rotWithShape="1">
            <a:gsLst>
              <a:gs pos="100000">
                <a:schemeClr val="accent1"/>
              </a:gs>
              <a:gs pos="0">
                <a:schemeClr val="tx2"/>
              </a:gs>
            </a:gsLst>
            <a:lin ang="13500000" scaled="1"/>
            <a:tileRect/>
          </a:gra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8" name="Freeform: Shape 7">
            <a:extLst>
              <a:ext uri="{FF2B5EF4-FFF2-40B4-BE49-F238E27FC236}">
                <a16:creationId xmlns:a16="http://schemas.microsoft.com/office/drawing/2014/main" id="{CE140A11-F0F1-4B9B-8AE2-B06F806C4158}"/>
              </a:ext>
            </a:extLst>
          </p:cNvPr>
          <p:cNvSpPr>
            <a:spLocks/>
          </p:cNvSpPr>
          <p:nvPr userDrawn="1"/>
        </p:nvSpPr>
        <p:spPr bwMode="auto">
          <a:xfrm flipH="1">
            <a:off x="3136669" y="0"/>
            <a:ext cx="6007331" cy="6858000"/>
          </a:xfrm>
          <a:custGeom>
            <a:avLst/>
            <a:gdLst>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04396 w 8009775"/>
              <a:gd name="connsiteY74" fmla="*/ 6858001 h 6858001"/>
              <a:gd name="connsiteX75" fmla="*/ 7099646 w 8009775"/>
              <a:gd name="connsiteY75" fmla="*/ 6858001 h 6858001"/>
              <a:gd name="connsiteX76" fmla="*/ 7147271 w 8009775"/>
              <a:gd name="connsiteY76" fmla="*/ 6858001 h 6858001"/>
              <a:gd name="connsiteX77" fmla="*/ 7364776 w 8009775"/>
              <a:gd name="connsiteY77" fmla="*/ 6858001 h 6858001"/>
              <a:gd name="connsiteX78" fmla="*/ 7460026 w 8009775"/>
              <a:gd name="connsiteY78" fmla="*/ 6858001 h 6858001"/>
              <a:gd name="connsiteX79" fmla="*/ 7507651 w 8009775"/>
              <a:gd name="connsiteY79" fmla="*/ 6858001 h 6858001"/>
              <a:gd name="connsiteX80" fmla="*/ 7507650 w 8009775"/>
              <a:gd name="connsiteY80" fmla="*/ 6858000 h 6858001"/>
              <a:gd name="connsiteX81" fmla="*/ 8009775 w 8009775"/>
              <a:gd name="connsiteY81" fmla="*/ 6858000 h 6858001"/>
              <a:gd name="connsiteX82" fmla="*/ 3996316 w 8009775"/>
              <a:gd name="connsiteY82" fmla="*/ 2818448 h 6858001"/>
              <a:gd name="connsiteX83" fmla="*/ 3980947 w 8009775"/>
              <a:gd name="connsiteY83" fmla="*/ 2804795 h 6858001"/>
              <a:gd name="connsiteX84" fmla="*/ 3965282 w 8009775"/>
              <a:gd name="connsiteY84" fmla="*/ 2791144 h 6858001"/>
              <a:gd name="connsiteX85" fmla="*/ 3950799 w 8009775"/>
              <a:gd name="connsiteY85" fmla="*/ 2776856 h 6858001"/>
              <a:gd name="connsiteX86" fmla="*/ 3936021 w 8009775"/>
              <a:gd name="connsiteY86" fmla="*/ 2762568 h 6858001"/>
              <a:gd name="connsiteX87" fmla="*/ 3001744 w 8009775"/>
              <a:gd name="connsiteY87" fmla="*/ 1828166 h 6858001"/>
              <a:gd name="connsiteX88" fmla="*/ 2997311 w 8009775"/>
              <a:gd name="connsiteY88" fmla="*/ 1823404 h 6858001"/>
              <a:gd name="connsiteX89" fmla="*/ 2992878 w 8009775"/>
              <a:gd name="connsiteY89" fmla="*/ 1818640 h 6858001"/>
              <a:gd name="connsiteX90" fmla="*/ 2989331 w 8009775"/>
              <a:gd name="connsiteY90" fmla="*/ 1814195 h 6858001"/>
              <a:gd name="connsiteX91" fmla="*/ 2985784 w 8009775"/>
              <a:gd name="connsiteY91" fmla="*/ 1808799 h 6858001"/>
              <a:gd name="connsiteX92" fmla="*/ 2982533 w 8009775"/>
              <a:gd name="connsiteY92" fmla="*/ 1803718 h 6858001"/>
              <a:gd name="connsiteX93" fmla="*/ 2979873 w 8009775"/>
              <a:gd name="connsiteY93" fmla="*/ 1798321 h 6858001"/>
              <a:gd name="connsiteX94" fmla="*/ 2976917 w 8009775"/>
              <a:gd name="connsiteY94" fmla="*/ 1792924 h 6858001"/>
              <a:gd name="connsiteX95" fmla="*/ 2974552 w 8009775"/>
              <a:gd name="connsiteY95" fmla="*/ 1787526 h 6858001"/>
              <a:gd name="connsiteX96" fmla="*/ 2972484 w 8009775"/>
              <a:gd name="connsiteY96" fmla="*/ 1781811 h 6858001"/>
              <a:gd name="connsiteX97" fmla="*/ 2970710 w 8009775"/>
              <a:gd name="connsiteY97" fmla="*/ 1776095 h 6858001"/>
              <a:gd name="connsiteX98" fmla="*/ 2968937 w 8009775"/>
              <a:gd name="connsiteY98" fmla="*/ 1770380 h 6858001"/>
              <a:gd name="connsiteX99" fmla="*/ 2967755 w 8009775"/>
              <a:gd name="connsiteY99" fmla="*/ 1764665 h 6858001"/>
              <a:gd name="connsiteX100" fmla="*/ 2966868 w 8009775"/>
              <a:gd name="connsiteY100" fmla="*/ 1758634 h 6858001"/>
              <a:gd name="connsiteX101" fmla="*/ 2965981 w 8009775"/>
              <a:gd name="connsiteY101" fmla="*/ 1752919 h 6858001"/>
              <a:gd name="connsiteX102" fmla="*/ 2965686 w 8009775"/>
              <a:gd name="connsiteY102" fmla="*/ 1746885 h 6858001"/>
              <a:gd name="connsiteX103" fmla="*/ 2965686 w 8009775"/>
              <a:gd name="connsiteY103" fmla="*/ 1741170 h 6858001"/>
              <a:gd name="connsiteX104" fmla="*/ 2965686 w 8009775"/>
              <a:gd name="connsiteY104" fmla="*/ 1735139 h 6858001"/>
              <a:gd name="connsiteX105" fmla="*/ 2965981 w 8009775"/>
              <a:gd name="connsiteY105" fmla="*/ 1729424 h 6858001"/>
              <a:gd name="connsiteX106" fmla="*/ 2966868 w 8009775"/>
              <a:gd name="connsiteY106" fmla="*/ 1723074 h 6858001"/>
              <a:gd name="connsiteX107" fmla="*/ 2967755 w 8009775"/>
              <a:gd name="connsiteY107" fmla="*/ 1717358 h 6858001"/>
              <a:gd name="connsiteX108" fmla="*/ 2968937 w 8009775"/>
              <a:gd name="connsiteY108" fmla="*/ 1711643 h 6858001"/>
              <a:gd name="connsiteX109" fmla="*/ 2970710 w 8009775"/>
              <a:gd name="connsiteY109" fmla="*/ 1705929 h 6858001"/>
              <a:gd name="connsiteX110" fmla="*/ 2972484 w 8009775"/>
              <a:gd name="connsiteY110" fmla="*/ 1700214 h 6858001"/>
              <a:gd name="connsiteX111" fmla="*/ 2974552 w 8009775"/>
              <a:gd name="connsiteY111" fmla="*/ 1694816 h 6858001"/>
              <a:gd name="connsiteX112" fmla="*/ 2976917 w 8009775"/>
              <a:gd name="connsiteY112" fmla="*/ 1689101 h 6858001"/>
              <a:gd name="connsiteX113" fmla="*/ 2979873 w 8009775"/>
              <a:gd name="connsiteY113" fmla="*/ 1683703 h 6858001"/>
              <a:gd name="connsiteX114" fmla="*/ 2982533 w 8009775"/>
              <a:gd name="connsiteY114" fmla="*/ 1678305 h 6858001"/>
              <a:gd name="connsiteX115" fmla="*/ 2985784 w 8009775"/>
              <a:gd name="connsiteY115" fmla="*/ 1673226 h 6858001"/>
              <a:gd name="connsiteX116" fmla="*/ 2989331 w 8009775"/>
              <a:gd name="connsiteY116" fmla="*/ 1668145 h 6858001"/>
              <a:gd name="connsiteX117" fmla="*/ 2992878 w 8009775"/>
              <a:gd name="connsiteY117" fmla="*/ 1663066 h 6858001"/>
              <a:gd name="connsiteX118" fmla="*/ 2997311 w 8009775"/>
              <a:gd name="connsiteY118" fmla="*/ 1658621 h 6858001"/>
              <a:gd name="connsiteX119" fmla="*/ 3001744 w 8009775"/>
              <a:gd name="connsiteY119" fmla="*/ 1653859 h 6858001"/>
              <a:gd name="connsiteX120" fmla="*/ 3006178 w 8009775"/>
              <a:gd name="connsiteY120" fmla="*/ 1649414 h 6858001"/>
              <a:gd name="connsiteX121" fmla="*/ 3010907 w 8009775"/>
              <a:gd name="connsiteY121" fmla="*/ 1645603 h 6858001"/>
              <a:gd name="connsiteX122" fmla="*/ 3015932 w 8009775"/>
              <a:gd name="connsiteY122" fmla="*/ 1641794 h 6858001"/>
              <a:gd name="connsiteX123" fmla="*/ 3020956 w 8009775"/>
              <a:gd name="connsiteY123" fmla="*/ 1637984 h 6858001"/>
              <a:gd name="connsiteX124" fmla="*/ 3025981 w 8009775"/>
              <a:gd name="connsiteY124" fmla="*/ 1634809 h 6858001"/>
              <a:gd name="connsiteX125" fmla="*/ 3031596 w 8009775"/>
              <a:gd name="connsiteY125" fmla="*/ 1631950 h 6858001"/>
              <a:gd name="connsiteX126" fmla="*/ 3036916 w 8009775"/>
              <a:gd name="connsiteY126" fmla="*/ 1629094 h 6858001"/>
              <a:gd name="connsiteX127" fmla="*/ 3042532 w 8009775"/>
              <a:gd name="connsiteY127" fmla="*/ 1626871 h 6858001"/>
              <a:gd name="connsiteX128" fmla="*/ 3047852 w 8009775"/>
              <a:gd name="connsiteY128" fmla="*/ 1624649 h 6858001"/>
              <a:gd name="connsiteX129" fmla="*/ 3053764 w 8009775"/>
              <a:gd name="connsiteY129" fmla="*/ 1623061 h 6858001"/>
              <a:gd name="connsiteX130" fmla="*/ 3059379 w 8009775"/>
              <a:gd name="connsiteY130" fmla="*/ 1621155 h 6858001"/>
              <a:gd name="connsiteX131" fmla="*/ 3065291 w 8009775"/>
              <a:gd name="connsiteY131" fmla="*/ 1620204 h 6858001"/>
              <a:gd name="connsiteX132" fmla="*/ 3070906 w 8009775"/>
              <a:gd name="connsiteY132" fmla="*/ 1618934 h 6858001"/>
              <a:gd name="connsiteX133" fmla="*/ 3077113 w 8009775"/>
              <a:gd name="connsiteY133" fmla="*/ 1618299 h 6858001"/>
              <a:gd name="connsiteX134" fmla="*/ 3082729 w 8009775"/>
              <a:gd name="connsiteY134" fmla="*/ 1617981 h 6858001"/>
              <a:gd name="connsiteX135" fmla="*/ 3088936 w 8009775"/>
              <a:gd name="connsiteY135" fmla="*/ 1617981 h 6858001"/>
              <a:gd name="connsiteX136" fmla="*/ 3094552 w 8009775"/>
              <a:gd name="connsiteY136" fmla="*/ 1617981 h 6858001"/>
              <a:gd name="connsiteX137" fmla="*/ 3100758 w 8009775"/>
              <a:gd name="connsiteY137" fmla="*/ 1618299 h 6858001"/>
              <a:gd name="connsiteX138" fmla="*/ 3106670 w 8009775"/>
              <a:gd name="connsiteY138" fmla="*/ 1618934 h 6858001"/>
              <a:gd name="connsiteX139" fmla="*/ 3112285 w 8009775"/>
              <a:gd name="connsiteY139" fmla="*/ 1620204 h 6858001"/>
              <a:gd name="connsiteX140" fmla="*/ 3117901 w 8009775"/>
              <a:gd name="connsiteY140" fmla="*/ 1621155 h 6858001"/>
              <a:gd name="connsiteX141" fmla="*/ 3123812 w 8009775"/>
              <a:gd name="connsiteY141" fmla="*/ 1623061 h 6858001"/>
              <a:gd name="connsiteX142" fmla="*/ 3129428 w 8009775"/>
              <a:gd name="connsiteY142" fmla="*/ 1624649 h 6858001"/>
              <a:gd name="connsiteX143" fmla="*/ 3135339 w 8009775"/>
              <a:gd name="connsiteY143" fmla="*/ 1626871 h 6858001"/>
              <a:gd name="connsiteX144" fmla="*/ 3140660 w 8009775"/>
              <a:gd name="connsiteY144" fmla="*/ 1629094 h 6858001"/>
              <a:gd name="connsiteX145" fmla="*/ 3145980 w 8009775"/>
              <a:gd name="connsiteY145" fmla="*/ 1631950 h 6858001"/>
              <a:gd name="connsiteX146" fmla="*/ 3151300 w 8009775"/>
              <a:gd name="connsiteY146" fmla="*/ 1634809 h 6858001"/>
              <a:gd name="connsiteX147" fmla="*/ 3156324 w 8009775"/>
              <a:gd name="connsiteY147" fmla="*/ 1637984 h 6858001"/>
              <a:gd name="connsiteX148" fmla="*/ 3161349 w 8009775"/>
              <a:gd name="connsiteY148" fmla="*/ 1641794 h 6858001"/>
              <a:gd name="connsiteX149" fmla="*/ 3166374 w 8009775"/>
              <a:gd name="connsiteY149" fmla="*/ 1645603 h 6858001"/>
              <a:gd name="connsiteX150" fmla="*/ 3171102 w 8009775"/>
              <a:gd name="connsiteY150" fmla="*/ 1649414 h 6858001"/>
              <a:gd name="connsiteX151" fmla="*/ 3175832 w 8009775"/>
              <a:gd name="connsiteY151" fmla="*/ 1653859 h 6858001"/>
              <a:gd name="connsiteX152" fmla="*/ 3844692 w 8009775"/>
              <a:gd name="connsiteY152" fmla="*/ 2322830 h 6858001"/>
              <a:gd name="connsiteX153" fmla="*/ 3849421 w 8009775"/>
              <a:gd name="connsiteY153" fmla="*/ 2326958 h 6858001"/>
              <a:gd name="connsiteX154" fmla="*/ 3854150 w 8009775"/>
              <a:gd name="connsiteY154" fmla="*/ 2331085 h 6858001"/>
              <a:gd name="connsiteX155" fmla="*/ 3859175 w 8009775"/>
              <a:gd name="connsiteY155" fmla="*/ 2334895 h 6858001"/>
              <a:gd name="connsiteX156" fmla="*/ 3864199 w 8009775"/>
              <a:gd name="connsiteY156" fmla="*/ 2338705 h 6858001"/>
              <a:gd name="connsiteX157" fmla="*/ 3869224 w 8009775"/>
              <a:gd name="connsiteY157" fmla="*/ 2341880 h 6858001"/>
              <a:gd name="connsiteX158" fmla="*/ 3874544 w 8009775"/>
              <a:gd name="connsiteY158" fmla="*/ 2344738 h 6858001"/>
              <a:gd name="connsiteX159" fmla="*/ 3879864 w 8009775"/>
              <a:gd name="connsiteY159" fmla="*/ 2347595 h 6858001"/>
              <a:gd name="connsiteX160" fmla="*/ 3885775 w 8009775"/>
              <a:gd name="connsiteY160" fmla="*/ 2349818 h 6858001"/>
              <a:gd name="connsiteX161" fmla="*/ 3891096 w 8009775"/>
              <a:gd name="connsiteY161" fmla="*/ 2351723 h 6858001"/>
              <a:gd name="connsiteX162" fmla="*/ 3896711 w 8009775"/>
              <a:gd name="connsiteY162" fmla="*/ 2353628 h 6858001"/>
              <a:gd name="connsiteX163" fmla="*/ 3902623 w 8009775"/>
              <a:gd name="connsiteY163" fmla="*/ 2355534 h 6858001"/>
              <a:gd name="connsiteX164" fmla="*/ 3908238 w 8009775"/>
              <a:gd name="connsiteY164" fmla="*/ 2356485 h 6858001"/>
              <a:gd name="connsiteX165" fmla="*/ 3914150 w 8009775"/>
              <a:gd name="connsiteY165" fmla="*/ 2357755 h 6858001"/>
              <a:gd name="connsiteX166" fmla="*/ 3920061 w 8009775"/>
              <a:gd name="connsiteY166" fmla="*/ 2358391 h 6858001"/>
              <a:gd name="connsiteX167" fmla="*/ 3925972 w 8009775"/>
              <a:gd name="connsiteY167" fmla="*/ 2358708 h 6858001"/>
              <a:gd name="connsiteX168" fmla="*/ 3931883 w 8009775"/>
              <a:gd name="connsiteY168" fmla="*/ 2358708 h 6858001"/>
              <a:gd name="connsiteX169" fmla="*/ 3937795 w 8009775"/>
              <a:gd name="connsiteY169" fmla="*/ 2358708 h 6858001"/>
              <a:gd name="connsiteX170" fmla="*/ 3943706 w 8009775"/>
              <a:gd name="connsiteY170" fmla="*/ 2358391 h 6858001"/>
              <a:gd name="connsiteX171" fmla="*/ 3949617 w 8009775"/>
              <a:gd name="connsiteY171" fmla="*/ 2357755 h 6858001"/>
              <a:gd name="connsiteX172" fmla="*/ 3955233 w 8009775"/>
              <a:gd name="connsiteY172" fmla="*/ 2356485 h 6858001"/>
              <a:gd name="connsiteX173" fmla="*/ 3961144 w 8009775"/>
              <a:gd name="connsiteY173" fmla="*/ 2355534 h 6858001"/>
              <a:gd name="connsiteX174" fmla="*/ 3966760 w 8009775"/>
              <a:gd name="connsiteY174" fmla="*/ 2353628 h 6858001"/>
              <a:gd name="connsiteX175" fmla="*/ 3972671 w 8009775"/>
              <a:gd name="connsiteY175" fmla="*/ 2351723 h 6858001"/>
              <a:gd name="connsiteX176" fmla="*/ 3978287 w 8009775"/>
              <a:gd name="connsiteY176" fmla="*/ 2349818 h 6858001"/>
              <a:gd name="connsiteX177" fmla="*/ 3983607 w 8009775"/>
              <a:gd name="connsiteY177" fmla="*/ 2347595 h 6858001"/>
              <a:gd name="connsiteX178" fmla="*/ 3989223 w 8009775"/>
              <a:gd name="connsiteY178" fmla="*/ 2344738 h 6858001"/>
              <a:gd name="connsiteX179" fmla="*/ 3994543 w 8009775"/>
              <a:gd name="connsiteY179" fmla="*/ 2341880 h 6858001"/>
              <a:gd name="connsiteX180" fmla="*/ 3999567 w 8009775"/>
              <a:gd name="connsiteY180" fmla="*/ 2338705 h 6858001"/>
              <a:gd name="connsiteX181" fmla="*/ 4004888 w 8009775"/>
              <a:gd name="connsiteY181" fmla="*/ 2334895 h 6858001"/>
              <a:gd name="connsiteX182" fmla="*/ 4009617 w 8009775"/>
              <a:gd name="connsiteY182" fmla="*/ 2331085 h 6858001"/>
              <a:gd name="connsiteX183" fmla="*/ 4014346 w 8009775"/>
              <a:gd name="connsiteY183" fmla="*/ 2326958 h 6858001"/>
              <a:gd name="connsiteX184" fmla="*/ 4018779 w 8009775"/>
              <a:gd name="connsiteY184" fmla="*/ 2322830 h 6858001"/>
              <a:gd name="connsiteX185" fmla="*/ 4023213 w 8009775"/>
              <a:gd name="connsiteY185" fmla="*/ 2318068 h 6858001"/>
              <a:gd name="connsiteX186" fmla="*/ 4027646 w 8009775"/>
              <a:gd name="connsiteY186" fmla="*/ 2313306 h 6858001"/>
              <a:gd name="connsiteX187" fmla="*/ 4031193 w 8009775"/>
              <a:gd name="connsiteY187" fmla="*/ 2308544 h 6858001"/>
              <a:gd name="connsiteX188" fmla="*/ 4034740 w 8009775"/>
              <a:gd name="connsiteY188" fmla="*/ 2303463 h 6858001"/>
              <a:gd name="connsiteX189" fmla="*/ 4037991 w 8009775"/>
              <a:gd name="connsiteY189" fmla="*/ 2298384 h 6858001"/>
              <a:gd name="connsiteX190" fmla="*/ 4040946 w 8009775"/>
              <a:gd name="connsiteY190" fmla="*/ 2292985 h 6858001"/>
              <a:gd name="connsiteX191" fmla="*/ 4043606 w 8009775"/>
              <a:gd name="connsiteY191" fmla="*/ 2287588 h 6858001"/>
              <a:gd name="connsiteX192" fmla="*/ 4046267 w 8009775"/>
              <a:gd name="connsiteY192" fmla="*/ 2281873 h 6858001"/>
              <a:gd name="connsiteX193" fmla="*/ 4048040 w 8009775"/>
              <a:gd name="connsiteY193" fmla="*/ 2276476 h 6858001"/>
              <a:gd name="connsiteX194" fmla="*/ 4050109 w 8009775"/>
              <a:gd name="connsiteY194" fmla="*/ 2270761 h 6858001"/>
              <a:gd name="connsiteX195" fmla="*/ 4051587 w 8009775"/>
              <a:gd name="connsiteY195" fmla="*/ 2265046 h 6858001"/>
              <a:gd name="connsiteX196" fmla="*/ 4052769 w 8009775"/>
              <a:gd name="connsiteY196" fmla="*/ 2259331 h 6858001"/>
              <a:gd name="connsiteX197" fmla="*/ 4053656 w 8009775"/>
              <a:gd name="connsiteY197" fmla="*/ 2253298 h 6858001"/>
              <a:gd name="connsiteX198" fmla="*/ 4054542 w 8009775"/>
              <a:gd name="connsiteY198" fmla="*/ 2247266 h 6858001"/>
              <a:gd name="connsiteX199" fmla="*/ 4054838 w 8009775"/>
              <a:gd name="connsiteY199" fmla="*/ 2241551 h 6858001"/>
              <a:gd name="connsiteX200" fmla="*/ 4055133 w 8009775"/>
              <a:gd name="connsiteY200" fmla="*/ 2235519 h 6858001"/>
              <a:gd name="connsiteX201" fmla="*/ 4054838 w 8009775"/>
              <a:gd name="connsiteY201" fmla="*/ 2229804 h 6858001"/>
              <a:gd name="connsiteX202" fmla="*/ 4054542 w 8009775"/>
              <a:gd name="connsiteY202" fmla="*/ 2223770 h 6858001"/>
              <a:gd name="connsiteX203" fmla="*/ 4053656 w 8009775"/>
              <a:gd name="connsiteY203" fmla="*/ 2217739 h 6858001"/>
              <a:gd name="connsiteX204" fmla="*/ 4052769 w 8009775"/>
              <a:gd name="connsiteY204" fmla="*/ 2212024 h 6858001"/>
              <a:gd name="connsiteX205" fmla="*/ 4051587 w 8009775"/>
              <a:gd name="connsiteY205" fmla="*/ 2206309 h 6858001"/>
              <a:gd name="connsiteX206" fmla="*/ 4050109 w 8009775"/>
              <a:gd name="connsiteY206" fmla="*/ 2200593 h 6858001"/>
              <a:gd name="connsiteX207" fmla="*/ 4048040 w 8009775"/>
              <a:gd name="connsiteY207" fmla="*/ 2194878 h 6858001"/>
              <a:gd name="connsiteX208" fmla="*/ 4046267 w 8009775"/>
              <a:gd name="connsiteY208" fmla="*/ 2189163 h 6858001"/>
              <a:gd name="connsiteX209" fmla="*/ 4043606 w 8009775"/>
              <a:gd name="connsiteY209" fmla="*/ 2183765 h 6858001"/>
              <a:gd name="connsiteX210" fmla="*/ 4040946 w 8009775"/>
              <a:gd name="connsiteY210" fmla="*/ 2178368 h 6858001"/>
              <a:gd name="connsiteX211" fmla="*/ 4037991 w 8009775"/>
              <a:gd name="connsiteY211" fmla="*/ 2172970 h 6858001"/>
              <a:gd name="connsiteX212" fmla="*/ 4034740 w 8009775"/>
              <a:gd name="connsiteY212" fmla="*/ 2167890 h 6858001"/>
              <a:gd name="connsiteX213" fmla="*/ 4031193 w 8009775"/>
              <a:gd name="connsiteY213" fmla="*/ 2162494 h 6858001"/>
              <a:gd name="connsiteX214" fmla="*/ 4027646 w 8009775"/>
              <a:gd name="connsiteY214" fmla="*/ 2157730 h 6858001"/>
              <a:gd name="connsiteX215" fmla="*/ 4023213 w 8009775"/>
              <a:gd name="connsiteY215" fmla="*/ 2153285 h 6858001"/>
              <a:gd name="connsiteX216" fmla="*/ 4018779 w 8009775"/>
              <a:gd name="connsiteY216" fmla="*/ 2148523 h 6858001"/>
              <a:gd name="connsiteX217" fmla="*/ 3632182 w 8009775"/>
              <a:gd name="connsiteY217" fmla="*/ 1761490 h 6858001"/>
              <a:gd name="connsiteX218" fmla="*/ 3435928 w 8009775"/>
              <a:gd name="connsiteY218" fmla="*/ 1565276 h 6858001"/>
              <a:gd name="connsiteX219" fmla="*/ 3431198 w 8009775"/>
              <a:gd name="connsiteY219" fmla="*/ 1560514 h 6858001"/>
              <a:gd name="connsiteX220" fmla="*/ 3427356 w 8009775"/>
              <a:gd name="connsiteY220" fmla="*/ 1555751 h 6858001"/>
              <a:gd name="connsiteX221" fmla="*/ 3423218 w 8009775"/>
              <a:gd name="connsiteY221" fmla="*/ 1550671 h 6858001"/>
              <a:gd name="connsiteX222" fmla="*/ 3420262 w 8009775"/>
              <a:gd name="connsiteY222" fmla="*/ 1545909 h 6858001"/>
              <a:gd name="connsiteX223" fmla="*/ 3417012 w 8009775"/>
              <a:gd name="connsiteY223" fmla="*/ 1540829 h 6858001"/>
              <a:gd name="connsiteX224" fmla="*/ 3413760 w 8009775"/>
              <a:gd name="connsiteY224" fmla="*/ 1535430 h 6858001"/>
              <a:gd name="connsiteX225" fmla="*/ 3411100 w 8009775"/>
              <a:gd name="connsiteY225" fmla="*/ 1530034 h 6858001"/>
              <a:gd name="connsiteX226" fmla="*/ 3408736 w 8009775"/>
              <a:gd name="connsiteY226" fmla="*/ 1524635 h 6858001"/>
              <a:gd name="connsiteX227" fmla="*/ 3406371 w 8009775"/>
              <a:gd name="connsiteY227" fmla="*/ 1518920 h 6858001"/>
              <a:gd name="connsiteX228" fmla="*/ 3404598 w 8009775"/>
              <a:gd name="connsiteY228" fmla="*/ 1513205 h 6858001"/>
              <a:gd name="connsiteX229" fmla="*/ 3403120 w 8009775"/>
              <a:gd name="connsiteY229" fmla="*/ 1507174 h 6858001"/>
              <a:gd name="connsiteX230" fmla="*/ 3401938 w 8009775"/>
              <a:gd name="connsiteY230" fmla="*/ 1501459 h 6858001"/>
              <a:gd name="connsiteX231" fmla="*/ 3401051 w 8009775"/>
              <a:gd name="connsiteY231" fmla="*/ 1495744 h 6858001"/>
              <a:gd name="connsiteX232" fmla="*/ 3400460 w 8009775"/>
              <a:gd name="connsiteY232" fmla="*/ 1489710 h 6858001"/>
              <a:gd name="connsiteX233" fmla="*/ 3399869 w 8009775"/>
              <a:gd name="connsiteY233" fmla="*/ 1483995 h 6858001"/>
              <a:gd name="connsiteX234" fmla="*/ 3399573 w 8009775"/>
              <a:gd name="connsiteY234" fmla="*/ 1478281 h 6858001"/>
              <a:gd name="connsiteX235" fmla="*/ 3399869 w 8009775"/>
              <a:gd name="connsiteY235" fmla="*/ 1472249 h 6858001"/>
              <a:gd name="connsiteX236" fmla="*/ 3400460 w 8009775"/>
              <a:gd name="connsiteY236" fmla="*/ 1466215 h 6858001"/>
              <a:gd name="connsiteX237" fmla="*/ 3401051 w 8009775"/>
              <a:gd name="connsiteY237" fmla="*/ 1460183 h 6858001"/>
              <a:gd name="connsiteX238" fmla="*/ 3401938 w 8009775"/>
              <a:gd name="connsiteY238" fmla="*/ 1454468 h 6858001"/>
              <a:gd name="connsiteX239" fmla="*/ 3403120 w 8009775"/>
              <a:gd name="connsiteY239" fmla="*/ 1448754 h 6858001"/>
              <a:gd name="connsiteX240" fmla="*/ 3404598 w 8009775"/>
              <a:gd name="connsiteY240" fmla="*/ 1443039 h 6858001"/>
              <a:gd name="connsiteX241" fmla="*/ 3406371 w 8009775"/>
              <a:gd name="connsiteY241" fmla="*/ 1437324 h 6858001"/>
              <a:gd name="connsiteX242" fmla="*/ 3408736 w 8009775"/>
              <a:gd name="connsiteY242" fmla="*/ 1431609 h 6858001"/>
              <a:gd name="connsiteX243" fmla="*/ 3411100 w 8009775"/>
              <a:gd name="connsiteY243" fmla="*/ 1426211 h 6858001"/>
              <a:gd name="connsiteX244" fmla="*/ 3413760 w 8009775"/>
              <a:gd name="connsiteY244" fmla="*/ 1420814 h 6858001"/>
              <a:gd name="connsiteX245" fmla="*/ 3417012 w 8009775"/>
              <a:gd name="connsiteY245" fmla="*/ 1415416 h 6858001"/>
              <a:gd name="connsiteX246" fmla="*/ 3420262 w 8009775"/>
              <a:gd name="connsiteY246" fmla="*/ 1410336 h 6858001"/>
              <a:gd name="connsiteX247" fmla="*/ 3423218 w 8009775"/>
              <a:gd name="connsiteY247" fmla="*/ 1405256 h 6858001"/>
              <a:gd name="connsiteX248" fmla="*/ 3427356 w 8009775"/>
              <a:gd name="connsiteY248" fmla="*/ 1400175 h 6858001"/>
              <a:gd name="connsiteX249" fmla="*/ 3431198 w 8009775"/>
              <a:gd name="connsiteY249" fmla="*/ 1395731 h 6858001"/>
              <a:gd name="connsiteX250" fmla="*/ 3435928 w 8009775"/>
              <a:gd name="connsiteY250" fmla="*/ 1390969 h 6858001"/>
              <a:gd name="connsiteX251" fmla="*/ 3440361 w 8009775"/>
              <a:gd name="connsiteY251" fmla="*/ 1386524 h 6858001"/>
              <a:gd name="connsiteX252" fmla="*/ 3445386 w 8009775"/>
              <a:gd name="connsiteY252" fmla="*/ 1382396 h 6858001"/>
              <a:gd name="connsiteX253" fmla="*/ 3449819 w 8009775"/>
              <a:gd name="connsiteY253" fmla="*/ 1378585 h 6858001"/>
              <a:gd name="connsiteX254" fmla="*/ 3454844 w 8009775"/>
              <a:gd name="connsiteY254" fmla="*/ 1375094 h 6858001"/>
              <a:gd name="connsiteX255" fmla="*/ 3460459 w 8009775"/>
              <a:gd name="connsiteY255" fmla="*/ 1371919 h 6858001"/>
              <a:gd name="connsiteX256" fmla="*/ 3465780 w 8009775"/>
              <a:gd name="connsiteY256" fmla="*/ 1369061 h 6858001"/>
              <a:gd name="connsiteX257" fmla="*/ 3471100 w 8009775"/>
              <a:gd name="connsiteY257" fmla="*/ 1366204 h 6858001"/>
              <a:gd name="connsiteX258" fmla="*/ 3476420 w 8009775"/>
              <a:gd name="connsiteY258" fmla="*/ 1363980 h 6858001"/>
              <a:gd name="connsiteX259" fmla="*/ 3482331 w 8009775"/>
              <a:gd name="connsiteY259" fmla="*/ 1361759 h 6858001"/>
              <a:gd name="connsiteX260" fmla="*/ 3487947 w 8009775"/>
              <a:gd name="connsiteY260" fmla="*/ 1360170 h 6858001"/>
              <a:gd name="connsiteX261" fmla="*/ 3493858 w 8009775"/>
              <a:gd name="connsiteY261" fmla="*/ 1358265 h 6858001"/>
              <a:gd name="connsiteX262" fmla="*/ 3499474 w 8009775"/>
              <a:gd name="connsiteY262" fmla="*/ 1357314 h 6858001"/>
              <a:gd name="connsiteX263" fmla="*/ 3505385 w 8009775"/>
              <a:gd name="connsiteY263" fmla="*/ 1356043 h 6858001"/>
              <a:gd name="connsiteX264" fmla="*/ 3511001 w 8009775"/>
              <a:gd name="connsiteY264" fmla="*/ 1355409 h 6858001"/>
              <a:gd name="connsiteX265" fmla="*/ 3517208 w 8009775"/>
              <a:gd name="connsiteY265" fmla="*/ 1355090 h 6858001"/>
              <a:gd name="connsiteX266" fmla="*/ 3522823 w 8009775"/>
              <a:gd name="connsiteY266" fmla="*/ 1354773 h 6858001"/>
              <a:gd name="connsiteX267" fmla="*/ 3529030 w 8009775"/>
              <a:gd name="connsiteY267" fmla="*/ 1355090 h 6858001"/>
              <a:gd name="connsiteX268" fmla="*/ 3534646 w 8009775"/>
              <a:gd name="connsiteY268" fmla="*/ 1355409 h 6858001"/>
              <a:gd name="connsiteX269" fmla="*/ 3540557 w 8009775"/>
              <a:gd name="connsiteY269" fmla="*/ 1356043 h 6858001"/>
              <a:gd name="connsiteX270" fmla="*/ 3546468 w 8009775"/>
              <a:gd name="connsiteY270" fmla="*/ 1357314 h 6858001"/>
              <a:gd name="connsiteX271" fmla="*/ 3552380 w 8009775"/>
              <a:gd name="connsiteY271" fmla="*/ 1358265 h 6858001"/>
              <a:gd name="connsiteX272" fmla="*/ 3557995 w 8009775"/>
              <a:gd name="connsiteY272" fmla="*/ 1360170 h 6858001"/>
              <a:gd name="connsiteX273" fmla="*/ 3563906 w 8009775"/>
              <a:gd name="connsiteY273" fmla="*/ 1361759 h 6858001"/>
              <a:gd name="connsiteX274" fmla="*/ 3569227 w 8009775"/>
              <a:gd name="connsiteY274" fmla="*/ 1363980 h 6858001"/>
              <a:gd name="connsiteX275" fmla="*/ 3574842 w 8009775"/>
              <a:gd name="connsiteY275" fmla="*/ 1366204 h 6858001"/>
              <a:gd name="connsiteX276" fmla="*/ 3580458 w 8009775"/>
              <a:gd name="connsiteY276" fmla="*/ 1369061 h 6858001"/>
              <a:gd name="connsiteX277" fmla="*/ 3585778 w 8009775"/>
              <a:gd name="connsiteY277" fmla="*/ 1371919 h 6858001"/>
              <a:gd name="connsiteX278" fmla="*/ 3590803 w 8009775"/>
              <a:gd name="connsiteY278" fmla="*/ 1375094 h 6858001"/>
              <a:gd name="connsiteX279" fmla="*/ 3595828 w 8009775"/>
              <a:gd name="connsiteY279" fmla="*/ 1378585 h 6858001"/>
              <a:gd name="connsiteX280" fmla="*/ 3600852 w 8009775"/>
              <a:gd name="connsiteY280" fmla="*/ 1382396 h 6858001"/>
              <a:gd name="connsiteX281" fmla="*/ 3605581 w 8009775"/>
              <a:gd name="connsiteY281" fmla="*/ 1386524 h 6858001"/>
              <a:gd name="connsiteX282" fmla="*/ 3610014 w 8009775"/>
              <a:gd name="connsiteY282" fmla="*/ 1390969 h 6858001"/>
              <a:gd name="connsiteX283" fmla="*/ 3817500 w 8009775"/>
              <a:gd name="connsiteY283" fmla="*/ 1598296 h 6858001"/>
              <a:gd name="connsiteX284" fmla="*/ 3821934 w 8009775"/>
              <a:gd name="connsiteY284" fmla="*/ 1602423 h 6858001"/>
              <a:gd name="connsiteX285" fmla="*/ 3826663 w 8009775"/>
              <a:gd name="connsiteY285" fmla="*/ 1606869 h 6858001"/>
              <a:gd name="connsiteX286" fmla="*/ 3831687 w 8009775"/>
              <a:gd name="connsiteY286" fmla="*/ 1610361 h 6858001"/>
              <a:gd name="connsiteX287" fmla="*/ 3836712 w 8009775"/>
              <a:gd name="connsiteY287" fmla="*/ 1613854 h 6858001"/>
              <a:gd name="connsiteX288" fmla="*/ 3841736 w 8009775"/>
              <a:gd name="connsiteY288" fmla="*/ 1617345 h 6858001"/>
              <a:gd name="connsiteX289" fmla="*/ 3847352 w 8009775"/>
              <a:gd name="connsiteY289" fmla="*/ 1620204 h 6858001"/>
              <a:gd name="connsiteX290" fmla="*/ 3852672 w 8009775"/>
              <a:gd name="connsiteY290" fmla="*/ 1623061 h 6858001"/>
              <a:gd name="connsiteX291" fmla="*/ 3857992 w 8009775"/>
              <a:gd name="connsiteY291" fmla="*/ 1625283 h 6858001"/>
              <a:gd name="connsiteX292" fmla="*/ 3863608 w 8009775"/>
              <a:gd name="connsiteY292" fmla="*/ 1627189 h 6858001"/>
              <a:gd name="connsiteX293" fmla="*/ 3869519 w 8009775"/>
              <a:gd name="connsiteY293" fmla="*/ 1629094 h 6858001"/>
              <a:gd name="connsiteX294" fmla="*/ 3875135 w 8009775"/>
              <a:gd name="connsiteY294" fmla="*/ 1630998 h 6858001"/>
              <a:gd name="connsiteX295" fmla="*/ 3881046 w 8009775"/>
              <a:gd name="connsiteY295" fmla="*/ 1631950 h 6858001"/>
              <a:gd name="connsiteX296" fmla="*/ 3886662 w 8009775"/>
              <a:gd name="connsiteY296" fmla="*/ 1632904 h 6858001"/>
              <a:gd name="connsiteX297" fmla="*/ 3892869 w 8009775"/>
              <a:gd name="connsiteY297" fmla="*/ 1633856 h 6858001"/>
              <a:gd name="connsiteX298" fmla="*/ 3898485 w 8009775"/>
              <a:gd name="connsiteY298" fmla="*/ 1634174 h 6858001"/>
              <a:gd name="connsiteX299" fmla="*/ 3904396 w 8009775"/>
              <a:gd name="connsiteY299" fmla="*/ 1634174 h 6858001"/>
              <a:gd name="connsiteX300" fmla="*/ 3910307 w 8009775"/>
              <a:gd name="connsiteY300" fmla="*/ 1634174 h 6858001"/>
              <a:gd name="connsiteX301" fmla="*/ 3916219 w 8009775"/>
              <a:gd name="connsiteY301" fmla="*/ 1633856 h 6858001"/>
              <a:gd name="connsiteX302" fmla="*/ 3922425 w 8009775"/>
              <a:gd name="connsiteY302" fmla="*/ 1632904 h 6858001"/>
              <a:gd name="connsiteX303" fmla="*/ 3928041 w 8009775"/>
              <a:gd name="connsiteY303" fmla="*/ 1631950 h 6858001"/>
              <a:gd name="connsiteX304" fmla="*/ 3933657 w 8009775"/>
              <a:gd name="connsiteY304" fmla="*/ 1630998 h 6858001"/>
              <a:gd name="connsiteX305" fmla="*/ 3939568 w 8009775"/>
              <a:gd name="connsiteY305" fmla="*/ 1629094 h 6858001"/>
              <a:gd name="connsiteX306" fmla="*/ 3945184 w 8009775"/>
              <a:gd name="connsiteY306" fmla="*/ 1627189 h 6858001"/>
              <a:gd name="connsiteX307" fmla="*/ 3950799 w 8009775"/>
              <a:gd name="connsiteY307" fmla="*/ 1625283 h 6858001"/>
              <a:gd name="connsiteX308" fmla="*/ 3956415 w 8009775"/>
              <a:gd name="connsiteY308" fmla="*/ 1623061 h 6858001"/>
              <a:gd name="connsiteX309" fmla="*/ 3961735 w 8009775"/>
              <a:gd name="connsiteY309" fmla="*/ 1620204 h 6858001"/>
              <a:gd name="connsiteX310" fmla="*/ 3967055 w 8009775"/>
              <a:gd name="connsiteY310" fmla="*/ 1617345 h 6858001"/>
              <a:gd name="connsiteX311" fmla="*/ 3972376 w 8009775"/>
              <a:gd name="connsiteY311" fmla="*/ 1613854 h 6858001"/>
              <a:gd name="connsiteX312" fmla="*/ 3977400 w 8009775"/>
              <a:gd name="connsiteY312" fmla="*/ 1610361 h 6858001"/>
              <a:gd name="connsiteX313" fmla="*/ 3982425 w 8009775"/>
              <a:gd name="connsiteY313" fmla="*/ 1606869 h 6858001"/>
              <a:gd name="connsiteX314" fmla="*/ 3986858 w 8009775"/>
              <a:gd name="connsiteY314" fmla="*/ 1602423 h 6858001"/>
              <a:gd name="connsiteX315" fmla="*/ 3991587 w 8009775"/>
              <a:gd name="connsiteY315" fmla="*/ 1598296 h 6858001"/>
              <a:gd name="connsiteX316" fmla="*/ 3996021 w 8009775"/>
              <a:gd name="connsiteY316" fmla="*/ 1593533 h 6858001"/>
              <a:gd name="connsiteX317" fmla="*/ 4000159 w 8009775"/>
              <a:gd name="connsiteY317" fmla="*/ 1588771 h 6858001"/>
              <a:gd name="connsiteX318" fmla="*/ 4003705 w 8009775"/>
              <a:gd name="connsiteY318" fmla="*/ 1583691 h 6858001"/>
              <a:gd name="connsiteX319" fmla="*/ 4007548 w 8009775"/>
              <a:gd name="connsiteY319" fmla="*/ 1578928 h 6858001"/>
              <a:gd name="connsiteX320" fmla="*/ 4010799 w 8009775"/>
              <a:gd name="connsiteY320" fmla="*/ 1573849 h 6858001"/>
              <a:gd name="connsiteX321" fmla="*/ 4013459 w 8009775"/>
              <a:gd name="connsiteY321" fmla="*/ 1568451 h 6858001"/>
              <a:gd name="connsiteX322" fmla="*/ 4016415 w 8009775"/>
              <a:gd name="connsiteY322" fmla="*/ 1563054 h 6858001"/>
              <a:gd name="connsiteX323" fmla="*/ 4018484 w 8009775"/>
              <a:gd name="connsiteY323" fmla="*/ 1557339 h 6858001"/>
              <a:gd name="connsiteX324" fmla="*/ 4020848 w 8009775"/>
              <a:gd name="connsiteY324" fmla="*/ 1551941 h 6858001"/>
              <a:gd name="connsiteX325" fmla="*/ 4022621 w 8009775"/>
              <a:gd name="connsiteY325" fmla="*/ 1546226 h 6858001"/>
              <a:gd name="connsiteX326" fmla="*/ 4024395 w 8009775"/>
              <a:gd name="connsiteY326" fmla="*/ 1540511 h 6858001"/>
              <a:gd name="connsiteX327" fmla="*/ 4025282 w 8009775"/>
              <a:gd name="connsiteY327" fmla="*/ 1534478 h 6858001"/>
              <a:gd name="connsiteX328" fmla="*/ 4026464 w 8009775"/>
              <a:gd name="connsiteY328" fmla="*/ 1528763 h 6858001"/>
              <a:gd name="connsiteX329" fmla="*/ 4027055 w 8009775"/>
              <a:gd name="connsiteY329" fmla="*/ 1522731 h 6858001"/>
              <a:gd name="connsiteX330" fmla="*/ 4027646 w 8009775"/>
              <a:gd name="connsiteY330" fmla="*/ 1517016 h 6858001"/>
              <a:gd name="connsiteX331" fmla="*/ 4027646 w 8009775"/>
              <a:gd name="connsiteY331" fmla="*/ 1510984 h 6858001"/>
              <a:gd name="connsiteX332" fmla="*/ 4027646 w 8009775"/>
              <a:gd name="connsiteY332" fmla="*/ 1505268 h 6858001"/>
              <a:gd name="connsiteX333" fmla="*/ 4027055 w 8009775"/>
              <a:gd name="connsiteY333" fmla="*/ 1499553 h 6858001"/>
              <a:gd name="connsiteX334" fmla="*/ 4026464 w 8009775"/>
              <a:gd name="connsiteY334" fmla="*/ 1493204 h 6858001"/>
              <a:gd name="connsiteX335" fmla="*/ 4025282 w 8009775"/>
              <a:gd name="connsiteY335" fmla="*/ 1487489 h 6858001"/>
              <a:gd name="connsiteX336" fmla="*/ 4024395 w 8009775"/>
              <a:gd name="connsiteY336" fmla="*/ 1481773 h 6858001"/>
              <a:gd name="connsiteX337" fmla="*/ 4022621 w 8009775"/>
              <a:gd name="connsiteY337" fmla="*/ 1476058 h 6858001"/>
              <a:gd name="connsiteX338" fmla="*/ 4020848 w 8009775"/>
              <a:gd name="connsiteY338" fmla="*/ 1470343 h 6858001"/>
              <a:gd name="connsiteX339" fmla="*/ 4018484 w 8009775"/>
              <a:gd name="connsiteY339" fmla="*/ 1464629 h 6858001"/>
              <a:gd name="connsiteX340" fmla="*/ 4016415 w 8009775"/>
              <a:gd name="connsiteY340" fmla="*/ 1459231 h 6858001"/>
              <a:gd name="connsiteX341" fmla="*/ 4013459 w 8009775"/>
              <a:gd name="connsiteY341" fmla="*/ 1453834 h 6858001"/>
              <a:gd name="connsiteX342" fmla="*/ 4010799 w 8009775"/>
              <a:gd name="connsiteY342" fmla="*/ 1448436 h 6858001"/>
              <a:gd name="connsiteX343" fmla="*/ 4007548 w 8009775"/>
              <a:gd name="connsiteY343" fmla="*/ 1443356 h 6858001"/>
              <a:gd name="connsiteX344" fmla="*/ 4003705 w 8009775"/>
              <a:gd name="connsiteY344" fmla="*/ 1438275 h 6858001"/>
              <a:gd name="connsiteX345" fmla="*/ 4000159 w 8009775"/>
              <a:gd name="connsiteY345" fmla="*/ 1433195 h 6858001"/>
              <a:gd name="connsiteX346" fmla="*/ 3996021 w 8009775"/>
              <a:gd name="connsiteY346" fmla="*/ 1428751 h 6858001"/>
              <a:gd name="connsiteX347" fmla="*/ 3991587 w 8009775"/>
              <a:gd name="connsiteY347" fmla="*/ 1423988 h 6858001"/>
              <a:gd name="connsiteX348" fmla="*/ 3323022 w 8009775"/>
              <a:gd name="connsiteY348" fmla="*/ 755333 h 6858001"/>
              <a:gd name="connsiteX349" fmla="*/ 3316815 w 8009775"/>
              <a:gd name="connsiteY349" fmla="*/ 748348 h 6858001"/>
              <a:gd name="connsiteX350" fmla="*/ 3310904 w 8009775"/>
              <a:gd name="connsiteY350" fmla="*/ 741045 h 6858001"/>
              <a:gd name="connsiteX351" fmla="*/ 3305584 w 8009775"/>
              <a:gd name="connsiteY351" fmla="*/ 733108 h 6858001"/>
              <a:gd name="connsiteX352" fmla="*/ 3300855 w 8009775"/>
              <a:gd name="connsiteY352" fmla="*/ 725170 h 6858001"/>
              <a:gd name="connsiteX353" fmla="*/ 3297308 w 8009775"/>
              <a:gd name="connsiteY353" fmla="*/ 716915 h 6858001"/>
              <a:gd name="connsiteX354" fmla="*/ 3293761 w 8009775"/>
              <a:gd name="connsiteY354" fmla="*/ 708660 h 6858001"/>
              <a:gd name="connsiteX355" fmla="*/ 3291101 w 8009775"/>
              <a:gd name="connsiteY355" fmla="*/ 699770 h 6858001"/>
              <a:gd name="connsiteX356" fmla="*/ 3289328 w 8009775"/>
              <a:gd name="connsiteY356" fmla="*/ 691198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147271 w 8009775"/>
              <a:gd name="connsiteY75" fmla="*/ 6858001 h 6858001"/>
              <a:gd name="connsiteX76" fmla="*/ 7364776 w 8009775"/>
              <a:gd name="connsiteY76" fmla="*/ 6858001 h 6858001"/>
              <a:gd name="connsiteX77" fmla="*/ 7460026 w 8009775"/>
              <a:gd name="connsiteY77" fmla="*/ 6858001 h 6858001"/>
              <a:gd name="connsiteX78" fmla="*/ 7507651 w 8009775"/>
              <a:gd name="connsiteY78" fmla="*/ 6858001 h 6858001"/>
              <a:gd name="connsiteX79" fmla="*/ 7507650 w 8009775"/>
              <a:gd name="connsiteY79" fmla="*/ 6858000 h 6858001"/>
              <a:gd name="connsiteX80" fmla="*/ 8009775 w 8009775"/>
              <a:gd name="connsiteY80" fmla="*/ 6858000 h 6858001"/>
              <a:gd name="connsiteX81" fmla="*/ 3996316 w 8009775"/>
              <a:gd name="connsiteY81" fmla="*/ 2818448 h 6858001"/>
              <a:gd name="connsiteX82" fmla="*/ 3980947 w 8009775"/>
              <a:gd name="connsiteY82" fmla="*/ 2804795 h 6858001"/>
              <a:gd name="connsiteX83" fmla="*/ 3965282 w 8009775"/>
              <a:gd name="connsiteY83" fmla="*/ 2791144 h 6858001"/>
              <a:gd name="connsiteX84" fmla="*/ 3950799 w 8009775"/>
              <a:gd name="connsiteY84" fmla="*/ 2776856 h 6858001"/>
              <a:gd name="connsiteX85" fmla="*/ 3936021 w 8009775"/>
              <a:gd name="connsiteY85" fmla="*/ 2762568 h 6858001"/>
              <a:gd name="connsiteX86" fmla="*/ 3001744 w 8009775"/>
              <a:gd name="connsiteY86" fmla="*/ 1828166 h 6858001"/>
              <a:gd name="connsiteX87" fmla="*/ 2997311 w 8009775"/>
              <a:gd name="connsiteY87" fmla="*/ 1823404 h 6858001"/>
              <a:gd name="connsiteX88" fmla="*/ 2992878 w 8009775"/>
              <a:gd name="connsiteY88" fmla="*/ 1818640 h 6858001"/>
              <a:gd name="connsiteX89" fmla="*/ 2989331 w 8009775"/>
              <a:gd name="connsiteY89" fmla="*/ 1814195 h 6858001"/>
              <a:gd name="connsiteX90" fmla="*/ 2985784 w 8009775"/>
              <a:gd name="connsiteY90" fmla="*/ 1808799 h 6858001"/>
              <a:gd name="connsiteX91" fmla="*/ 2982533 w 8009775"/>
              <a:gd name="connsiteY91" fmla="*/ 1803718 h 6858001"/>
              <a:gd name="connsiteX92" fmla="*/ 2979873 w 8009775"/>
              <a:gd name="connsiteY92" fmla="*/ 1798321 h 6858001"/>
              <a:gd name="connsiteX93" fmla="*/ 2976917 w 8009775"/>
              <a:gd name="connsiteY93" fmla="*/ 1792924 h 6858001"/>
              <a:gd name="connsiteX94" fmla="*/ 2974552 w 8009775"/>
              <a:gd name="connsiteY94" fmla="*/ 1787526 h 6858001"/>
              <a:gd name="connsiteX95" fmla="*/ 2972484 w 8009775"/>
              <a:gd name="connsiteY95" fmla="*/ 1781811 h 6858001"/>
              <a:gd name="connsiteX96" fmla="*/ 2970710 w 8009775"/>
              <a:gd name="connsiteY96" fmla="*/ 1776095 h 6858001"/>
              <a:gd name="connsiteX97" fmla="*/ 2968937 w 8009775"/>
              <a:gd name="connsiteY97" fmla="*/ 1770380 h 6858001"/>
              <a:gd name="connsiteX98" fmla="*/ 2967755 w 8009775"/>
              <a:gd name="connsiteY98" fmla="*/ 1764665 h 6858001"/>
              <a:gd name="connsiteX99" fmla="*/ 2966868 w 8009775"/>
              <a:gd name="connsiteY99" fmla="*/ 1758634 h 6858001"/>
              <a:gd name="connsiteX100" fmla="*/ 2965981 w 8009775"/>
              <a:gd name="connsiteY100" fmla="*/ 1752919 h 6858001"/>
              <a:gd name="connsiteX101" fmla="*/ 2965686 w 8009775"/>
              <a:gd name="connsiteY101" fmla="*/ 1746885 h 6858001"/>
              <a:gd name="connsiteX102" fmla="*/ 2965686 w 8009775"/>
              <a:gd name="connsiteY102" fmla="*/ 1741170 h 6858001"/>
              <a:gd name="connsiteX103" fmla="*/ 2965686 w 8009775"/>
              <a:gd name="connsiteY103" fmla="*/ 1735139 h 6858001"/>
              <a:gd name="connsiteX104" fmla="*/ 2965981 w 8009775"/>
              <a:gd name="connsiteY104" fmla="*/ 1729424 h 6858001"/>
              <a:gd name="connsiteX105" fmla="*/ 2966868 w 8009775"/>
              <a:gd name="connsiteY105" fmla="*/ 1723074 h 6858001"/>
              <a:gd name="connsiteX106" fmla="*/ 2967755 w 8009775"/>
              <a:gd name="connsiteY106" fmla="*/ 1717358 h 6858001"/>
              <a:gd name="connsiteX107" fmla="*/ 2968937 w 8009775"/>
              <a:gd name="connsiteY107" fmla="*/ 1711643 h 6858001"/>
              <a:gd name="connsiteX108" fmla="*/ 2970710 w 8009775"/>
              <a:gd name="connsiteY108" fmla="*/ 1705929 h 6858001"/>
              <a:gd name="connsiteX109" fmla="*/ 2972484 w 8009775"/>
              <a:gd name="connsiteY109" fmla="*/ 1700214 h 6858001"/>
              <a:gd name="connsiteX110" fmla="*/ 2974552 w 8009775"/>
              <a:gd name="connsiteY110" fmla="*/ 1694816 h 6858001"/>
              <a:gd name="connsiteX111" fmla="*/ 2976917 w 8009775"/>
              <a:gd name="connsiteY111" fmla="*/ 1689101 h 6858001"/>
              <a:gd name="connsiteX112" fmla="*/ 2979873 w 8009775"/>
              <a:gd name="connsiteY112" fmla="*/ 1683703 h 6858001"/>
              <a:gd name="connsiteX113" fmla="*/ 2982533 w 8009775"/>
              <a:gd name="connsiteY113" fmla="*/ 1678305 h 6858001"/>
              <a:gd name="connsiteX114" fmla="*/ 2985784 w 8009775"/>
              <a:gd name="connsiteY114" fmla="*/ 1673226 h 6858001"/>
              <a:gd name="connsiteX115" fmla="*/ 2989331 w 8009775"/>
              <a:gd name="connsiteY115" fmla="*/ 1668145 h 6858001"/>
              <a:gd name="connsiteX116" fmla="*/ 2992878 w 8009775"/>
              <a:gd name="connsiteY116" fmla="*/ 1663066 h 6858001"/>
              <a:gd name="connsiteX117" fmla="*/ 2997311 w 8009775"/>
              <a:gd name="connsiteY117" fmla="*/ 1658621 h 6858001"/>
              <a:gd name="connsiteX118" fmla="*/ 3001744 w 8009775"/>
              <a:gd name="connsiteY118" fmla="*/ 1653859 h 6858001"/>
              <a:gd name="connsiteX119" fmla="*/ 3006178 w 8009775"/>
              <a:gd name="connsiteY119" fmla="*/ 1649414 h 6858001"/>
              <a:gd name="connsiteX120" fmla="*/ 3010907 w 8009775"/>
              <a:gd name="connsiteY120" fmla="*/ 1645603 h 6858001"/>
              <a:gd name="connsiteX121" fmla="*/ 3015932 w 8009775"/>
              <a:gd name="connsiteY121" fmla="*/ 1641794 h 6858001"/>
              <a:gd name="connsiteX122" fmla="*/ 3020956 w 8009775"/>
              <a:gd name="connsiteY122" fmla="*/ 1637984 h 6858001"/>
              <a:gd name="connsiteX123" fmla="*/ 3025981 w 8009775"/>
              <a:gd name="connsiteY123" fmla="*/ 1634809 h 6858001"/>
              <a:gd name="connsiteX124" fmla="*/ 3031596 w 8009775"/>
              <a:gd name="connsiteY124" fmla="*/ 1631950 h 6858001"/>
              <a:gd name="connsiteX125" fmla="*/ 3036916 w 8009775"/>
              <a:gd name="connsiteY125" fmla="*/ 1629094 h 6858001"/>
              <a:gd name="connsiteX126" fmla="*/ 3042532 w 8009775"/>
              <a:gd name="connsiteY126" fmla="*/ 1626871 h 6858001"/>
              <a:gd name="connsiteX127" fmla="*/ 3047852 w 8009775"/>
              <a:gd name="connsiteY127" fmla="*/ 1624649 h 6858001"/>
              <a:gd name="connsiteX128" fmla="*/ 3053764 w 8009775"/>
              <a:gd name="connsiteY128" fmla="*/ 1623061 h 6858001"/>
              <a:gd name="connsiteX129" fmla="*/ 3059379 w 8009775"/>
              <a:gd name="connsiteY129" fmla="*/ 1621155 h 6858001"/>
              <a:gd name="connsiteX130" fmla="*/ 3065291 w 8009775"/>
              <a:gd name="connsiteY130" fmla="*/ 1620204 h 6858001"/>
              <a:gd name="connsiteX131" fmla="*/ 3070906 w 8009775"/>
              <a:gd name="connsiteY131" fmla="*/ 1618934 h 6858001"/>
              <a:gd name="connsiteX132" fmla="*/ 3077113 w 8009775"/>
              <a:gd name="connsiteY132" fmla="*/ 1618299 h 6858001"/>
              <a:gd name="connsiteX133" fmla="*/ 3082729 w 8009775"/>
              <a:gd name="connsiteY133" fmla="*/ 1617981 h 6858001"/>
              <a:gd name="connsiteX134" fmla="*/ 3088936 w 8009775"/>
              <a:gd name="connsiteY134" fmla="*/ 1617981 h 6858001"/>
              <a:gd name="connsiteX135" fmla="*/ 3094552 w 8009775"/>
              <a:gd name="connsiteY135" fmla="*/ 1617981 h 6858001"/>
              <a:gd name="connsiteX136" fmla="*/ 3100758 w 8009775"/>
              <a:gd name="connsiteY136" fmla="*/ 1618299 h 6858001"/>
              <a:gd name="connsiteX137" fmla="*/ 3106670 w 8009775"/>
              <a:gd name="connsiteY137" fmla="*/ 1618934 h 6858001"/>
              <a:gd name="connsiteX138" fmla="*/ 3112285 w 8009775"/>
              <a:gd name="connsiteY138" fmla="*/ 1620204 h 6858001"/>
              <a:gd name="connsiteX139" fmla="*/ 3117901 w 8009775"/>
              <a:gd name="connsiteY139" fmla="*/ 1621155 h 6858001"/>
              <a:gd name="connsiteX140" fmla="*/ 3123812 w 8009775"/>
              <a:gd name="connsiteY140" fmla="*/ 1623061 h 6858001"/>
              <a:gd name="connsiteX141" fmla="*/ 3129428 w 8009775"/>
              <a:gd name="connsiteY141" fmla="*/ 1624649 h 6858001"/>
              <a:gd name="connsiteX142" fmla="*/ 3135339 w 8009775"/>
              <a:gd name="connsiteY142" fmla="*/ 1626871 h 6858001"/>
              <a:gd name="connsiteX143" fmla="*/ 3140660 w 8009775"/>
              <a:gd name="connsiteY143" fmla="*/ 1629094 h 6858001"/>
              <a:gd name="connsiteX144" fmla="*/ 3145980 w 8009775"/>
              <a:gd name="connsiteY144" fmla="*/ 1631950 h 6858001"/>
              <a:gd name="connsiteX145" fmla="*/ 3151300 w 8009775"/>
              <a:gd name="connsiteY145" fmla="*/ 1634809 h 6858001"/>
              <a:gd name="connsiteX146" fmla="*/ 3156324 w 8009775"/>
              <a:gd name="connsiteY146" fmla="*/ 1637984 h 6858001"/>
              <a:gd name="connsiteX147" fmla="*/ 3161349 w 8009775"/>
              <a:gd name="connsiteY147" fmla="*/ 1641794 h 6858001"/>
              <a:gd name="connsiteX148" fmla="*/ 3166374 w 8009775"/>
              <a:gd name="connsiteY148" fmla="*/ 1645603 h 6858001"/>
              <a:gd name="connsiteX149" fmla="*/ 3171102 w 8009775"/>
              <a:gd name="connsiteY149" fmla="*/ 1649414 h 6858001"/>
              <a:gd name="connsiteX150" fmla="*/ 3175832 w 8009775"/>
              <a:gd name="connsiteY150" fmla="*/ 1653859 h 6858001"/>
              <a:gd name="connsiteX151" fmla="*/ 3844692 w 8009775"/>
              <a:gd name="connsiteY151" fmla="*/ 2322830 h 6858001"/>
              <a:gd name="connsiteX152" fmla="*/ 3849421 w 8009775"/>
              <a:gd name="connsiteY152" fmla="*/ 2326958 h 6858001"/>
              <a:gd name="connsiteX153" fmla="*/ 3854150 w 8009775"/>
              <a:gd name="connsiteY153" fmla="*/ 2331085 h 6858001"/>
              <a:gd name="connsiteX154" fmla="*/ 3859175 w 8009775"/>
              <a:gd name="connsiteY154" fmla="*/ 2334895 h 6858001"/>
              <a:gd name="connsiteX155" fmla="*/ 3864199 w 8009775"/>
              <a:gd name="connsiteY155" fmla="*/ 2338705 h 6858001"/>
              <a:gd name="connsiteX156" fmla="*/ 3869224 w 8009775"/>
              <a:gd name="connsiteY156" fmla="*/ 2341880 h 6858001"/>
              <a:gd name="connsiteX157" fmla="*/ 3874544 w 8009775"/>
              <a:gd name="connsiteY157" fmla="*/ 2344738 h 6858001"/>
              <a:gd name="connsiteX158" fmla="*/ 3879864 w 8009775"/>
              <a:gd name="connsiteY158" fmla="*/ 2347595 h 6858001"/>
              <a:gd name="connsiteX159" fmla="*/ 3885775 w 8009775"/>
              <a:gd name="connsiteY159" fmla="*/ 2349818 h 6858001"/>
              <a:gd name="connsiteX160" fmla="*/ 3891096 w 8009775"/>
              <a:gd name="connsiteY160" fmla="*/ 2351723 h 6858001"/>
              <a:gd name="connsiteX161" fmla="*/ 3896711 w 8009775"/>
              <a:gd name="connsiteY161" fmla="*/ 2353628 h 6858001"/>
              <a:gd name="connsiteX162" fmla="*/ 3902623 w 8009775"/>
              <a:gd name="connsiteY162" fmla="*/ 2355534 h 6858001"/>
              <a:gd name="connsiteX163" fmla="*/ 3908238 w 8009775"/>
              <a:gd name="connsiteY163" fmla="*/ 2356485 h 6858001"/>
              <a:gd name="connsiteX164" fmla="*/ 3914150 w 8009775"/>
              <a:gd name="connsiteY164" fmla="*/ 2357755 h 6858001"/>
              <a:gd name="connsiteX165" fmla="*/ 3920061 w 8009775"/>
              <a:gd name="connsiteY165" fmla="*/ 2358391 h 6858001"/>
              <a:gd name="connsiteX166" fmla="*/ 3925972 w 8009775"/>
              <a:gd name="connsiteY166" fmla="*/ 2358708 h 6858001"/>
              <a:gd name="connsiteX167" fmla="*/ 3931883 w 8009775"/>
              <a:gd name="connsiteY167" fmla="*/ 2358708 h 6858001"/>
              <a:gd name="connsiteX168" fmla="*/ 3937795 w 8009775"/>
              <a:gd name="connsiteY168" fmla="*/ 2358708 h 6858001"/>
              <a:gd name="connsiteX169" fmla="*/ 3943706 w 8009775"/>
              <a:gd name="connsiteY169" fmla="*/ 2358391 h 6858001"/>
              <a:gd name="connsiteX170" fmla="*/ 3949617 w 8009775"/>
              <a:gd name="connsiteY170" fmla="*/ 2357755 h 6858001"/>
              <a:gd name="connsiteX171" fmla="*/ 3955233 w 8009775"/>
              <a:gd name="connsiteY171" fmla="*/ 2356485 h 6858001"/>
              <a:gd name="connsiteX172" fmla="*/ 3961144 w 8009775"/>
              <a:gd name="connsiteY172" fmla="*/ 2355534 h 6858001"/>
              <a:gd name="connsiteX173" fmla="*/ 3966760 w 8009775"/>
              <a:gd name="connsiteY173" fmla="*/ 2353628 h 6858001"/>
              <a:gd name="connsiteX174" fmla="*/ 3972671 w 8009775"/>
              <a:gd name="connsiteY174" fmla="*/ 2351723 h 6858001"/>
              <a:gd name="connsiteX175" fmla="*/ 3978287 w 8009775"/>
              <a:gd name="connsiteY175" fmla="*/ 2349818 h 6858001"/>
              <a:gd name="connsiteX176" fmla="*/ 3983607 w 8009775"/>
              <a:gd name="connsiteY176" fmla="*/ 2347595 h 6858001"/>
              <a:gd name="connsiteX177" fmla="*/ 3989223 w 8009775"/>
              <a:gd name="connsiteY177" fmla="*/ 2344738 h 6858001"/>
              <a:gd name="connsiteX178" fmla="*/ 3994543 w 8009775"/>
              <a:gd name="connsiteY178" fmla="*/ 2341880 h 6858001"/>
              <a:gd name="connsiteX179" fmla="*/ 3999567 w 8009775"/>
              <a:gd name="connsiteY179" fmla="*/ 2338705 h 6858001"/>
              <a:gd name="connsiteX180" fmla="*/ 4004888 w 8009775"/>
              <a:gd name="connsiteY180" fmla="*/ 2334895 h 6858001"/>
              <a:gd name="connsiteX181" fmla="*/ 4009617 w 8009775"/>
              <a:gd name="connsiteY181" fmla="*/ 2331085 h 6858001"/>
              <a:gd name="connsiteX182" fmla="*/ 4014346 w 8009775"/>
              <a:gd name="connsiteY182" fmla="*/ 2326958 h 6858001"/>
              <a:gd name="connsiteX183" fmla="*/ 4018779 w 8009775"/>
              <a:gd name="connsiteY183" fmla="*/ 2322830 h 6858001"/>
              <a:gd name="connsiteX184" fmla="*/ 4023213 w 8009775"/>
              <a:gd name="connsiteY184" fmla="*/ 2318068 h 6858001"/>
              <a:gd name="connsiteX185" fmla="*/ 4027646 w 8009775"/>
              <a:gd name="connsiteY185" fmla="*/ 2313306 h 6858001"/>
              <a:gd name="connsiteX186" fmla="*/ 4031193 w 8009775"/>
              <a:gd name="connsiteY186" fmla="*/ 2308544 h 6858001"/>
              <a:gd name="connsiteX187" fmla="*/ 4034740 w 8009775"/>
              <a:gd name="connsiteY187" fmla="*/ 2303463 h 6858001"/>
              <a:gd name="connsiteX188" fmla="*/ 4037991 w 8009775"/>
              <a:gd name="connsiteY188" fmla="*/ 2298384 h 6858001"/>
              <a:gd name="connsiteX189" fmla="*/ 4040946 w 8009775"/>
              <a:gd name="connsiteY189" fmla="*/ 2292985 h 6858001"/>
              <a:gd name="connsiteX190" fmla="*/ 4043606 w 8009775"/>
              <a:gd name="connsiteY190" fmla="*/ 2287588 h 6858001"/>
              <a:gd name="connsiteX191" fmla="*/ 4046267 w 8009775"/>
              <a:gd name="connsiteY191" fmla="*/ 2281873 h 6858001"/>
              <a:gd name="connsiteX192" fmla="*/ 4048040 w 8009775"/>
              <a:gd name="connsiteY192" fmla="*/ 2276476 h 6858001"/>
              <a:gd name="connsiteX193" fmla="*/ 4050109 w 8009775"/>
              <a:gd name="connsiteY193" fmla="*/ 2270761 h 6858001"/>
              <a:gd name="connsiteX194" fmla="*/ 4051587 w 8009775"/>
              <a:gd name="connsiteY194" fmla="*/ 2265046 h 6858001"/>
              <a:gd name="connsiteX195" fmla="*/ 4052769 w 8009775"/>
              <a:gd name="connsiteY195" fmla="*/ 2259331 h 6858001"/>
              <a:gd name="connsiteX196" fmla="*/ 4053656 w 8009775"/>
              <a:gd name="connsiteY196" fmla="*/ 2253298 h 6858001"/>
              <a:gd name="connsiteX197" fmla="*/ 4054542 w 8009775"/>
              <a:gd name="connsiteY197" fmla="*/ 2247266 h 6858001"/>
              <a:gd name="connsiteX198" fmla="*/ 4054838 w 8009775"/>
              <a:gd name="connsiteY198" fmla="*/ 2241551 h 6858001"/>
              <a:gd name="connsiteX199" fmla="*/ 4055133 w 8009775"/>
              <a:gd name="connsiteY199" fmla="*/ 2235519 h 6858001"/>
              <a:gd name="connsiteX200" fmla="*/ 4054838 w 8009775"/>
              <a:gd name="connsiteY200" fmla="*/ 2229804 h 6858001"/>
              <a:gd name="connsiteX201" fmla="*/ 4054542 w 8009775"/>
              <a:gd name="connsiteY201" fmla="*/ 2223770 h 6858001"/>
              <a:gd name="connsiteX202" fmla="*/ 4053656 w 8009775"/>
              <a:gd name="connsiteY202" fmla="*/ 2217739 h 6858001"/>
              <a:gd name="connsiteX203" fmla="*/ 4052769 w 8009775"/>
              <a:gd name="connsiteY203" fmla="*/ 2212024 h 6858001"/>
              <a:gd name="connsiteX204" fmla="*/ 4051587 w 8009775"/>
              <a:gd name="connsiteY204" fmla="*/ 2206309 h 6858001"/>
              <a:gd name="connsiteX205" fmla="*/ 4050109 w 8009775"/>
              <a:gd name="connsiteY205" fmla="*/ 2200593 h 6858001"/>
              <a:gd name="connsiteX206" fmla="*/ 4048040 w 8009775"/>
              <a:gd name="connsiteY206" fmla="*/ 2194878 h 6858001"/>
              <a:gd name="connsiteX207" fmla="*/ 4046267 w 8009775"/>
              <a:gd name="connsiteY207" fmla="*/ 2189163 h 6858001"/>
              <a:gd name="connsiteX208" fmla="*/ 4043606 w 8009775"/>
              <a:gd name="connsiteY208" fmla="*/ 2183765 h 6858001"/>
              <a:gd name="connsiteX209" fmla="*/ 4040946 w 8009775"/>
              <a:gd name="connsiteY209" fmla="*/ 2178368 h 6858001"/>
              <a:gd name="connsiteX210" fmla="*/ 4037991 w 8009775"/>
              <a:gd name="connsiteY210" fmla="*/ 2172970 h 6858001"/>
              <a:gd name="connsiteX211" fmla="*/ 4034740 w 8009775"/>
              <a:gd name="connsiteY211" fmla="*/ 2167890 h 6858001"/>
              <a:gd name="connsiteX212" fmla="*/ 4031193 w 8009775"/>
              <a:gd name="connsiteY212" fmla="*/ 2162494 h 6858001"/>
              <a:gd name="connsiteX213" fmla="*/ 4027646 w 8009775"/>
              <a:gd name="connsiteY213" fmla="*/ 2157730 h 6858001"/>
              <a:gd name="connsiteX214" fmla="*/ 4023213 w 8009775"/>
              <a:gd name="connsiteY214" fmla="*/ 2153285 h 6858001"/>
              <a:gd name="connsiteX215" fmla="*/ 4018779 w 8009775"/>
              <a:gd name="connsiteY215" fmla="*/ 2148523 h 6858001"/>
              <a:gd name="connsiteX216" fmla="*/ 3632182 w 8009775"/>
              <a:gd name="connsiteY216" fmla="*/ 1761490 h 6858001"/>
              <a:gd name="connsiteX217" fmla="*/ 3435928 w 8009775"/>
              <a:gd name="connsiteY217" fmla="*/ 1565276 h 6858001"/>
              <a:gd name="connsiteX218" fmla="*/ 3431198 w 8009775"/>
              <a:gd name="connsiteY218" fmla="*/ 1560514 h 6858001"/>
              <a:gd name="connsiteX219" fmla="*/ 3427356 w 8009775"/>
              <a:gd name="connsiteY219" fmla="*/ 1555751 h 6858001"/>
              <a:gd name="connsiteX220" fmla="*/ 3423218 w 8009775"/>
              <a:gd name="connsiteY220" fmla="*/ 1550671 h 6858001"/>
              <a:gd name="connsiteX221" fmla="*/ 3420262 w 8009775"/>
              <a:gd name="connsiteY221" fmla="*/ 1545909 h 6858001"/>
              <a:gd name="connsiteX222" fmla="*/ 3417012 w 8009775"/>
              <a:gd name="connsiteY222" fmla="*/ 1540829 h 6858001"/>
              <a:gd name="connsiteX223" fmla="*/ 3413760 w 8009775"/>
              <a:gd name="connsiteY223" fmla="*/ 1535430 h 6858001"/>
              <a:gd name="connsiteX224" fmla="*/ 3411100 w 8009775"/>
              <a:gd name="connsiteY224" fmla="*/ 1530034 h 6858001"/>
              <a:gd name="connsiteX225" fmla="*/ 3408736 w 8009775"/>
              <a:gd name="connsiteY225" fmla="*/ 1524635 h 6858001"/>
              <a:gd name="connsiteX226" fmla="*/ 3406371 w 8009775"/>
              <a:gd name="connsiteY226" fmla="*/ 1518920 h 6858001"/>
              <a:gd name="connsiteX227" fmla="*/ 3404598 w 8009775"/>
              <a:gd name="connsiteY227" fmla="*/ 1513205 h 6858001"/>
              <a:gd name="connsiteX228" fmla="*/ 3403120 w 8009775"/>
              <a:gd name="connsiteY228" fmla="*/ 1507174 h 6858001"/>
              <a:gd name="connsiteX229" fmla="*/ 3401938 w 8009775"/>
              <a:gd name="connsiteY229" fmla="*/ 1501459 h 6858001"/>
              <a:gd name="connsiteX230" fmla="*/ 3401051 w 8009775"/>
              <a:gd name="connsiteY230" fmla="*/ 1495744 h 6858001"/>
              <a:gd name="connsiteX231" fmla="*/ 3400460 w 8009775"/>
              <a:gd name="connsiteY231" fmla="*/ 1489710 h 6858001"/>
              <a:gd name="connsiteX232" fmla="*/ 3399869 w 8009775"/>
              <a:gd name="connsiteY232" fmla="*/ 1483995 h 6858001"/>
              <a:gd name="connsiteX233" fmla="*/ 3399573 w 8009775"/>
              <a:gd name="connsiteY233" fmla="*/ 1478281 h 6858001"/>
              <a:gd name="connsiteX234" fmla="*/ 3399869 w 8009775"/>
              <a:gd name="connsiteY234" fmla="*/ 1472249 h 6858001"/>
              <a:gd name="connsiteX235" fmla="*/ 3400460 w 8009775"/>
              <a:gd name="connsiteY235" fmla="*/ 1466215 h 6858001"/>
              <a:gd name="connsiteX236" fmla="*/ 3401051 w 8009775"/>
              <a:gd name="connsiteY236" fmla="*/ 1460183 h 6858001"/>
              <a:gd name="connsiteX237" fmla="*/ 3401938 w 8009775"/>
              <a:gd name="connsiteY237" fmla="*/ 1454468 h 6858001"/>
              <a:gd name="connsiteX238" fmla="*/ 3403120 w 8009775"/>
              <a:gd name="connsiteY238" fmla="*/ 1448754 h 6858001"/>
              <a:gd name="connsiteX239" fmla="*/ 3404598 w 8009775"/>
              <a:gd name="connsiteY239" fmla="*/ 1443039 h 6858001"/>
              <a:gd name="connsiteX240" fmla="*/ 3406371 w 8009775"/>
              <a:gd name="connsiteY240" fmla="*/ 1437324 h 6858001"/>
              <a:gd name="connsiteX241" fmla="*/ 3408736 w 8009775"/>
              <a:gd name="connsiteY241" fmla="*/ 1431609 h 6858001"/>
              <a:gd name="connsiteX242" fmla="*/ 3411100 w 8009775"/>
              <a:gd name="connsiteY242" fmla="*/ 1426211 h 6858001"/>
              <a:gd name="connsiteX243" fmla="*/ 3413760 w 8009775"/>
              <a:gd name="connsiteY243" fmla="*/ 1420814 h 6858001"/>
              <a:gd name="connsiteX244" fmla="*/ 3417012 w 8009775"/>
              <a:gd name="connsiteY244" fmla="*/ 1415416 h 6858001"/>
              <a:gd name="connsiteX245" fmla="*/ 3420262 w 8009775"/>
              <a:gd name="connsiteY245" fmla="*/ 1410336 h 6858001"/>
              <a:gd name="connsiteX246" fmla="*/ 3423218 w 8009775"/>
              <a:gd name="connsiteY246" fmla="*/ 1405256 h 6858001"/>
              <a:gd name="connsiteX247" fmla="*/ 3427356 w 8009775"/>
              <a:gd name="connsiteY247" fmla="*/ 1400175 h 6858001"/>
              <a:gd name="connsiteX248" fmla="*/ 3431198 w 8009775"/>
              <a:gd name="connsiteY248" fmla="*/ 1395731 h 6858001"/>
              <a:gd name="connsiteX249" fmla="*/ 3435928 w 8009775"/>
              <a:gd name="connsiteY249" fmla="*/ 1390969 h 6858001"/>
              <a:gd name="connsiteX250" fmla="*/ 3440361 w 8009775"/>
              <a:gd name="connsiteY250" fmla="*/ 1386524 h 6858001"/>
              <a:gd name="connsiteX251" fmla="*/ 3445386 w 8009775"/>
              <a:gd name="connsiteY251" fmla="*/ 1382396 h 6858001"/>
              <a:gd name="connsiteX252" fmla="*/ 3449819 w 8009775"/>
              <a:gd name="connsiteY252" fmla="*/ 1378585 h 6858001"/>
              <a:gd name="connsiteX253" fmla="*/ 3454844 w 8009775"/>
              <a:gd name="connsiteY253" fmla="*/ 1375094 h 6858001"/>
              <a:gd name="connsiteX254" fmla="*/ 3460459 w 8009775"/>
              <a:gd name="connsiteY254" fmla="*/ 1371919 h 6858001"/>
              <a:gd name="connsiteX255" fmla="*/ 3465780 w 8009775"/>
              <a:gd name="connsiteY255" fmla="*/ 1369061 h 6858001"/>
              <a:gd name="connsiteX256" fmla="*/ 3471100 w 8009775"/>
              <a:gd name="connsiteY256" fmla="*/ 1366204 h 6858001"/>
              <a:gd name="connsiteX257" fmla="*/ 3476420 w 8009775"/>
              <a:gd name="connsiteY257" fmla="*/ 1363980 h 6858001"/>
              <a:gd name="connsiteX258" fmla="*/ 3482331 w 8009775"/>
              <a:gd name="connsiteY258" fmla="*/ 1361759 h 6858001"/>
              <a:gd name="connsiteX259" fmla="*/ 3487947 w 8009775"/>
              <a:gd name="connsiteY259" fmla="*/ 1360170 h 6858001"/>
              <a:gd name="connsiteX260" fmla="*/ 3493858 w 8009775"/>
              <a:gd name="connsiteY260" fmla="*/ 1358265 h 6858001"/>
              <a:gd name="connsiteX261" fmla="*/ 3499474 w 8009775"/>
              <a:gd name="connsiteY261" fmla="*/ 1357314 h 6858001"/>
              <a:gd name="connsiteX262" fmla="*/ 3505385 w 8009775"/>
              <a:gd name="connsiteY262" fmla="*/ 1356043 h 6858001"/>
              <a:gd name="connsiteX263" fmla="*/ 3511001 w 8009775"/>
              <a:gd name="connsiteY263" fmla="*/ 1355409 h 6858001"/>
              <a:gd name="connsiteX264" fmla="*/ 3517208 w 8009775"/>
              <a:gd name="connsiteY264" fmla="*/ 1355090 h 6858001"/>
              <a:gd name="connsiteX265" fmla="*/ 3522823 w 8009775"/>
              <a:gd name="connsiteY265" fmla="*/ 1354773 h 6858001"/>
              <a:gd name="connsiteX266" fmla="*/ 3529030 w 8009775"/>
              <a:gd name="connsiteY266" fmla="*/ 1355090 h 6858001"/>
              <a:gd name="connsiteX267" fmla="*/ 3534646 w 8009775"/>
              <a:gd name="connsiteY267" fmla="*/ 1355409 h 6858001"/>
              <a:gd name="connsiteX268" fmla="*/ 3540557 w 8009775"/>
              <a:gd name="connsiteY268" fmla="*/ 1356043 h 6858001"/>
              <a:gd name="connsiteX269" fmla="*/ 3546468 w 8009775"/>
              <a:gd name="connsiteY269" fmla="*/ 1357314 h 6858001"/>
              <a:gd name="connsiteX270" fmla="*/ 3552380 w 8009775"/>
              <a:gd name="connsiteY270" fmla="*/ 1358265 h 6858001"/>
              <a:gd name="connsiteX271" fmla="*/ 3557995 w 8009775"/>
              <a:gd name="connsiteY271" fmla="*/ 1360170 h 6858001"/>
              <a:gd name="connsiteX272" fmla="*/ 3563906 w 8009775"/>
              <a:gd name="connsiteY272" fmla="*/ 1361759 h 6858001"/>
              <a:gd name="connsiteX273" fmla="*/ 3569227 w 8009775"/>
              <a:gd name="connsiteY273" fmla="*/ 1363980 h 6858001"/>
              <a:gd name="connsiteX274" fmla="*/ 3574842 w 8009775"/>
              <a:gd name="connsiteY274" fmla="*/ 1366204 h 6858001"/>
              <a:gd name="connsiteX275" fmla="*/ 3580458 w 8009775"/>
              <a:gd name="connsiteY275" fmla="*/ 1369061 h 6858001"/>
              <a:gd name="connsiteX276" fmla="*/ 3585778 w 8009775"/>
              <a:gd name="connsiteY276" fmla="*/ 1371919 h 6858001"/>
              <a:gd name="connsiteX277" fmla="*/ 3590803 w 8009775"/>
              <a:gd name="connsiteY277" fmla="*/ 1375094 h 6858001"/>
              <a:gd name="connsiteX278" fmla="*/ 3595828 w 8009775"/>
              <a:gd name="connsiteY278" fmla="*/ 1378585 h 6858001"/>
              <a:gd name="connsiteX279" fmla="*/ 3600852 w 8009775"/>
              <a:gd name="connsiteY279" fmla="*/ 1382396 h 6858001"/>
              <a:gd name="connsiteX280" fmla="*/ 3605581 w 8009775"/>
              <a:gd name="connsiteY280" fmla="*/ 1386524 h 6858001"/>
              <a:gd name="connsiteX281" fmla="*/ 3610014 w 8009775"/>
              <a:gd name="connsiteY281" fmla="*/ 1390969 h 6858001"/>
              <a:gd name="connsiteX282" fmla="*/ 3817500 w 8009775"/>
              <a:gd name="connsiteY282" fmla="*/ 1598296 h 6858001"/>
              <a:gd name="connsiteX283" fmla="*/ 3821934 w 8009775"/>
              <a:gd name="connsiteY283" fmla="*/ 1602423 h 6858001"/>
              <a:gd name="connsiteX284" fmla="*/ 3826663 w 8009775"/>
              <a:gd name="connsiteY284" fmla="*/ 1606869 h 6858001"/>
              <a:gd name="connsiteX285" fmla="*/ 3831687 w 8009775"/>
              <a:gd name="connsiteY285" fmla="*/ 1610361 h 6858001"/>
              <a:gd name="connsiteX286" fmla="*/ 3836712 w 8009775"/>
              <a:gd name="connsiteY286" fmla="*/ 1613854 h 6858001"/>
              <a:gd name="connsiteX287" fmla="*/ 3841736 w 8009775"/>
              <a:gd name="connsiteY287" fmla="*/ 1617345 h 6858001"/>
              <a:gd name="connsiteX288" fmla="*/ 3847352 w 8009775"/>
              <a:gd name="connsiteY288" fmla="*/ 1620204 h 6858001"/>
              <a:gd name="connsiteX289" fmla="*/ 3852672 w 8009775"/>
              <a:gd name="connsiteY289" fmla="*/ 1623061 h 6858001"/>
              <a:gd name="connsiteX290" fmla="*/ 3857992 w 8009775"/>
              <a:gd name="connsiteY290" fmla="*/ 1625283 h 6858001"/>
              <a:gd name="connsiteX291" fmla="*/ 3863608 w 8009775"/>
              <a:gd name="connsiteY291" fmla="*/ 1627189 h 6858001"/>
              <a:gd name="connsiteX292" fmla="*/ 3869519 w 8009775"/>
              <a:gd name="connsiteY292" fmla="*/ 1629094 h 6858001"/>
              <a:gd name="connsiteX293" fmla="*/ 3875135 w 8009775"/>
              <a:gd name="connsiteY293" fmla="*/ 1630998 h 6858001"/>
              <a:gd name="connsiteX294" fmla="*/ 3881046 w 8009775"/>
              <a:gd name="connsiteY294" fmla="*/ 1631950 h 6858001"/>
              <a:gd name="connsiteX295" fmla="*/ 3886662 w 8009775"/>
              <a:gd name="connsiteY295" fmla="*/ 1632904 h 6858001"/>
              <a:gd name="connsiteX296" fmla="*/ 3892869 w 8009775"/>
              <a:gd name="connsiteY296" fmla="*/ 1633856 h 6858001"/>
              <a:gd name="connsiteX297" fmla="*/ 3898485 w 8009775"/>
              <a:gd name="connsiteY297" fmla="*/ 1634174 h 6858001"/>
              <a:gd name="connsiteX298" fmla="*/ 3904396 w 8009775"/>
              <a:gd name="connsiteY298" fmla="*/ 1634174 h 6858001"/>
              <a:gd name="connsiteX299" fmla="*/ 3910307 w 8009775"/>
              <a:gd name="connsiteY299" fmla="*/ 1634174 h 6858001"/>
              <a:gd name="connsiteX300" fmla="*/ 3916219 w 8009775"/>
              <a:gd name="connsiteY300" fmla="*/ 1633856 h 6858001"/>
              <a:gd name="connsiteX301" fmla="*/ 3922425 w 8009775"/>
              <a:gd name="connsiteY301" fmla="*/ 1632904 h 6858001"/>
              <a:gd name="connsiteX302" fmla="*/ 3928041 w 8009775"/>
              <a:gd name="connsiteY302" fmla="*/ 1631950 h 6858001"/>
              <a:gd name="connsiteX303" fmla="*/ 3933657 w 8009775"/>
              <a:gd name="connsiteY303" fmla="*/ 1630998 h 6858001"/>
              <a:gd name="connsiteX304" fmla="*/ 3939568 w 8009775"/>
              <a:gd name="connsiteY304" fmla="*/ 1629094 h 6858001"/>
              <a:gd name="connsiteX305" fmla="*/ 3945184 w 8009775"/>
              <a:gd name="connsiteY305" fmla="*/ 1627189 h 6858001"/>
              <a:gd name="connsiteX306" fmla="*/ 3950799 w 8009775"/>
              <a:gd name="connsiteY306" fmla="*/ 1625283 h 6858001"/>
              <a:gd name="connsiteX307" fmla="*/ 3956415 w 8009775"/>
              <a:gd name="connsiteY307" fmla="*/ 1623061 h 6858001"/>
              <a:gd name="connsiteX308" fmla="*/ 3961735 w 8009775"/>
              <a:gd name="connsiteY308" fmla="*/ 1620204 h 6858001"/>
              <a:gd name="connsiteX309" fmla="*/ 3967055 w 8009775"/>
              <a:gd name="connsiteY309" fmla="*/ 1617345 h 6858001"/>
              <a:gd name="connsiteX310" fmla="*/ 3972376 w 8009775"/>
              <a:gd name="connsiteY310" fmla="*/ 1613854 h 6858001"/>
              <a:gd name="connsiteX311" fmla="*/ 3977400 w 8009775"/>
              <a:gd name="connsiteY311" fmla="*/ 1610361 h 6858001"/>
              <a:gd name="connsiteX312" fmla="*/ 3982425 w 8009775"/>
              <a:gd name="connsiteY312" fmla="*/ 1606869 h 6858001"/>
              <a:gd name="connsiteX313" fmla="*/ 3986858 w 8009775"/>
              <a:gd name="connsiteY313" fmla="*/ 1602423 h 6858001"/>
              <a:gd name="connsiteX314" fmla="*/ 3991587 w 8009775"/>
              <a:gd name="connsiteY314" fmla="*/ 1598296 h 6858001"/>
              <a:gd name="connsiteX315" fmla="*/ 3996021 w 8009775"/>
              <a:gd name="connsiteY315" fmla="*/ 1593533 h 6858001"/>
              <a:gd name="connsiteX316" fmla="*/ 4000159 w 8009775"/>
              <a:gd name="connsiteY316" fmla="*/ 1588771 h 6858001"/>
              <a:gd name="connsiteX317" fmla="*/ 4003705 w 8009775"/>
              <a:gd name="connsiteY317" fmla="*/ 1583691 h 6858001"/>
              <a:gd name="connsiteX318" fmla="*/ 4007548 w 8009775"/>
              <a:gd name="connsiteY318" fmla="*/ 1578928 h 6858001"/>
              <a:gd name="connsiteX319" fmla="*/ 4010799 w 8009775"/>
              <a:gd name="connsiteY319" fmla="*/ 1573849 h 6858001"/>
              <a:gd name="connsiteX320" fmla="*/ 4013459 w 8009775"/>
              <a:gd name="connsiteY320" fmla="*/ 1568451 h 6858001"/>
              <a:gd name="connsiteX321" fmla="*/ 4016415 w 8009775"/>
              <a:gd name="connsiteY321" fmla="*/ 1563054 h 6858001"/>
              <a:gd name="connsiteX322" fmla="*/ 4018484 w 8009775"/>
              <a:gd name="connsiteY322" fmla="*/ 1557339 h 6858001"/>
              <a:gd name="connsiteX323" fmla="*/ 4020848 w 8009775"/>
              <a:gd name="connsiteY323" fmla="*/ 1551941 h 6858001"/>
              <a:gd name="connsiteX324" fmla="*/ 4022621 w 8009775"/>
              <a:gd name="connsiteY324" fmla="*/ 1546226 h 6858001"/>
              <a:gd name="connsiteX325" fmla="*/ 4024395 w 8009775"/>
              <a:gd name="connsiteY325" fmla="*/ 1540511 h 6858001"/>
              <a:gd name="connsiteX326" fmla="*/ 4025282 w 8009775"/>
              <a:gd name="connsiteY326" fmla="*/ 1534478 h 6858001"/>
              <a:gd name="connsiteX327" fmla="*/ 4026464 w 8009775"/>
              <a:gd name="connsiteY327" fmla="*/ 1528763 h 6858001"/>
              <a:gd name="connsiteX328" fmla="*/ 4027055 w 8009775"/>
              <a:gd name="connsiteY328" fmla="*/ 1522731 h 6858001"/>
              <a:gd name="connsiteX329" fmla="*/ 4027646 w 8009775"/>
              <a:gd name="connsiteY329" fmla="*/ 1517016 h 6858001"/>
              <a:gd name="connsiteX330" fmla="*/ 4027646 w 8009775"/>
              <a:gd name="connsiteY330" fmla="*/ 1510984 h 6858001"/>
              <a:gd name="connsiteX331" fmla="*/ 4027646 w 8009775"/>
              <a:gd name="connsiteY331" fmla="*/ 1505268 h 6858001"/>
              <a:gd name="connsiteX332" fmla="*/ 4027055 w 8009775"/>
              <a:gd name="connsiteY332" fmla="*/ 1499553 h 6858001"/>
              <a:gd name="connsiteX333" fmla="*/ 4026464 w 8009775"/>
              <a:gd name="connsiteY333" fmla="*/ 1493204 h 6858001"/>
              <a:gd name="connsiteX334" fmla="*/ 4025282 w 8009775"/>
              <a:gd name="connsiteY334" fmla="*/ 1487489 h 6858001"/>
              <a:gd name="connsiteX335" fmla="*/ 4024395 w 8009775"/>
              <a:gd name="connsiteY335" fmla="*/ 1481773 h 6858001"/>
              <a:gd name="connsiteX336" fmla="*/ 4022621 w 8009775"/>
              <a:gd name="connsiteY336" fmla="*/ 1476058 h 6858001"/>
              <a:gd name="connsiteX337" fmla="*/ 4020848 w 8009775"/>
              <a:gd name="connsiteY337" fmla="*/ 1470343 h 6858001"/>
              <a:gd name="connsiteX338" fmla="*/ 4018484 w 8009775"/>
              <a:gd name="connsiteY338" fmla="*/ 1464629 h 6858001"/>
              <a:gd name="connsiteX339" fmla="*/ 4016415 w 8009775"/>
              <a:gd name="connsiteY339" fmla="*/ 1459231 h 6858001"/>
              <a:gd name="connsiteX340" fmla="*/ 4013459 w 8009775"/>
              <a:gd name="connsiteY340" fmla="*/ 1453834 h 6858001"/>
              <a:gd name="connsiteX341" fmla="*/ 4010799 w 8009775"/>
              <a:gd name="connsiteY341" fmla="*/ 1448436 h 6858001"/>
              <a:gd name="connsiteX342" fmla="*/ 4007548 w 8009775"/>
              <a:gd name="connsiteY342" fmla="*/ 1443356 h 6858001"/>
              <a:gd name="connsiteX343" fmla="*/ 4003705 w 8009775"/>
              <a:gd name="connsiteY343" fmla="*/ 1438275 h 6858001"/>
              <a:gd name="connsiteX344" fmla="*/ 4000159 w 8009775"/>
              <a:gd name="connsiteY344" fmla="*/ 1433195 h 6858001"/>
              <a:gd name="connsiteX345" fmla="*/ 3996021 w 8009775"/>
              <a:gd name="connsiteY345" fmla="*/ 1428751 h 6858001"/>
              <a:gd name="connsiteX346" fmla="*/ 3991587 w 8009775"/>
              <a:gd name="connsiteY346" fmla="*/ 1423988 h 6858001"/>
              <a:gd name="connsiteX347" fmla="*/ 3323022 w 8009775"/>
              <a:gd name="connsiteY347" fmla="*/ 755333 h 6858001"/>
              <a:gd name="connsiteX348" fmla="*/ 3316815 w 8009775"/>
              <a:gd name="connsiteY348" fmla="*/ 748348 h 6858001"/>
              <a:gd name="connsiteX349" fmla="*/ 3310904 w 8009775"/>
              <a:gd name="connsiteY349" fmla="*/ 741045 h 6858001"/>
              <a:gd name="connsiteX350" fmla="*/ 3305584 w 8009775"/>
              <a:gd name="connsiteY350" fmla="*/ 733108 h 6858001"/>
              <a:gd name="connsiteX351" fmla="*/ 3300855 w 8009775"/>
              <a:gd name="connsiteY351" fmla="*/ 725170 h 6858001"/>
              <a:gd name="connsiteX352" fmla="*/ 3297308 w 8009775"/>
              <a:gd name="connsiteY352" fmla="*/ 716915 h 6858001"/>
              <a:gd name="connsiteX353" fmla="*/ 3293761 w 8009775"/>
              <a:gd name="connsiteY353" fmla="*/ 708660 h 6858001"/>
              <a:gd name="connsiteX354" fmla="*/ 3291101 w 8009775"/>
              <a:gd name="connsiteY354" fmla="*/ 699770 h 6858001"/>
              <a:gd name="connsiteX355" fmla="*/ 3289328 w 8009775"/>
              <a:gd name="connsiteY355" fmla="*/ 691198 h 6858001"/>
              <a:gd name="connsiteX356" fmla="*/ 2596527 w 8009775"/>
              <a:gd name="connsiteY356"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099646 w 8009775"/>
              <a:gd name="connsiteY74" fmla="*/ 6858001 h 6858001"/>
              <a:gd name="connsiteX75" fmla="*/ 7364776 w 8009775"/>
              <a:gd name="connsiteY75" fmla="*/ 6858001 h 6858001"/>
              <a:gd name="connsiteX76" fmla="*/ 7460026 w 8009775"/>
              <a:gd name="connsiteY76" fmla="*/ 6858001 h 6858001"/>
              <a:gd name="connsiteX77" fmla="*/ 7507651 w 8009775"/>
              <a:gd name="connsiteY77" fmla="*/ 6858001 h 6858001"/>
              <a:gd name="connsiteX78" fmla="*/ 7507650 w 8009775"/>
              <a:gd name="connsiteY78" fmla="*/ 6858000 h 6858001"/>
              <a:gd name="connsiteX79" fmla="*/ 8009775 w 8009775"/>
              <a:gd name="connsiteY79" fmla="*/ 6858000 h 6858001"/>
              <a:gd name="connsiteX80" fmla="*/ 3996316 w 8009775"/>
              <a:gd name="connsiteY80" fmla="*/ 2818448 h 6858001"/>
              <a:gd name="connsiteX81" fmla="*/ 3980947 w 8009775"/>
              <a:gd name="connsiteY81" fmla="*/ 2804795 h 6858001"/>
              <a:gd name="connsiteX82" fmla="*/ 3965282 w 8009775"/>
              <a:gd name="connsiteY82" fmla="*/ 2791144 h 6858001"/>
              <a:gd name="connsiteX83" fmla="*/ 3950799 w 8009775"/>
              <a:gd name="connsiteY83" fmla="*/ 2776856 h 6858001"/>
              <a:gd name="connsiteX84" fmla="*/ 3936021 w 8009775"/>
              <a:gd name="connsiteY84" fmla="*/ 2762568 h 6858001"/>
              <a:gd name="connsiteX85" fmla="*/ 3001744 w 8009775"/>
              <a:gd name="connsiteY85" fmla="*/ 1828166 h 6858001"/>
              <a:gd name="connsiteX86" fmla="*/ 2997311 w 8009775"/>
              <a:gd name="connsiteY86" fmla="*/ 1823404 h 6858001"/>
              <a:gd name="connsiteX87" fmla="*/ 2992878 w 8009775"/>
              <a:gd name="connsiteY87" fmla="*/ 1818640 h 6858001"/>
              <a:gd name="connsiteX88" fmla="*/ 2989331 w 8009775"/>
              <a:gd name="connsiteY88" fmla="*/ 1814195 h 6858001"/>
              <a:gd name="connsiteX89" fmla="*/ 2985784 w 8009775"/>
              <a:gd name="connsiteY89" fmla="*/ 1808799 h 6858001"/>
              <a:gd name="connsiteX90" fmla="*/ 2982533 w 8009775"/>
              <a:gd name="connsiteY90" fmla="*/ 1803718 h 6858001"/>
              <a:gd name="connsiteX91" fmla="*/ 2979873 w 8009775"/>
              <a:gd name="connsiteY91" fmla="*/ 1798321 h 6858001"/>
              <a:gd name="connsiteX92" fmla="*/ 2976917 w 8009775"/>
              <a:gd name="connsiteY92" fmla="*/ 1792924 h 6858001"/>
              <a:gd name="connsiteX93" fmla="*/ 2974552 w 8009775"/>
              <a:gd name="connsiteY93" fmla="*/ 1787526 h 6858001"/>
              <a:gd name="connsiteX94" fmla="*/ 2972484 w 8009775"/>
              <a:gd name="connsiteY94" fmla="*/ 1781811 h 6858001"/>
              <a:gd name="connsiteX95" fmla="*/ 2970710 w 8009775"/>
              <a:gd name="connsiteY95" fmla="*/ 1776095 h 6858001"/>
              <a:gd name="connsiteX96" fmla="*/ 2968937 w 8009775"/>
              <a:gd name="connsiteY96" fmla="*/ 1770380 h 6858001"/>
              <a:gd name="connsiteX97" fmla="*/ 2967755 w 8009775"/>
              <a:gd name="connsiteY97" fmla="*/ 1764665 h 6858001"/>
              <a:gd name="connsiteX98" fmla="*/ 2966868 w 8009775"/>
              <a:gd name="connsiteY98" fmla="*/ 1758634 h 6858001"/>
              <a:gd name="connsiteX99" fmla="*/ 2965981 w 8009775"/>
              <a:gd name="connsiteY99" fmla="*/ 1752919 h 6858001"/>
              <a:gd name="connsiteX100" fmla="*/ 2965686 w 8009775"/>
              <a:gd name="connsiteY100" fmla="*/ 1746885 h 6858001"/>
              <a:gd name="connsiteX101" fmla="*/ 2965686 w 8009775"/>
              <a:gd name="connsiteY101" fmla="*/ 1741170 h 6858001"/>
              <a:gd name="connsiteX102" fmla="*/ 2965686 w 8009775"/>
              <a:gd name="connsiteY102" fmla="*/ 1735139 h 6858001"/>
              <a:gd name="connsiteX103" fmla="*/ 2965981 w 8009775"/>
              <a:gd name="connsiteY103" fmla="*/ 1729424 h 6858001"/>
              <a:gd name="connsiteX104" fmla="*/ 2966868 w 8009775"/>
              <a:gd name="connsiteY104" fmla="*/ 1723074 h 6858001"/>
              <a:gd name="connsiteX105" fmla="*/ 2967755 w 8009775"/>
              <a:gd name="connsiteY105" fmla="*/ 1717358 h 6858001"/>
              <a:gd name="connsiteX106" fmla="*/ 2968937 w 8009775"/>
              <a:gd name="connsiteY106" fmla="*/ 1711643 h 6858001"/>
              <a:gd name="connsiteX107" fmla="*/ 2970710 w 8009775"/>
              <a:gd name="connsiteY107" fmla="*/ 1705929 h 6858001"/>
              <a:gd name="connsiteX108" fmla="*/ 2972484 w 8009775"/>
              <a:gd name="connsiteY108" fmla="*/ 1700214 h 6858001"/>
              <a:gd name="connsiteX109" fmla="*/ 2974552 w 8009775"/>
              <a:gd name="connsiteY109" fmla="*/ 1694816 h 6858001"/>
              <a:gd name="connsiteX110" fmla="*/ 2976917 w 8009775"/>
              <a:gd name="connsiteY110" fmla="*/ 1689101 h 6858001"/>
              <a:gd name="connsiteX111" fmla="*/ 2979873 w 8009775"/>
              <a:gd name="connsiteY111" fmla="*/ 1683703 h 6858001"/>
              <a:gd name="connsiteX112" fmla="*/ 2982533 w 8009775"/>
              <a:gd name="connsiteY112" fmla="*/ 1678305 h 6858001"/>
              <a:gd name="connsiteX113" fmla="*/ 2985784 w 8009775"/>
              <a:gd name="connsiteY113" fmla="*/ 1673226 h 6858001"/>
              <a:gd name="connsiteX114" fmla="*/ 2989331 w 8009775"/>
              <a:gd name="connsiteY114" fmla="*/ 1668145 h 6858001"/>
              <a:gd name="connsiteX115" fmla="*/ 2992878 w 8009775"/>
              <a:gd name="connsiteY115" fmla="*/ 1663066 h 6858001"/>
              <a:gd name="connsiteX116" fmla="*/ 2997311 w 8009775"/>
              <a:gd name="connsiteY116" fmla="*/ 1658621 h 6858001"/>
              <a:gd name="connsiteX117" fmla="*/ 3001744 w 8009775"/>
              <a:gd name="connsiteY117" fmla="*/ 1653859 h 6858001"/>
              <a:gd name="connsiteX118" fmla="*/ 3006178 w 8009775"/>
              <a:gd name="connsiteY118" fmla="*/ 1649414 h 6858001"/>
              <a:gd name="connsiteX119" fmla="*/ 3010907 w 8009775"/>
              <a:gd name="connsiteY119" fmla="*/ 1645603 h 6858001"/>
              <a:gd name="connsiteX120" fmla="*/ 3015932 w 8009775"/>
              <a:gd name="connsiteY120" fmla="*/ 1641794 h 6858001"/>
              <a:gd name="connsiteX121" fmla="*/ 3020956 w 8009775"/>
              <a:gd name="connsiteY121" fmla="*/ 1637984 h 6858001"/>
              <a:gd name="connsiteX122" fmla="*/ 3025981 w 8009775"/>
              <a:gd name="connsiteY122" fmla="*/ 1634809 h 6858001"/>
              <a:gd name="connsiteX123" fmla="*/ 3031596 w 8009775"/>
              <a:gd name="connsiteY123" fmla="*/ 1631950 h 6858001"/>
              <a:gd name="connsiteX124" fmla="*/ 3036916 w 8009775"/>
              <a:gd name="connsiteY124" fmla="*/ 1629094 h 6858001"/>
              <a:gd name="connsiteX125" fmla="*/ 3042532 w 8009775"/>
              <a:gd name="connsiteY125" fmla="*/ 1626871 h 6858001"/>
              <a:gd name="connsiteX126" fmla="*/ 3047852 w 8009775"/>
              <a:gd name="connsiteY126" fmla="*/ 1624649 h 6858001"/>
              <a:gd name="connsiteX127" fmla="*/ 3053764 w 8009775"/>
              <a:gd name="connsiteY127" fmla="*/ 1623061 h 6858001"/>
              <a:gd name="connsiteX128" fmla="*/ 3059379 w 8009775"/>
              <a:gd name="connsiteY128" fmla="*/ 1621155 h 6858001"/>
              <a:gd name="connsiteX129" fmla="*/ 3065291 w 8009775"/>
              <a:gd name="connsiteY129" fmla="*/ 1620204 h 6858001"/>
              <a:gd name="connsiteX130" fmla="*/ 3070906 w 8009775"/>
              <a:gd name="connsiteY130" fmla="*/ 1618934 h 6858001"/>
              <a:gd name="connsiteX131" fmla="*/ 3077113 w 8009775"/>
              <a:gd name="connsiteY131" fmla="*/ 1618299 h 6858001"/>
              <a:gd name="connsiteX132" fmla="*/ 3082729 w 8009775"/>
              <a:gd name="connsiteY132" fmla="*/ 1617981 h 6858001"/>
              <a:gd name="connsiteX133" fmla="*/ 3088936 w 8009775"/>
              <a:gd name="connsiteY133" fmla="*/ 1617981 h 6858001"/>
              <a:gd name="connsiteX134" fmla="*/ 3094552 w 8009775"/>
              <a:gd name="connsiteY134" fmla="*/ 1617981 h 6858001"/>
              <a:gd name="connsiteX135" fmla="*/ 3100758 w 8009775"/>
              <a:gd name="connsiteY135" fmla="*/ 1618299 h 6858001"/>
              <a:gd name="connsiteX136" fmla="*/ 3106670 w 8009775"/>
              <a:gd name="connsiteY136" fmla="*/ 1618934 h 6858001"/>
              <a:gd name="connsiteX137" fmla="*/ 3112285 w 8009775"/>
              <a:gd name="connsiteY137" fmla="*/ 1620204 h 6858001"/>
              <a:gd name="connsiteX138" fmla="*/ 3117901 w 8009775"/>
              <a:gd name="connsiteY138" fmla="*/ 1621155 h 6858001"/>
              <a:gd name="connsiteX139" fmla="*/ 3123812 w 8009775"/>
              <a:gd name="connsiteY139" fmla="*/ 1623061 h 6858001"/>
              <a:gd name="connsiteX140" fmla="*/ 3129428 w 8009775"/>
              <a:gd name="connsiteY140" fmla="*/ 1624649 h 6858001"/>
              <a:gd name="connsiteX141" fmla="*/ 3135339 w 8009775"/>
              <a:gd name="connsiteY141" fmla="*/ 1626871 h 6858001"/>
              <a:gd name="connsiteX142" fmla="*/ 3140660 w 8009775"/>
              <a:gd name="connsiteY142" fmla="*/ 1629094 h 6858001"/>
              <a:gd name="connsiteX143" fmla="*/ 3145980 w 8009775"/>
              <a:gd name="connsiteY143" fmla="*/ 1631950 h 6858001"/>
              <a:gd name="connsiteX144" fmla="*/ 3151300 w 8009775"/>
              <a:gd name="connsiteY144" fmla="*/ 1634809 h 6858001"/>
              <a:gd name="connsiteX145" fmla="*/ 3156324 w 8009775"/>
              <a:gd name="connsiteY145" fmla="*/ 1637984 h 6858001"/>
              <a:gd name="connsiteX146" fmla="*/ 3161349 w 8009775"/>
              <a:gd name="connsiteY146" fmla="*/ 1641794 h 6858001"/>
              <a:gd name="connsiteX147" fmla="*/ 3166374 w 8009775"/>
              <a:gd name="connsiteY147" fmla="*/ 1645603 h 6858001"/>
              <a:gd name="connsiteX148" fmla="*/ 3171102 w 8009775"/>
              <a:gd name="connsiteY148" fmla="*/ 1649414 h 6858001"/>
              <a:gd name="connsiteX149" fmla="*/ 3175832 w 8009775"/>
              <a:gd name="connsiteY149" fmla="*/ 1653859 h 6858001"/>
              <a:gd name="connsiteX150" fmla="*/ 3844692 w 8009775"/>
              <a:gd name="connsiteY150" fmla="*/ 2322830 h 6858001"/>
              <a:gd name="connsiteX151" fmla="*/ 3849421 w 8009775"/>
              <a:gd name="connsiteY151" fmla="*/ 2326958 h 6858001"/>
              <a:gd name="connsiteX152" fmla="*/ 3854150 w 8009775"/>
              <a:gd name="connsiteY152" fmla="*/ 2331085 h 6858001"/>
              <a:gd name="connsiteX153" fmla="*/ 3859175 w 8009775"/>
              <a:gd name="connsiteY153" fmla="*/ 2334895 h 6858001"/>
              <a:gd name="connsiteX154" fmla="*/ 3864199 w 8009775"/>
              <a:gd name="connsiteY154" fmla="*/ 2338705 h 6858001"/>
              <a:gd name="connsiteX155" fmla="*/ 3869224 w 8009775"/>
              <a:gd name="connsiteY155" fmla="*/ 2341880 h 6858001"/>
              <a:gd name="connsiteX156" fmla="*/ 3874544 w 8009775"/>
              <a:gd name="connsiteY156" fmla="*/ 2344738 h 6858001"/>
              <a:gd name="connsiteX157" fmla="*/ 3879864 w 8009775"/>
              <a:gd name="connsiteY157" fmla="*/ 2347595 h 6858001"/>
              <a:gd name="connsiteX158" fmla="*/ 3885775 w 8009775"/>
              <a:gd name="connsiteY158" fmla="*/ 2349818 h 6858001"/>
              <a:gd name="connsiteX159" fmla="*/ 3891096 w 8009775"/>
              <a:gd name="connsiteY159" fmla="*/ 2351723 h 6858001"/>
              <a:gd name="connsiteX160" fmla="*/ 3896711 w 8009775"/>
              <a:gd name="connsiteY160" fmla="*/ 2353628 h 6858001"/>
              <a:gd name="connsiteX161" fmla="*/ 3902623 w 8009775"/>
              <a:gd name="connsiteY161" fmla="*/ 2355534 h 6858001"/>
              <a:gd name="connsiteX162" fmla="*/ 3908238 w 8009775"/>
              <a:gd name="connsiteY162" fmla="*/ 2356485 h 6858001"/>
              <a:gd name="connsiteX163" fmla="*/ 3914150 w 8009775"/>
              <a:gd name="connsiteY163" fmla="*/ 2357755 h 6858001"/>
              <a:gd name="connsiteX164" fmla="*/ 3920061 w 8009775"/>
              <a:gd name="connsiteY164" fmla="*/ 2358391 h 6858001"/>
              <a:gd name="connsiteX165" fmla="*/ 3925972 w 8009775"/>
              <a:gd name="connsiteY165" fmla="*/ 2358708 h 6858001"/>
              <a:gd name="connsiteX166" fmla="*/ 3931883 w 8009775"/>
              <a:gd name="connsiteY166" fmla="*/ 2358708 h 6858001"/>
              <a:gd name="connsiteX167" fmla="*/ 3937795 w 8009775"/>
              <a:gd name="connsiteY167" fmla="*/ 2358708 h 6858001"/>
              <a:gd name="connsiteX168" fmla="*/ 3943706 w 8009775"/>
              <a:gd name="connsiteY168" fmla="*/ 2358391 h 6858001"/>
              <a:gd name="connsiteX169" fmla="*/ 3949617 w 8009775"/>
              <a:gd name="connsiteY169" fmla="*/ 2357755 h 6858001"/>
              <a:gd name="connsiteX170" fmla="*/ 3955233 w 8009775"/>
              <a:gd name="connsiteY170" fmla="*/ 2356485 h 6858001"/>
              <a:gd name="connsiteX171" fmla="*/ 3961144 w 8009775"/>
              <a:gd name="connsiteY171" fmla="*/ 2355534 h 6858001"/>
              <a:gd name="connsiteX172" fmla="*/ 3966760 w 8009775"/>
              <a:gd name="connsiteY172" fmla="*/ 2353628 h 6858001"/>
              <a:gd name="connsiteX173" fmla="*/ 3972671 w 8009775"/>
              <a:gd name="connsiteY173" fmla="*/ 2351723 h 6858001"/>
              <a:gd name="connsiteX174" fmla="*/ 3978287 w 8009775"/>
              <a:gd name="connsiteY174" fmla="*/ 2349818 h 6858001"/>
              <a:gd name="connsiteX175" fmla="*/ 3983607 w 8009775"/>
              <a:gd name="connsiteY175" fmla="*/ 2347595 h 6858001"/>
              <a:gd name="connsiteX176" fmla="*/ 3989223 w 8009775"/>
              <a:gd name="connsiteY176" fmla="*/ 2344738 h 6858001"/>
              <a:gd name="connsiteX177" fmla="*/ 3994543 w 8009775"/>
              <a:gd name="connsiteY177" fmla="*/ 2341880 h 6858001"/>
              <a:gd name="connsiteX178" fmla="*/ 3999567 w 8009775"/>
              <a:gd name="connsiteY178" fmla="*/ 2338705 h 6858001"/>
              <a:gd name="connsiteX179" fmla="*/ 4004888 w 8009775"/>
              <a:gd name="connsiteY179" fmla="*/ 2334895 h 6858001"/>
              <a:gd name="connsiteX180" fmla="*/ 4009617 w 8009775"/>
              <a:gd name="connsiteY180" fmla="*/ 2331085 h 6858001"/>
              <a:gd name="connsiteX181" fmla="*/ 4014346 w 8009775"/>
              <a:gd name="connsiteY181" fmla="*/ 2326958 h 6858001"/>
              <a:gd name="connsiteX182" fmla="*/ 4018779 w 8009775"/>
              <a:gd name="connsiteY182" fmla="*/ 2322830 h 6858001"/>
              <a:gd name="connsiteX183" fmla="*/ 4023213 w 8009775"/>
              <a:gd name="connsiteY183" fmla="*/ 2318068 h 6858001"/>
              <a:gd name="connsiteX184" fmla="*/ 4027646 w 8009775"/>
              <a:gd name="connsiteY184" fmla="*/ 2313306 h 6858001"/>
              <a:gd name="connsiteX185" fmla="*/ 4031193 w 8009775"/>
              <a:gd name="connsiteY185" fmla="*/ 2308544 h 6858001"/>
              <a:gd name="connsiteX186" fmla="*/ 4034740 w 8009775"/>
              <a:gd name="connsiteY186" fmla="*/ 2303463 h 6858001"/>
              <a:gd name="connsiteX187" fmla="*/ 4037991 w 8009775"/>
              <a:gd name="connsiteY187" fmla="*/ 2298384 h 6858001"/>
              <a:gd name="connsiteX188" fmla="*/ 4040946 w 8009775"/>
              <a:gd name="connsiteY188" fmla="*/ 2292985 h 6858001"/>
              <a:gd name="connsiteX189" fmla="*/ 4043606 w 8009775"/>
              <a:gd name="connsiteY189" fmla="*/ 2287588 h 6858001"/>
              <a:gd name="connsiteX190" fmla="*/ 4046267 w 8009775"/>
              <a:gd name="connsiteY190" fmla="*/ 2281873 h 6858001"/>
              <a:gd name="connsiteX191" fmla="*/ 4048040 w 8009775"/>
              <a:gd name="connsiteY191" fmla="*/ 2276476 h 6858001"/>
              <a:gd name="connsiteX192" fmla="*/ 4050109 w 8009775"/>
              <a:gd name="connsiteY192" fmla="*/ 2270761 h 6858001"/>
              <a:gd name="connsiteX193" fmla="*/ 4051587 w 8009775"/>
              <a:gd name="connsiteY193" fmla="*/ 2265046 h 6858001"/>
              <a:gd name="connsiteX194" fmla="*/ 4052769 w 8009775"/>
              <a:gd name="connsiteY194" fmla="*/ 2259331 h 6858001"/>
              <a:gd name="connsiteX195" fmla="*/ 4053656 w 8009775"/>
              <a:gd name="connsiteY195" fmla="*/ 2253298 h 6858001"/>
              <a:gd name="connsiteX196" fmla="*/ 4054542 w 8009775"/>
              <a:gd name="connsiteY196" fmla="*/ 2247266 h 6858001"/>
              <a:gd name="connsiteX197" fmla="*/ 4054838 w 8009775"/>
              <a:gd name="connsiteY197" fmla="*/ 2241551 h 6858001"/>
              <a:gd name="connsiteX198" fmla="*/ 4055133 w 8009775"/>
              <a:gd name="connsiteY198" fmla="*/ 2235519 h 6858001"/>
              <a:gd name="connsiteX199" fmla="*/ 4054838 w 8009775"/>
              <a:gd name="connsiteY199" fmla="*/ 2229804 h 6858001"/>
              <a:gd name="connsiteX200" fmla="*/ 4054542 w 8009775"/>
              <a:gd name="connsiteY200" fmla="*/ 2223770 h 6858001"/>
              <a:gd name="connsiteX201" fmla="*/ 4053656 w 8009775"/>
              <a:gd name="connsiteY201" fmla="*/ 2217739 h 6858001"/>
              <a:gd name="connsiteX202" fmla="*/ 4052769 w 8009775"/>
              <a:gd name="connsiteY202" fmla="*/ 2212024 h 6858001"/>
              <a:gd name="connsiteX203" fmla="*/ 4051587 w 8009775"/>
              <a:gd name="connsiteY203" fmla="*/ 2206309 h 6858001"/>
              <a:gd name="connsiteX204" fmla="*/ 4050109 w 8009775"/>
              <a:gd name="connsiteY204" fmla="*/ 2200593 h 6858001"/>
              <a:gd name="connsiteX205" fmla="*/ 4048040 w 8009775"/>
              <a:gd name="connsiteY205" fmla="*/ 2194878 h 6858001"/>
              <a:gd name="connsiteX206" fmla="*/ 4046267 w 8009775"/>
              <a:gd name="connsiteY206" fmla="*/ 2189163 h 6858001"/>
              <a:gd name="connsiteX207" fmla="*/ 4043606 w 8009775"/>
              <a:gd name="connsiteY207" fmla="*/ 2183765 h 6858001"/>
              <a:gd name="connsiteX208" fmla="*/ 4040946 w 8009775"/>
              <a:gd name="connsiteY208" fmla="*/ 2178368 h 6858001"/>
              <a:gd name="connsiteX209" fmla="*/ 4037991 w 8009775"/>
              <a:gd name="connsiteY209" fmla="*/ 2172970 h 6858001"/>
              <a:gd name="connsiteX210" fmla="*/ 4034740 w 8009775"/>
              <a:gd name="connsiteY210" fmla="*/ 2167890 h 6858001"/>
              <a:gd name="connsiteX211" fmla="*/ 4031193 w 8009775"/>
              <a:gd name="connsiteY211" fmla="*/ 2162494 h 6858001"/>
              <a:gd name="connsiteX212" fmla="*/ 4027646 w 8009775"/>
              <a:gd name="connsiteY212" fmla="*/ 2157730 h 6858001"/>
              <a:gd name="connsiteX213" fmla="*/ 4023213 w 8009775"/>
              <a:gd name="connsiteY213" fmla="*/ 2153285 h 6858001"/>
              <a:gd name="connsiteX214" fmla="*/ 4018779 w 8009775"/>
              <a:gd name="connsiteY214" fmla="*/ 2148523 h 6858001"/>
              <a:gd name="connsiteX215" fmla="*/ 3632182 w 8009775"/>
              <a:gd name="connsiteY215" fmla="*/ 1761490 h 6858001"/>
              <a:gd name="connsiteX216" fmla="*/ 3435928 w 8009775"/>
              <a:gd name="connsiteY216" fmla="*/ 1565276 h 6858001"/>
              <a:gd name="connsiteX217" fmla="*/ 3431198 w 8009775"/>
              <a:gd name="connsiteY217" fmla="*/ 1560514 h 6858001"/>
              <a:gd name="connsiteX218" fmla="*/ 3427356 w 8009775"/>
              <a:gd name="connsiteY218" fmla="*/ 1555751 h 6858001"/>
              <a:gd name="connsiteX219" fmla="*/ 3423218 w 8009775"/>
              <a:gd name="connsiteY219" fmla="*/ 1550671 h 6858001"/>
              <a:gd name="connsiteX220" fmla="*/ 3420262 w 8009775"/>
              <a:gd name="connsiteY220" fmla="*/ 1545909 h 6858001"/>
              <a:gd name="connsiteX221" fmla="*/ 3417012 w 8009775"/>
              <a:gd name="connsiteY221" fmla="*/ 1540829 h 6858001"/>
              <a:gd name="connsiteX222" fmla="*/ 3413760 w 8009775"/>
              <a:gd name="connsiteY222" fmla="*/ 1535430 h 6858001"/>
              <a:gd name="connsiteX223" fmla="*/ 3411100 w 8009775"/>
              <a:gd name="connsiteY223" fmla="*/ 1530034 h 6858001"/>
              <a:gd name="connsiteX224" fmla="*/ 3408736 w 8009775"/>
              <a:gd name="connsiteY224" fmla="*/ 1524635 h 6858001"/>
              <a:gd name="connsiteX225" fmla="*/ 3406371 w 8009775"/>
              <a:gd name="connsiteY225" fmla="*/ 1518920 h 6858001"/>
              <a:gd name="connsiteX226" fmla="*/ 3404598 w 8009775"/>
              <a:gd name="connsiteY226" fmla="*/ 1513205 h 6858001"/>
              <a:gd name="connsiteX227" fmla="*/ 3403120 w 8009775"/>
              <a:gd name="connsiteY227" fmla="*/ 1507174 h 6858001"/>
              <a:gd name="connsiteX228" fmla="*/ 3401938 w 8009775"/>
              <a:gd name="connsiteY228" fmla="*/ 1501459 h 6858001"/>
              <a:gd name="connsiteX229" fmla="*/ 3401051 w 8009775"/>
              <a:gd name="connsiteY229" fmla="*/ 1495744 h 6858001"/>
              <a:gd name="connsiteX230" fmla="*/ 3400460 w 8009775"/>
              <a:gd name="connsiteY230" fmla="*/ 1489710 h 6858001"/>
              <a:gd name="connsiteX231" fmla="*/ 3399869 w 8009775"/>
              <a:gd name="connsiteY231" fmla="*/ 1483995 h 6858001"/>
              <a:gd name="connsiteX232" fmla="*/ 3399573 w 8009775"/>
              <a:gd name="connsiteY232" fmla="*/ 1478281 h 6858001"/>
              <a:gd name="connsiteX233" fmla="*/ 3399869 w 8009775"/>
              <a:gd name="connsiteY233" fmla="*/ 1472249 h 6858001"/>
              <a:gd name="connsiteX234" fmla="*/ 3400460 w 8009775"/>
              <a:gd name="connsiteY234" fmla="*/ 1466215 h 6858001"/>
              <a:gd name="connsiteX235" fmla="*/ 3401051 w 8009775"/>
              <a:gd name="connsiteY235" fmla="*/ 1460183 h 6858001"/>
              <a:gd name="connsiteX236" fmla="*/ 3401938 w 8009775"/>
              <a:gd name="connsiteY236" fmla="*/ 1454468 h 6858001"/>
              <a:gd name="connsiteX237" fmla="*/ 3403120 w 8009775"/>
              <a:gd name="connsiteY237" fmla="*/ 1448754 h 6858001"/>
              <a:gd name="connsiteX238" fmla="*/ 3404598 w 8009775"/>
              <a:gd name="connsiteY238" fmla="*/ 1443039 h 6858001"/>
              <a:gd name="connsiteX239" fmla="*/ 3406371 w 8009775"/>
              <a:gd name="connsiteY239" fmla="*/ 1437324 h 6858001"/>
              <a:gd name="connsiteX240" fmla="*/ 3408736 w 8009775"/>
              <a:gd name="connsiteY240" fmla="*/ 1431609 h 6858001"/>
              <a:gd name="connsiteX241" fmla="*/ 3411100 w 8009775"/>
              <a:gd name="connsiteY241" fmla="*/ 1426211 h 6858001"/>
              <a:gd name="connsiteX242" fmla="*/ 3413760 w 8009775"/>
              <a:gd name="connsiteY242" fmla="*/ 1420814 h 6858001"/>
              <a:gd name="connsiteX243" fmla="*/ 3417012 w 8009775"/>
              <a:gd name="connsiteY243" fmla="*/ 1415416 h 6858001"/>
              <a:gd name="connsiteX244" fmla="*/ 3420262 w 8009775"/>
              <a:gd name="connsiteY244" fmla="*/ 1410336 h 6858001"/>
              <a:gd name="connsiteX245" fmla="*/ 3423218 w 8009775"/>
              <a:gd name="connsiteY245" fmla="*/ 1405256 h 6858001"/>
              <a:gd name="connsiteX246" fmla="*/ 3427356 w 8009775"/>
              <a:gd name="connsiteY246" fmla="*/ 1400175 h 6858001"/>
              <a:gd name="connsiteX247" fmla="*/ 3431198 w 8009775"/>
              <a:gd name="connsiteY247" fmla="*/ 1395731 h 6858001"/>
              <a:gd name="connsiteX248" fmla="*/ 3435928 w 8009775"/>
              <a:gd name="connsiteY248" fmla="*/ 1390969 h 6858001"/>
              <a:gd name="connsiteX249" fmla="*/ 3440361 w 8009775"/>
              <a:gd name="connsiteY249" fmla="*/ 1386524 h 6858001"/>
              <a:gd name="connsiteX250" fmla="*/ 3445386 w 8009775"/>
              <a:gd name="connsiteY250" fmla="*/ 1382396 h 6858001"/>
              <a:gd name="connsiteX251" fmla="*/ 3449819 w 8009775"/>
              <a:gd name="connsiteY251" fmla="*/ 1378585 h 6858001"/>
              <a:gd name="connsiteX252" fmla="*/ 3454844 w 8009775"/>
              <a:gd name="connsiteY252" fmla="*/ 1375094 h 6858001"/>
              <a:gd name="connsiteX253" fmla="*/ 3460459 w 8009775"/>
              <a:gd name="connsiteY253" fmla="*/ 1371919 h 6858001"/>
              <a:gd name="connsiteX254" fmla="*/ 3465780 w 8009775"/>
              <a:gd name="connsiteY254" fmla="*/ 1369061 h 6858001"/>
              <a:gd name="connsiteX255" fmla="*/ 3471100 w 8009775"/>
              <a:gd name="connsiteY255" fmla="*/ 1366204 h 6858001"/>
              <a:gd name="connsiteX256" fmla="*/ 3476420 w 8009775"/>
              <a:gd name="connsiteY256" fmla="*/ 1363980 h 6858001"/>
              <a:gd name="connsiteX257" fmla="*/ 3482331 w 8009775"/>
              <a:gd name="connsiteY257" fmla="*/ 1361759 h 6858001"/>
              <a:gd name="connsiteX258" fmla="*/ 3487947 w 8009775"/>
              <a:gd name="connsiteY258" fmla="*/ 1360170 h 6858001"/>
              <a:gd name="connsiteX259" fmla="*/ 3493858 w 8009775"/>
              <a:gd name="connsiteY259" fmla="*/ 1358265 h 6858001"/>
              <a:gd name="connsiteX260" fmla="*/ 3499474 w 8009775"/>
              <a:gd name="connsiteY260" fmla="*/ 1357314 h 6858001"/>
              <a:gd name="connsiteX261" fmla="*/ 3505385 w 8009775"/>
              <a:gd name="connsiteY261" fmla="*/ 1356043 h 6858001"/>
              <a:gd name="connsiteX262" fmla="*/ 3511001 w 8009775"/>
              <a:gd name="connsiteY262" fmla="*/ 1355409 h 6858001"/>
              <a:gd name="connsiteX263" fmla="*/ 3517208 w 8009775"/>
              <a:gd name="connsiteY263" fmla="*/ 1355090 h 6858001"/>
              <a:gd name="connsiteX264" fmla="*/ 3522823 w 8009775"/>
              <a:gd name="connsiteY264" fmla="*/ 1354773 h 6858001"/>
              <a:gd name="connsiteX265" fmla="*/ 3529030 w 8009775"/>
              <a:gd name="connsiteY265" fmla="*/ 1355090 h 6858001"/>
              <a:gd name="connsiteX266" fmla="*/ 3534646 w 8009775"/>
              <a:gd name="connsiteY266" fmla="*/ 1355409 h 6858001"/>
              <a:gd name="connsiteX267" fmla="*/ 3540557 w 8009775"/>
              <a:gd name="connsiteY267" fmla="*/ 1356043 h 6858001"/>
              <a:gd name="connsiteX268" fmla="*/ 3546468 w 8009775"/>
              <a:gd name="connsiteY268" fmla="*/ 1357314 h 6858001"/>
              <a:gd name="connsiteX269" fmla="*/ 3552380 w 8009775"/>
              <a:gd name="connsiteY269" fmla="*/ 1358265 h 6858001"/>
              <a:gd name="connsiteX270" fmla="*/ 3557995 w 8009775"/>
              <a:gd name="connsiteY270" fmla="*/ 1360170 h 6858001"/>
              <a:gd name="connsiteX271" fmla="*/ 3563906 w 8009775"/>
              <a:gd name="connsiteY271" fmla="*/ 1361759 h 6858001"/>
              <a:gd name="connsiteX272" fmla="*/ 3569227 w 8009775"/>
              <a:gd name="connsiteY272" fmla="*/ 1363980 h 6858001"/>
              <a:gd name="connsiteX273" fmla="*/ 3574842 w 8009775"/>
              <a:gd name="connsiteY273" fmla="*/ 1366204 h 6858001"/>
              <a:gd name="connsiteX274" fmla="*/ 3580458 w 8009775"/>
              <a:gd name="connsiteY274" fmla="*/ 1369061 h 6858001"/>
              <a:gd name="connsiteX275" fmla="*/ 3585778 w 8009775"/>
              <a:gd name="connsiteY275" fmla="*/ 1371919 h 6858001"/>
              <a:gd name="connsiteX276" fmla="*/ 3590803 w 8009775"/>
              <a:gd name="connsiteY276" fmla="*/ 1375094 h 6858001"/>
              <a:gd name="connsiteX277" fmla="*/ 3595828 w 8009775"/>
              <a:gd name="connsiteY277" fmla="*/ 1378585 h 6858001"/>
              <a:gd name="connsiteX278" fmla="*/ 3600852 w 8009775"/>
              <a:gd name="connsiteY278" fmla="*/ 1382396 h 6858001"/>
              <a:gd name="connsiteX279" fmla="*/ 3605581 w 8009775"/>
              <a:gd name="connsiteY279" fmla="*/ 1386524 h 6858001"/>
              <a:gd name="connsiteX280" fmla="*/ 3610014 w 8009775"/>
              <a:gd name="connsiteY280" fmla="*/ 1390969 h 6858001"/>
              <a:gd name="connsiteX281" fmla="*/ 3817500 w 8009775"/>
              <a:gd name="connsiteY281" fmla="*/ 1598296 h 6858001"/>
              <a:gd name="connsiteX282" fmla="*/ 3821934 w 8009775"/>
              <a:gd name="connsiteY282" fmla="*/ 1602423 h 6858001"/>
              <a:gd name="connsiteX283" fmla="*/ 3826663 w 8009775"/>
              <a:gd name="connsiteY283" fmla="*/ 1606869 h 6858001"/>
              <a:gd name="connsiteX284" fmla="*/ 3831687 w 8009775"/>
              <a:gd name="connsiteY284" fmla="*/ 1610361 h 6858001"/>
              <a:gd name="connsiteX285" fmla="*/ 3836712 w 8009775"/>
              <a:gd name="connsiteY285" fmla="*/ 1613854 h 6858001"/>
              <a:gd name="connsiteX286" fmla="*/ 3841736 w 8009775"/>
              <a:gd name="connsiteY286" fmla="*/ 1617345 h 6858001"/>
              <a:gd name="connsiteX287" fmla="*/ 3847352 w 8009775"/>
              <a:gd name="connsiteY287" fmla="*/ 1620204 h 6858001"/>
              <a:gd name="connsiteX288" fmla="*/ 3852672 w 8009775"/>
              <a:gd name="connsiteY288" fmla="*/ 1623061 h 6858001"/>
              <a:gd name="connsiteX289" fmla="*/ 3857992 w 8009775"/>
              <a:gd name="connsiteY289" fmla="*/ 1625283 h 6858001"/>
              <a:gd name="connsiteX290" fmla="*/ 3863608 w 8009775"/>
              <a:gd name="connsiteY290" fmla="*/ 1627189 h 6858001"/>
              <a:gd name="connsiteX291" fmla="*/ 3869519 w 8009775"/>
              <a:gd name="connsiteY291" fmla="*/ 1629094 h 6858001"/>
              <a:gd name="connsiteX292" fmla="*/ 3875135 w 8009775"/>
              <a:gd name="connsiteY292" fmla="*/ 1630998 h 6858001"/>
              <a:gd name="connsiteX293" fmla="*/ 3881046 w 8009775"/>
              <a:gd name="connsiteY293" fmla="*/ 1631950 h 6858001"/>
              <a:gd name="connsiteX294" fmla="*/ 3886662 w 8009775"/>
              <a:gd name="connsiteY294" fmla="*/ 1632904 h 6858001"/>
              <a:gd name="connsiteX295" fmla="*/ 3892869 w 8009775"/>
              <a:gd name="connsiteY295" fmla="*/ 1633856 h 6858001"/>
              <a:gd name="connsiteX296" fmla="*/ 3898485 w 8009775"/>
              <a:gd name="connsiteY296" fmla="*/ 1634174 h 6858001"/>
              <a:gd name="connsiteX297" fmla="*/ 3904396 w 8009775"/>
              <a:gd name="connsiteY297" fmla="*/ 1634174 h 6858001"/>
              <a:gd name="connsiteX298" fmla="*/ 3910307 w 8009775"/>
              <a:gd name="connsiteY298" fmla="*/ 1634174 h 6858001"/>
              <a:gd name="connsiteX299" fmla="*/ 3916219 w 8009775"/>
              <a:gd name="connsiteY299" fmla="*/ 1633856 h 6858001"/>
              <a:gd name="connsiteX300" fmla="*/ 3922425 w 8009775"/>
              <a:gd name="connsiteY300" fmla="*/ 1632904 h 6858001"/>
              <a:gd name="connsiteX301" fmla="*/ 3928041 w 8009775"/>
              <a:gd name="connsiteY301" fmla="*/ 1631950 h 6858001"/>
              <a:gd name="connsiteX302" fmla="*/ 3933657 w 8009775"/>
              <a:gd name="connsiteY302" fmla="*/ 1630998 h 6858001"/>
              <a:gd name="connsiteX303" fmla="*/ 3939568 w 8009775"/>
              <a:gd name="connsiteY303" fmla="*/ 1629094 h 6858001"/>
              <a:gd name="connsiteX304" fmla="*/ 3945184 w 8009775"/>
              <a:gd name="connsiteY304" fmla="*/ 1627189 h 6858001"/>
              <a:gd name="connsiteX305" fmla="*/ 3950799 w 8009775"/>
              <a:gd name="connsiteY305" fmla="*/ 1625283 h 6858001"/>
              <a:gd name="connsiteX306" fmla="*/ 3956415 w 8009775"/>
              <a:gd name="connsiteY306" fmla="*/ 1623061 h 6858001"/>
              <a:gd name="connsiteX307" fmla="*/ 3961735 w 8009775"/>
              <a:gd name="connsiteY307" fmla="*/ 1620204 h 6858001"/>
              <a:gd name="connsiteX308" fmla="*/ 3967055 w 8009775"/>
              <a:gd name="connsiteY308" fmla="*/ 1617345 h 6858001"/>
              <a:gd name="connsiteX309" fmla="*/ 3972376 w 8009775"/>
              <a:gd name="connsiteY309" fmla="*/ 1613854 h 6858001"/>
              <a:gd name="connsiteX310" fmla="*/ 3977400 w 8009775"/>
              <a:gd name="connsiteY310" fmla="*/ 1610361 h 6858001"/>
              <a:gd name="connsiteX311" fmla="*/ 3982425 w 8009775"/>
              <a:gd name="connsiteY311" fmla="*/ 1606869 h 6858001"/>
              <a:gd name="connsiteX312" fmla="*/ 3986858 w 8009775"/>
              <a:gd name="connsiteY312" fmla="*/ 1602423 h 6858001"/>
              <a:gd name="connsiteX313" fmla="*/ 3991587 w 8009775"/>
              <a:gd name="connsiteY313" fmla="*/ 1598296 h 6858001"/>
              <a:gd name="connsiteX314" fmla="*/ 3996021 w 8009775"/>
              <a:gd name="connsiteY314" fmla="*/ 1593533 h 6858001"/>
              <a:gd name="connsiteX315" fmla="*/ 4000159 w 8009775"/>
              <a:gd name="connsiteY315" fmla="*/ 1588771 h 6858001"/>
              <a:gd name="connsiteX316" fmla="*/ 4003705 w 8009775"/>
              <a:gd name="connsiteY316" fmla="*/ 1583691 h 6858001"/>
              <a:gd name="connsiteX317" fmla="*/ 4007548 w 8009775"/>
              <a:gd name="connsiteY317" fmla="*/ 1578928 h 6858001"/>
              <a:gd name="connsiteX318" fmla="*/ 4010799 w 8009775"/>
              <a:gd name="connsiteY318" fmla="*/ 1573849 h 6858001"/>
              <a:gd name="connsiteX319" fmla="*/ 4013459 w 8009775"/>
              <a:gd name="connsiteY319" fmla="*/ 1568451 h 6858001"/>
              <a:gd name="connsiteX320" fmla="*/ 4016415 w 8009775"/>
              <a:gd name="connsiteY320" fmla="*/ 1563054 h 6858001"/>
              <a:gd name="connsiteX321" fmla="*/ 4018484 w 8009775"/>
              <a:gd name="connsiteY321" fmla="*/ 1557339 h 6858001"/>
              <a:gd name="connsiteX322" fmla="*/ 4020848 w 8009775"/>
              <a:gd name="connsiteY322" fmla="*/ 1551941 h 6858001"/>
              <a:gd name="connsiteX323" fmla="*/ 4022621 w 8009775"/>
              <a:gd name="connsiteY323" fmla="*/ 1546226 h 6858001"/>
              <a:gd name="connsiteX324" fmla="*/ 4024395 w 8009775"/>
              <a:gd name="connsiteY324" fmla="*/ 1540511 h 6858001"/>
              <a:gd name="connsiteX325" fmla="*/ 4025282 w 8009775"/>
              <a:gd name="connsiteY325" fmla="*/ 1534478 h 6858001"/>
              <a:gd name="connsiteX326" fmla="*/ 4026464 w 8009775"/>
              <a:gd name="connsiteY326" fmla="*/ 1528763 h 6858001"/>
              <a:gd name="connsiteX327" fmla="*/ 4027055 w 8009775"/>
              <a:gd name="connsiteY327" fmla="*/ 1522731 h 6858001"/>
              <a:gd name="connsiteX328" fmla="*/ 4027646 w 8009775"/>
              <a:gd name="connsiteY328" fmla="*/ 1517016 h 6858001"/>
              <a:gd name="connsiteX329" fmla="*/ 4027646 w 8009775"/>
              <a:gd name="connsiteY329" fmla="*/ 1510984 h 6858001"/>
              <a:gd name="connsiteX330" fmla="*/ 4027646 w 8009775"/>
              <a:gd name="connsiteY330" fmla="*/ 1505268 h 6858001"/>
              <a:gd name="connsiteX331" fmla="*/ 4027055 w 8009775"/>
              <a:gd name="connsiteY331" fmla="*/ 1499553 h 6858001"/>
              <a:gd name="connsiteX332" fmla="*/ 4026464 w 8009775"/>
              <a:gd name="connsiteY332" fmla="*/ 1493204 h 6858001"/>
              <a:gd name="connsiteX333" fmla="*/ 4025282 w 8009775"/>
              <a:gd name="connsiteY333" fmla="*/ 1487489 h 6858001"/>
              <a:gd name="connsiteX334" fmla="*/ 4024395 w 8009775"/>
              <a:gd name="connsiteY334" fmla="*/ 1481773 h 6858001"/>
              <a:gd name="connsiteX335" fmla="*/ 4022621 w 8009775"/>
              <a:gd name="connsiteY335" fmla="*/ 1476058 h 6858001"/>
              <a:gd name="connsiteX336" fmla="*/ 4020848 w 8009775"/>
              <a:gd name="connsiteY336" fmla="*/ 1470343 h 6858001"/>
              <a:gd name="connsiteX337" fmla="*/ 4018484 w 8009775"/>
              <a:gd name="connsiteY337" fmla="*/ 1464629 h 6858001"/>
              <a:gd name="connsiteX338" fmla="*/ 4016415 w 8009775"/>
              <a:gd name="connsiteY338" fmla="*/ 1459231 h 6858001"/>
              <a:gd name="connsiteX339" fmla="*/ 4013459 w 8009775"/>
              <a:gd name="connsiteY339" fmla="*/ 1453834 h 6858001"/>
              <a:gd name="connsiteX340" fmla="*/ 4010799 w 8009775"/>
              <a:gd name="connsiteY340" fmla="*/ 1448436 h 6858001"/>
              <a:gd name="connsiteX341" fmla="*/ 4007548 w 8009775"/>
              <a:gd name="connsiteY341" fmla="*/ 1443356 h 6858001"/>
              <a:gd name="connsiteX342" fmla="*/ 4003705 w 8009775"/>
              <a:gd name="connsiteY342" fmla="*/ 1438275 h 6858001"/>
              <a:gd name="connsiteX343" fmla="*/ 4000159 w 8009775"/>
              <a:gd name="connsiteY343" fmla="*/ 1433195 h 6858001"/>
              <a:gd name="connsiteX344" fmla="*/ 3996021 w 8009775"/>
              <a:gd name="connsiteY344" fmla="*/ 1428751 h 6858001"/>
              <a:gd name="connsiteX345" fmla="*/ 3991587 w 8009775"/>
              <a:gd name="connsiteY345" fmla="*/ 1423988 h 6858001"/>
              <a:gd name="connsiteX346" fmla="*/ 3323022 w 8009775"/>
              <a:gd name="connsiteY346" fmla="*/ 755333 h 6858001"/>
              <a:gd name="connsiteX347" fmla="*/ 3316815 w 8009775"/>
              <a:gd name="connsiteY347" fmla="*/ 748348 h 6858001"/>
              <a:gd name="connsiteX348" fmla="*/ 3310904 w 8009775"/>
              <a:gd name="connsiteY348" fmla="*/ 741045 h 6858001"/>
              <a:gd name="connsiteX349" fmla="*/ 3305584 w 8009775"/>
              <a:gd name="connsiteY349" fmla="*/ 733108 h 6858001"/>
              <a:gd name="connsiteX350" fmla="*/ 3300855 w 8009775"/>
              <a:gd name="connsiteY350" fmla="*/ 725170 h 6858001"/>
              <a:gd name="connsiteX351" fmla="*/ 3297308 w 8009775"/>
              <a:gd name="connsiteY351" fmla="*/ 716915 h 6858001"/>
              <a:gd name="connsiteX352" fmla="*/ 3293761 w 8009775"/>
              <a:gd name="connsiteY352" fmla="*/ 708660 h 6858001"/>
              <a:gd name="connsiteX353" fmla="*/ 3291101 w 8009775"/>
              <a:gd name="connsiteY353" fmla="*/ 699770 h 6858001"/>
              <a:gd name="connsiteX354" fmla="*/ 3289328 w 8009775"/>
              <a:gd name="connsiteY354" fmla="*/ 691198 h 6858001"/>
              <a:gd name="connsiteX355" fmla="*/ 2596527 w 8009775"/>
              <a:gd name="connsiteY355"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004395 w 8009775"/>
              <a:gd name="connsiteY73" fmla="*/ 6858000 h 6858001"/>
              <a:gd name="connsiteX74" fmla="*/ 7364776 w 8009775"/>
              <a:gd name="connsiteY74" fmla="*/ 6858001 h 6858001"/>
              <a:gd name="connsiteX75" fmla="*/ 7460026 w 8009775"/>
              <a:gd name="connsiteY75" fmla="*/ 6858001 h 6858001"/>
              <a:gd name="connsiteX76" fmla="*/ 7507651 w 8009775"/>
              <a:gd name="connsiteY76" fmla="*/ 6858001 h 6858001"/>
              <a:gd name="connsiteX77" fmla="*/ 7507650 w 8009775"/>
              <a:gd name="connsiteY77" fmla="*/ 6858000 h 6858001"/>
              <a:gd name="connsiteX78" fmla="*/ 8009775 w 8009775"/>
              <a:gd name="connsiteY78" fmla="*/ 6858000 h 6858001"/>
              <a:gd name="connsiteX79" fmla="*/ 3996316 w 8009775"/>
              <a:gd name="connsiteY79" fmla="*/ 2818448 h 6858001"/>
              <a:gd name="connsiteX80" fmla="*/ 3980947 w 8009775"/>
              <a:gd name="connsiteY80" fmla="*/ 2804795 h 6858001"/>
              <a:gd name="connsiteX81" fmla="*/ 3965282 w 8009775"/>
              <a:gd name="connsiteY81" fmla="*/ 2791144 h 6858001"/>
              <a:gd name="connsiteX82" fmla="*/ 3950799 w 8009775"/>
              <a:gd name="connsiteY82" fmla="*/ 2776856 h 6858001"/>
              <a:gd name="connsiteX83" fmla="*/ 3936021 w 8009775"/>
              <a:gd name="connsiteY83" fmla="*/ 2762568 h 6858001"/>
              <a:gd name="connsiteX84" fmla="*/ 3001744 w 8009775"/>
              <a:gd name="connsiteY84" fmla="*/ 1828166 h 6858001"/>
              <a:gd name="connsiteX85" fmla="*/ 2997311 w 8009775"/>
              <a:gd name="connsiteY85" fmla="*/ 1823404 h 6858001"/>
              <a:gd name="connsiteX86" fmla="*/ 2992878 w 8009775"/>
              <a:gd name="connsiteY86" fmla="*/ 1818640 h 6858001"/>
              <a:gd name="connsiteX87" fmla="*/ 2989331 w 8009775"/>
              <a:gd name="connsiteY87" fmla="*/ 1814195 h 6858001"/>
              <a:gd name="connsiteX88" fmla="*/ 2985784 w 8009775"/>
              <a:gd name="connsiteY88" fmla="*/ 1808799 h 6858001"/>
              <a:gd name="connsiteX89" fmla="*/ 2982533 w 8009775"/>
              <a:gd name="connsiteY89" fmla="*/ 1803718 h 6858001"/>
              <a:gd name="connsiteX90" fmla="*/ 2979873 w 8009775"/>
              <a:gd name="connsiteY90" fmla="*/ 1798321 h 6858001"/>
              <a:gd name="connsiteX91" fmla="*/ 2976917 w 8009775"/>
              <a:gd name="connsiteY91" fmla="*/ 1792924 h 6858001"/>
              <a:gd name="connsiteX92" fmla="*/ 2974552 w 8009775"/>
              <a:gd name="connsiteY92" fmla="*/ 1787526 h 6858001"/>
              <a:gd name="connsiteX93" fmla="*/ 2972484 w 8009775"/>
              <a:gd name="connsiteY93" fmla="*/ 1781811 h 6858001"/>
              <a:gd name="connsiteX94" fmla="*/ 2970710 w 8009775"/>
              <a:gd name="connsiteY94" fmla="*/ 1776095 h 6858001"/>
              <a:gd name="connsiteX95" fmla="*/ 2968937 w 8009775"/>
              <a:gd name="connsiteY95" fmla="*/ 1770380 h 6858001"/>
              <a:gd name="connsiteX96" fmla="*/ 2967755 w 8009775"/>
              <a:gd name="connsiteY96" fmla="*/ 1764665 h 6858001"/>
              <a:gd name="connsiteX97" fmla="*/ 2966868 w 8009775"/>
              <a:gd name="connsiteY97" fmla="*/ 1758634 h 6858001"/>
              <a:gd name="connsiteX98" fmla="*/ 2965981 w 8009775"/>
              <a:gd name="connsiteY98" fmla="*/ 1752919 h 6858001"/>
              <a:gd name="connsiteX99" fmla="*/ 2965686 w 8009775"/>
              <a:gd name="connsiteY99" fmla="*/ 1746885 h 6858001"/>
              <a:gd name="connsiteX100" fmla="*/ 2965686 w 8009775"/>
              <a:gd name="connsiteY100" fmla="*/ 1741170 h 6858001"/>
              <a:gd name="connsiteX101" fmla="*/ 2965686 w 8009775"/>
              <a:gd name="connsiteY101" fmla="*/ 1735139 h 6858001"/>
              <a:gd name="connsiteX102" fmla="*/ 2965981 w 8009775"/>
              <a:gd name="connsiteY102" fmla="*/ 1729424 h 6858001"/>
              <a:gd name="connsiteX103" fmla="*/ 2966868 w 8009775"/>
              <a:gd name="connsiteY103" fmla="*/ 1723074 h 6858001"/>
              <a:gd name="connsiteX104" fmla="*/ 2967755 w 8009775"/>
              <a:gd name="connsiteY104" fmla="*/ 1717358 h 6858001"/>
              <a:gd name="connsiteX105" fmla="*/ 2968937 w 8009775"/>
              <a:gd name="connsiteY105" fmla="*/ 1711643 h 6858001"/>
              <a:gd name="connsiteX106" fmla="*/ 2970710 w 8009775"/>
              <a:gd name="connsiteY106" fmla="*/ 1705929 h 6858001"/>
              <a:gd name="connsiteX107" fmla="*/ 2972484 w 8009775"/>
              <a:gd name="connsiteY107" fmla="*/ 1700214 h 6858001"/>
              <a:gd name="connsiteX108" fmla="*/ 2974552 w 8009775"/>
              <a:gd name="connsiteY108" fmla="*/ 1694816 h 6858001"/>
              <a:gd name="connsiteX109" fmla="*/ 2976917 w 8009775"/>
              <a:gd name="connsiteY109" fmla="*/ 1689101 h 6858001"/>
              <a:gd name="connsiteX110" fmla="*/ 2979873 w 8009775"/>
              <a:gd name="connsiteY110" fmla="*/ 1683703 h 6858001"/>
              <a:gd name="connsiteX111" fmla="*/ 2982533 w 8009775"/>
              <a:gd name="connsiteY111" fmla="*/ 1678305 h 6858001"/>
              <a:gd name="connsiteX112" fmla="*/ 2985784 w 8009775"/>
              <a:gd name="connsiteY112" fmla="*/ 1673226 h 6858001"/>
              <a:gd name="connsiteX113" fmla="*/ 2989331 w 8009775"/>
              <a:gd name="connsiteY113" fmla="*/ 1668145 h 6858001"/>
              <a:gd name="connsiteX114" fmla="*/ 2992878 w 8009775"/>
              <a:gd name="connsiteY114" fmla="*/ 1663066 h 6858001"/>
              <a:gd name="connsiteX115" fmla="*/ 2997311 w 8009775"/>
              <a:gd name="connsiteY115" fmla="*/ 1658621 h 6858001"/>
              <a:gd name="connsiteX116" fmla="*/ 3001744 w 8009775"/>
              <a:gd name="connsiteY116" fmla="*/ 1653859 h 6858001"/>
              <a:gd name="connsiteX117" fmla="*/ 3006178 w 8009775"/>
              <a:gd name="connsiteY117" fmla="*/ 1649414 h 6858001"/>
              <a:gd name="connsiteX118" fmla="*/ 3010907 w 8009775"/>
              <a:gd name="connsiteY118" fmla="*/ 1645603 h 6858001"/>
              <a:gd name="connsiteX119" fmla="*/ 3015932 w 8009775"/>
              <a:gd name="connsiteY119" fmla="*/ 1641794 h 6858001"/>
              <a:gd name="connsiteX120" fmla="*/ 3020956 w 8009775"/>
              <a:gd name="connsiteY120" fmla="*/ 1637984 h 6858001"/>
              <a:gd name="connsiteX121" fmla="*/ 3025981 w 8009775"/>
              <a:gd name="connsiteY121" fmla="*/ 1634809 h 6858001"/>
              <a:gd name="connsiteX122" fmla="*/ 3031596 w 8009775"/>
              <a:gd name="connsiteY122" fmla="*/ 1631950 h 6858001"/>
              <a:gd name="connsiteX123" fmla="*/ 3036916 w 8009775"/>
              <a:gd name="connsiteY123" fmla="*/ 1629094 h 6858001"/>
              <a:gd name="connsiteX124" fmla="*/ 3042532 w 8009775"/>
              <a:gd name="connsiteY124" fmla="*/ 1626871 h 6858001"/>
              <a:gd name="connsiteX125" fmla="*/ 3047852 w 8009775"/>
              <a:gd name="connsiteY125" fmla="*/ 1624649 h 6858001"/>
              <a:gd name="connsiteX126" fmla="*/ 3053764 w 8009775"/>
              <a:gd name="connsiteY126" fmla="*/ 1623061 h 6858001"/>
              <a:gd name="connsiteX127" fmla="*/ 3059379 w 8009775"/>
              <a:gd name="connsiteY127" fmla="*/ 1621155 h 6858001"/>
              <a:gd name="connsiteX128" fmla="*/ 3065291 w 8009775"/>
              <a:gd name="connsiteY128" fmla="*/ 1620204 h 6858001"/>
              <a:gd name="connsiteX129" fmla="*/ 3070906 w 8009775"/>
              <a:gd name="connsiteY129" fmla="*/ 1618934 h 6858001"/>
              <a:gd name="connsiteX130" fmla="*/ 3077113 w 8009775"/>
              <a:gd name="connsiteY130" fmla="*/ 1618299 h 6858001"/>
              <a:gd name="connsiteX131" fmla="*/ 3082729 w 8009775"/>
              <a:gd name="connsiteY131" fmla="*/ 1617981 h 6858001"/>
              <a:gd name="connsiteX132" fmla="*/ 3088936 w 8009775"/>
              <a:gd name="connsiteY132" fmla="*/ 1617981 h 6858001"/>
              <a:gd name="connsiteX133" fmla="*/ 3094552 w 8009775"/>
              <a:gd name="connsiteY133" fmla="*/ 1617981 h 6858001"/>
              <a:gd name="connsiteX134" fmla="*/ 3100758 w 8009775"/>
              <a:gd name="connsiteY134" fmla="*/ 1618299 h 6858001"/>
              <a:gd name="connsiteX135" fmla="*/ 3106670 w 8009775"/>
              <a:gd name="connsiteY135" fmla="*/ 1618934 h 6858001"/>
              <a:gd name="connsiteX136" fmla="*/ 3112285 w 8009775"/>
              <a:gd name="connsiteY136" fmla="*/ 1620204 h 6858001"/>
              <a:gd name="connsiteX137" fmla="*/ 3117901 w 8009775"/>
              <a:gd name="connsiteY137" fmla="*/ 1621155 h 6858001"/>
              <a:gd name="connsiteX138" fmla="*/ 3123812 w 8009775"/>
              <a:gd name="connsiteY138" fmla="*/ 1623061 h 6858001"/>
              <a:gd name="connsiteX139" fmla="*/ 3129428 w 8009775"/>
              <a:gd name="connsiteY139" fmla="*/ 1624649 h 6858001"/>
              <a:gd name="connsiteX140" fmla="*/ 3135339 w 8009775"/>
              <a:gd name="connsiteY140" fmla="*/ 1626871 h 6858001"/>
              <a:gd name="connsiteX141" fmla="*/ 3140660 w 8009775"/>
              <a:gd name="connsiteY141" fmla="*/ 1629094 h 6858001"/>
              <a:gd name="connsiteX142" fmla="*/ 3145980 w 8009775"/>
              <a:gd name="connsiteY142" fmla="*/ 1631950 h 6858001"/>
              <a:gd name="connsiteX143" fmla="*/ 3151300 w 8009775"/>
              <a:gd name="connsiteY143" fmla="*/ 1634809 h 6858001"/>
              <a:gd name="connsiteX144" fmla="*/ 3156324 w 8009775"/>
              <a:gd name="connsiteY144" fmla="*/ 1637984 h 6858001"/>
              <a:gd name="connsiteX145" fmla="*/ 3161349 w 8009775"/>
              <a:gd name="connsiteY145" fmla="*/ 1641794 h 6858001"/>
              <a:gd name="connsiteX146" fmla="*/ 3166374 w 8009775"/>
              <a:gd name="connsiteY146" fmla="*/ 1645603 h 6858001"/>
              <a:gd name="connsiteX147" fmla="*/ 3171102 w 8009775"/>
              <a:gd name="connsiteY147" fmla="*/ 1649414 h 6858001"/>
              <a:gd name="connsiteX148" fmla="*/ 3175832 w 8009775"/>
              <a:gd name="connsiteY148" fmla="*/ 1653859 h 6858001"/>
              <a:gd name="connsiteX149" fmla="*/ 3844692 w 8009775"/>
              <a:gd name="connsiteY149" fmla="*/ 2322830 h 6858001"/>
              <a:gd name="connsiteX150" fmla="*/ 3849421 w 8009775"/>
              <a:gd name="connsiteY150" fmla="*/ 2326958 h 6858001"/>
              <a:gd name="connsiteX151" fmla="*/ 3854150 w 8009775"/>
              <a:gd name="connsiteY151" fmla="*/ 2331085 h 6858001"/>
              <a:gd name="connsiteX152" fmla="*/ 3859175 w 8009775"/>
              <a:gd name="connsiteY152" fmla="*/ 2334895 h 6858001"/>
              <a:gd name="connsiteX153" fmla="*/ 3864199 w 8009775"/>
              <a:gd name="connsiteY153" fmla="*/ 2338705 h 6858001"/>
              <a:gd name="connsiteX154" fmla="*/ 3869224 w 8009775"/>
              <a:gd name="connsiteY154" fmla="*/ 2341880 h 6858001"/>
              <a:gd name="connsiteX155" fmla="*/ 3874544 w 8009775"/>
              <a:gd name="connsiteY155" fmla="*/ 2344738 h 6858001"/>
              <a:gd name="connsiteX156" fmla="*/ 3879864 w 8009775"/>
              <a:gd name="connsiteY156" fmla="*/ 2347595 h 6858001"/>
              <a:gd name="connsiteX157" fmla="*/ 3885775 w 8009775"/>
              <a:gd name="connsiteY157" fmla="*/ 2349818 h 6858001"/>
              <a:gd name="connsiteX158" fmla="*/ 3891096 w 8009775"/>
              <a:gd name="connsiteY158" fmla="*/ 2351723 h 6858001"/>
              <a:gd name="connsiteX159" fmla="*/ 3896711 w 8009775"/>
              <a:gd name="connsiteY159" fmla="*/ 2353628 h 6858001"/>
              <a:gd name="connsiteX160" fmla="*/ 3902623 w 8009775"/>
              <a:gd name="connsiteY160" fmla="*/ 2355534 h 6858001"/>
              <a:gd name="connsiteX161" fmla="*/ 3908238 w 8009775"/>
              <a:gd name="connsiteY161" fmla="*/ 2356485 h 6858001"/>
              <a:gd name="connsiteX162" fmla="*/ 3914150 w 8009775"/>
              <a:gd name="connsiteY162" fmla="*/ 2357755 h 6858001"/>
              <a:gd name="connsiteX163" fmla="*/ 3920061 w 8009775"/>
              <a:gd name="connsiteY163" fmla="*/ 2358391 h 6858001"/>
              <a:gd name="connsiteX164" fmla="*/ 3925972 w 8009775"/>
              <a:gd name="connsiteY164" fmla="*/ 2358708 h 6858001"/>
              <a:gd name="connsiteX165" fmla="*/ 3931883 w 8009775"/>
              <a:gd name="connsiteY165" fmla="*/ 2358708 h 6858001"/>
              <a:gd name="connsiteX166" fmla="*/ 3937795 w 8009775"/>
              <a:gd name="connsiteY166" fmla="*/ 2358708 h 6858001"/>
              <a:gd name="connsiteX167" fmla="*/ 3943706 w 8009775"/>
              <a:gd name="connsiteY167" fmla="*/ 2358391 h 6858001"/>
              <a:gd name="connsiteX168" fmla="*/ 3949617 w 8009775"/>
              <a:gd name="connsiteY168" fmla="*/ 2357755 h 6858001"/>
              <a:gd name="connsiteX169" fmla="*/ 3955233 w 8009775"/>
              <a:gd name="connsiteY169" fmla="*/ 2356485 h 6858001"/>
              <a:gd name="connsiteX170" fmla="*/ 3961144 w 8009775"/>
              <a:gd name="connsiteY170" fmla="*/ 2355534 h 6858001"/>
              <a:gd name="connsiteX171" fmla="*/ 3966760 w 8009775"/>
              <a:gd name="connsiteY171" fmla="*/ 2353628 h 6858001"/>
              <a:gd name="connsiteX172" fmla="*/ 3972671 w 8009775"/>
              <a:gd name="connsiteY172" fmla="*/ 2351723 h 6858001"/>
              <a:gd name="connsiteX173" fmla="*/ 3978287 w 8009775"/>
              <a:gd name="connsiteY173" fmla="*/ 2349818 h 6858001"/>
              <a:gd name="connsiteX174" fmla="*/ 3983607 w 8009775"/>
              <a:gd name="connsiteY174" fmla="*/ 2347595 h 6858001"/>
              <a:gd name="connsiteX175" fmla="*/ 3989223 w 8009775"/>
              <a:gd name="connsiteY175" fmla="*/ 2344738 h 6858001"/>
              <a:gd name="connsiteX176" fmla="*/ 3994543 w 8009775"/>
              <a:gd name="connsiteY176" fmla="*/ 2341880 h 6858001"/>
              <a:gd name="connsiteX177" fmla="*/ 3999567 w 8009775"/>
              <a:gd name="connsiteY177" fmla="*/ 2338705 h 6858001"/>
              <a:gd name="connsiteX178" fmla="*/ 4004888 w 8009775"/>
              <a:gd name="connsiteY178" fmla="*/ 2334895 h 6858001"/>
              <a:gd name="connsiteX179" fmla="*/ 4009617 w 8009775"/>
              <a:gd name="connsiteY179" fmla="*/ 2331085 h 6858001"/>
              <a:gd name="connsiteX180" fmla="*/ 4014346 w 8009775"/>
              <a:gd name="connsiteY180" fmla="*/ 2326958 h 6858001"/>
              <a:gd name="connsiteX181" fmla="*/ 4018779 w 8009775"/>
              <a:gd name="connsiteY181" fmla="*/ 2322830 h 6858001"/>
              <a:gd name="connsiteX182" fmla="*/ 4023213 w 8009775"/>
              <a:gd name="connsiteY182" fmla="*/ 2318068 h 6858001"/>
              <a:gd name="connsiteX183" fmla="*/ 4027646 w 8009775"/>
              <a:gd name="connsiteY183" fmla="*/ 2313306 h 6858001"/>
              <a:gd name="connsiteX184" fmla="*/ 4031193 w 8009775"/>
              <a:gd name="connsiteY184" fmla="*/ 2308544 h 6858001"/>
              <a:gd name="connsiteX185" fmla="*/ 4034740 w 8009775"/>
              <a:gd name="connsiteY185" fmla="*/ 2303463 h 6858001"/>
              <a:gd name="connsiteX186" fmla="*/ 4037991 w 8009775"/>
              <a:gd name="connsiteY186" fmla="*/ 2298384 h 6858001"/>
              <a:gd name="connsiteX187" fmla="*/ 4040946 w 8009775"/>
              <a:gd name="connsiteY187" fmla="*/ 2292985 h 6858001"/>
              <a:gd name="connsiteX188" fmla="*/ 4043606 w 8009775"/>
              <a:gd name="connsiteY188" fmla="*/ 2287588 h 6858001"/>
              <a:gd name="connsiteX189" fmla="*/ 4046267 w 8009775"/>
              <a:gd name="connsiteY189" fmla="*/ 2281873 h 6858001"/>
              <a:gd name="connsiteX190" fmla="*/ 4048040 w 8009775"/>
              <a:gd name="connsiteY190" fmla="*/ 2276476 h 6858001"/>
              <a:gd name="connsiteX191" fmla="*/ 4050109 w 8009775"/>
              <a:gd name="connsiteY191" fmla="*/ 2270761 h 6858001"/>
              <a:gd name="connsiteX192" fmla="*/ 4051587 w 8009775"/>
              <a:gd name="connsiteY192" fmla="*/ 2265046 h 6858001"/>
              <a:gd name="connsiteX193" fmla="*/ 4052769 w 8009775"/>
              <a:gd name="connsiteY193" fmla="*/ 2259331 h 6858001"/>
              <a:gd name="connsiteX194" fmla="*/ 4053656 w 8009775"/>
              <a:gd name="connsiteY194" fmla="*/ 2253298 h 6858001"/>
              <a:gd name="connsiteX195" fmla="*/ 4054542 w 8009775"/>
              <a:gd name="connsiteY195" fmla="*/ 2247266 h 6858001"/>
              <a:gd name="connsiteX196" fmla="*/ 4054838 w 8009775"/>
              <a:gd name="connsiteY196" fmla="*/ 2241551 h 6858001"/>
              <a:gd name="connsiteX197" fmla="*/ 4055133 w 8009775"/>
              <a:gd name="connsiteY197" fmla="*/ 2235519 h 6858001"/>
              <a:gd name="connsiteX198" fmla="*/ 4054838 w 8009775"/>
              <a:gd name="connsiteY198" fmla="*/ 2229804 h 6858001"/>
              <a:gd name="connsiteX199" fmla="*/ 4054542 w 8009775"/>
              <a:gd name="connsiteY199" fmla="*/ 2223770 h 6858001"/>
              <a:gd name="connsiteX200" fmla="*/ 4053656 w 8009775"/>
              <a:gd name="connsiteY200" fmla="*/ 2217739 h 6858001"/>
              <a:gd name="connsiteX201" fmla="*/ 4052769 w 8009775"/>
              <a:gd name="connsiteY201" fmla="*/ 2212024 h 6858001"/>
              <a:gd name="connsiteX202" fmla="*/ 4051587 w 8009775"/>
              <a:gd name="connsiteY202" fmla="*/ 2206309 h 6858001"/>
              <a:gd name="connsiteX203" fmla="*/ 4050109 w 8009775"/>
              <a:gd name="connsiteY203" fmla="*/ 2200593 h 6858001"/>
              <a:gd name="connsiteX204" fmla="*/ 4048040 w 8009775"/>
              <a:gd name="connsiteY204" fmla="*/ 2194878 h 6858001"/>
              <a:gd name="connsiteX205" fmla="*/ 4046267 w 8009775"/>
              <a:gd name="connsiteY205" fmla="*/ 2189163 h 6858001"/>
              <a:gd name="connsiteX206" fmla="*/ 4043606 w 8009775"/>
              <a:gd name="connsiteY206" fmla="*/ 2183765 h 6858001"/>
              <a:gd name="connsiteX207" fmla="*/ 4040946 w 8009775"/>
              <a:gd name="connsiteY207" fmla="*/ 2178368 h 6858001"/>
              <a:gd name="connsiteX208" fmla="*/ 4037991 w 8009775"/>
              <a:gd name="connsiteY208" fmla="*/ 2172970 h 6858001"/>
              <a:gd name="connsiteX209" fmla="*/ 4034740 w 8009775"/>
              <a:gd name="connsiteY209" fmla="*/ 2167890 h 6858001"/>
              <a:gd name="connsiteX210" fmla="*/ 4031193 w 8009775"/>
              <a:gd name="connsiteY210" fmla="*/ 2162494 h 6858001"/>
              <a:gd name="connsiteX211" fmla="*/ 4027646 w 8009775"/>
              <a:gd name="connsiteY211" fmla="*/ 2157730 h 6858001"/>
              <a:gd name="connsiteX212" fmla="*/ 4023213 w 8009775"/>
              <a:gd name="connsiteY212" fmla="*/ 2153285 h 6858001"/>
              <a:gd name="connsiteX213" fmla="*/ 4018779 w 8009775"/>
              <a:gd name="connsiteY213" fmla="*/ 2148523 h 6858001"/>
              <a:gd name="connsiteX214" fmla="*/ 3632182 w 8009775"/>
              <a:gd name="connsiteY214" fmla="*/ 1761490 h 6858001"/>
              <a:gd name="connsiteX215" fmla="*/ 3435928 w 8009775"/>
              <a:gd name="connsiteY215" fmla="*/ 1565276 h 6858001"/>
              <a:gd name="connsiteX216" fmla="*/ 3431198 w 8009775"/>
              <a:gd name="connsiteY216" fmla="*/ 1560514 h 6858001"/>
              <a:gd name="connsiteX217" fmla="*/ 3427356 w 8009775"/>
              <a:gd name="connsiteY217" fmla="*/ 1555751 h 6858001"/>
              <a:gd name="connsiteX218" fmla="*/ 3423218 w 8009775"/>
              <a:gd name="connsiteY218" fmla="*/ 1550671 h 6858001"/>
              <a:gd name="connsiteX219" fmla="*/ 3420262 w 8009775"/>
              <a:gd name="connsiteY219" fmla="*/ 1545909 h 6858001"/>
              <a:gd name="connsiteX220" fmla="*/ 3417012 w 8009775"/>
              <a:gd name="connsiteY220" fmla="*/ 1540829 h 6858001"/>
              <a:gd name="connsiteX221" fmla="*/ 3413760 w 8009775"/>
              <a:gd name="connsiteY221" fmla="*/ 1535430 h 6858001"/>
              <a:gd name="connsiteX222" fmla="*/ 3411100 w 8009775"/>
              <a:gd name="connsiteY222" fmla="*/ 1530034 h 6858001"/>
              <a:gd name="connsiteX223" fmla="*/ 3408736 w 8009775"/>
              <a:gd name="connsiteY223" fmla="*/ 1524635 h 6858001"/>
              <a:gd name="connsiteX224" fmla="*/ 3406371 w 8009775"/>
              <a:gd name="connsiteY224" fmla="*/ 1518920 h 6858001"/>
              <a:gd name="connsiteX225" fmla="*/ 3404598 w 8009775"/>
              <a:gd name="connsiteY225" fmla="*/ 1513205 h 6858001"/>
              <a:gd name="connsiteX226" fmla="*/ 3403120 w 8009775"/>
              <a:gd name="connsiteY226" fmla="*/ 1507174 h 6858001"/>
              <a:gd name="connsiteX227" fmla="*/ 3401938 w 8009775"/>
              <a:gd name="connsiteY227" fmla="*/ 1501459 h 6858001"/>
              <a:gd name="connsiteX228" fmla="*/ 3401051 w 8009775"/>
              <a:gd name="connsiteY228" fmla="*/ 1495744 h 6858001"/>
              <a:gd name="connsiteX229" fmla="*/ 3400460 w 8009775"/>
              <a:gd name="connsiteY229" fmla="*/ 1489710 h 6858001"/>
              <a:gd name="connsiteX230" fmla="*/ 3399869 w 8009775"/>
              <a:gd name="connsiteY230" fmla="*/ 1483995 h 6858001"/>
              <a:gd name="connsiteX231" fmla="*/ 3399573 w 8009775"/>
              <a:gd name="connsiteY231" fmla="*/ 1478281 h 6858001"/>
              <a:gd name="connsiteX232" fmla="*/ 3399869 w 8009775"/>
              <a:gd name="connsiteY232" fmla="*/ 1472249 h 6858001"/>
              <a:gd name="connsiteX233" fmla="*/ 3400460 w 8009775"/>
              <a:gd name="connsiteY233" fmla="*/ 1466215 h 6858001"/>
              <a:gd name="connsiteX234" fmla="*/ 3401051 w 8009775"/>
              <a:gd name="connsiteY234" fmla="*/ 1460183 h 6858001"/>
              <a:gd name="connsiteX235" fmla="*/ 3401938 w 8009775"/>
              <a:gd name="connsiteY235" fmla="*/ 1454468 h 6858001"/>
              <a:gd name="connsiteX236" fmla="*/ 3403120 w 8009775"/>
              <a:gd name="connsiteY236" fmla="*/ 1448754 h 6858001"/>
              <a:gd name="connsiteX237" fmla="*/ 3404598 w 8009775"/>
              <a:gd name="connsiteY237" fmla="*/ 1443039 h 6858001"/>
              <a:gd name="connsiteX238" fmla="*/ 3406371 w 8009775"/>
              <a:gd name="connsiteY238" fmla="*/ 1437324 h 6858001"/>
              <a:gd name="connsiteX239" fmla="*/ 3408736 w 8009775"/>
              <a:gd name="connsiteY239" fmla="*/ 1431609 h 6858001"/>
              <a:gd name="connsiteX240" fmla="*/ 3411100 w 8009775"/>
              <a:gd name="connsiteY240" fmla="*/ 1426211 h 6858001"/>
              <a:gd name="connsiteX241" fmla="*/ 3413760 w 8009775"/>
              <a:gd name="connsiteY241" fmla="*/ 1420814 h 6858001"/>
              <a:gd name="connsiteX242" fmla="*/ 3417012 w 8009775"/>
              <a:gd name="connsiteY242" fmla="*/ 1415416 h 6858001"/>
              <a:gd name="connsiteX243" fmla="*/ 3420262 w 8009775"/>
              <a:gd name="connsiteY243" fmla="*/ 1410336 h 6858001"/>
              <a:gd name="connsiteX244" fmla="*/ 3423218 w 8009775"/>
              <a:gd name="connsiteY244" fmla="*/ 1405256 h 6858001"/>
              <a:gd name="connsiteX245" fmla="*/ 3427356 w 8009775"/>
              <a:gd name="connsiteY245" fmla="*/ 1400175 h 6858001"/>
              <a:gd name="connsiteX246" fmla="*/ 3431198 w 8009775"/>
              <a:gd name="connsiteY246" fmla="*/ 1395731 h 6858001"/>
              <a:gd name="connsiteX247" fmla="*/ 3435928 w 8009775"/>
              <a:gd name="connsiteY247" fmla="*/ 1390969 h 6858001"/>
              <a:gd name="connsiteX248" fmla="*/ 3440361 w 8009775"/>
              <a:gd name="connsiteY248" fmla="*/ 1386524 h 6858001"/>
              <a:gd name="connsiteX249" fmla="*/ 3445386 w 8009775"/>
              <a:gd name="connsiteY249" fmla="*/ 1382396 h 6858001"/>
              <a:gd name="connsiteX250" fmla="*/ 3449819 w 8009775"/>
              <a:gd name="connsiteY250" fmla="*/ 1378585 h 6858001"/>
              <a:gd name="connsiteX251" fmla="*/ 3454844 w 8009775"/>
              <a:gd name="connsiteY251" fmla="*/ 1375094 h 6858001"/>
              <a:gd name="connsiteX252" fmla="*/ 3460459 w 8009775"/>
              <a:gd name="connsiteY252" fmla="*/ 1371919 h 6858001"/>
              <a:gd name="connsiteX253" fmla="*/ 3465780 w 8009775"/>
              <a:gd name="connsiteY253" fmla="*/ 1369061 h 6858001"/>
              <a:gd name="connsiteX254" fmla="*/ 3471100 w 8009775"/>
              <a:gd name="connsiteY254" fmla="*/ 1366204 h 6858001"/>
              <a:gd name="connsiteX255" fmla="*/ 3476420 w 8009775"/>
              <a:gd name="connsiteY255" fmla="*/ 1363980 h 6858001"/>
              <a:gd name="connsiteX256" fmla="*/ 3482331 w 8009775"/>
              <a:gd name="connsiteY256" fmla="*/ 1361759 h 6858001"/>
              <a:gd name="connsiteX257" fmla="*/ 3487947 w 8009775"/>
              <a:gd name="connsiteY257" fmla="*/ 1360170 h 6858001"/>
              <a:gd name="connsiteX258" fmla="*/ 3493858 w 8009775"/>
              <a:gd name="connsiteY258" fmla="*/ 1358265 h 6858001"/>
              <a:gd name="connsiteX259" fmla="*/ 3499474 w 8009775"/>
              <a:gd name="connsiteY259" fmla="*/ 1357314 h 6858001"/>
              <a:gd name="connsiteX260" fmla="*/ 3505385 w 8009775"/>
              <a:gd name="connsiteY260" fmla="*/ 1356043 h 6858001"/>
              <a:gd name="connsiteX261" fmla="*/ 3511001 w 8009775"/>
              <a:gd name="connsiteY261" fmla="*/ 1355409 h 6858001"/>
              <a:gd name="connsiteX262" fmla="*/ 3517208 w 8009775"/>
              <a:gd name="connsiteY262" fmla="*/ 1355090 h 6858001"/>
              <a:gd name="connsiteX263" fmla="*/ 3522823 w 8009775"/>
              <a:gd name="connsiteY263" fmla="*/ 1354773 h 6858001"/>
              <a:gd name="connsiteX264" fmla="*/ 3529030 w 8009775"/>
              <a:gd name="connsiteY264" fmla="*/ 1355090 h 6858001"/>
              <a:gd name="connsiteX265" fmla="*/ 3534646 w 8009775"/>
              <a:gd name="connsiteY265" fmla="*/ 1355409 h 6858001"/>
              <a:gd name="connsiteX266" fmla="*/ 3540557 w 8009775"/>
              <a:gd name="connsiteY266" fmla="*/ 1356043 h 6858001"/>
              <a:gd name="connsiteX267" fmla="*/ 3546468 w 8009775"/>
              <a:gd name="connsiteY267" fmla="*/ 1357314 h 6858001"/>
              <a:gd name="connsiteX268" fmla="*/ 3552380 w 8009775"/>
              <a:gd name="connsiteY268" fmla="*/ 1358265 h 6858001"/>
              <a:gd name="connsiteX269" fmla="*/ 3557995 w 8009775"/>
              <a:gd name="connsiteY269" fmla="*/ 1360170 h 6858001"/>
              <a:gd name="connsiteX270" fmla="*/ 3563906 w 8009775"/>
              <a:gd name="connsiteY270" fmla="*/ 1361759 h 6858001"/>
              <a:gd name="connsiteX271" fmla="*/ 3569227 w 8009775"/>
              <a:gd name="connsiteY271" fmla="*/ 1363980 h 6858001"/>
              <a:gd name="connsiteX272" fmla="*/ 3574842 w 8009775"/>
              <a:gd name="connsiteY272" fmla="*/ 1366204 h 6858001"/>
              <a:gd name="connsiteX273" fmla="*/ 3580458 w 8009775"/>
              <a:gd name="connsiteY273" fmla="*/ 1369061 h 6858001"/>
              <a:gd name="connsiteX274" fmla="*/ 3585778 w 8009775"/>
              <a:gd name="connsiteY274" fmla="*/ 1371919 h 6858001"/>
              <a:gd name="connsiteX275" fmla="*/ 3590803 w 8009775"/>
              <a:gd name="connsiteY275" fmla="*/ 1375094 h 6858001"/>
              <a:gd name="connsiteX276" fmla="*/ 3595828 w 8009775"/>
              <a:gd name="connsiteY276" fmla="*/ 1378585 h 6858001"/>
              <a:gd name="connsiteX277" fmla="*/ 3600852 w 8009775"/>
              <a:gd name="connsiteY277" fmla="*/ 1382396 h 6858001"/>
              <a:gd name="connsiteX278" fmla="*/ 3605581 w 8009775"/>
              <a:gd name="connsiteY278" fmla="*/ 1386524 h 6858001"/>
              <a:gd name="connsiteX279" fmla="*/ 3610014 w 8009775"/>
              <a:gd name="connsiteY279" fmla="*/ 1390969 h 6858001"/>
              <a:gd name="connsiteX280" fmla="*/ 3817500 w 8009775"/>
              <a:gd name="connsiteY280" fmla="*/ 1598296 h 6858001"/>
              <a:gd name="connsiteX281" fmla="*/ 3821934 w 8009775"/>
              <a:gd name="connsiteY281" fmla="*/ 1602423 h 6858001"/>
              <a:gd name="connsiteX282" fmla="*/ 3826663 w 8009775"/>
              <a:gd name="connsiteY282" fmla="*/ 1606869 h 6858001"/>
              <a:gd name="connsiteX283" fmla="*/ 3831687 w 8009775"/>
              <a:gd name="connsiteY283" fmla="*/ 1610361 h 6858001"/>
              <a:gd name="connsiteX284" fmla="*/ 3836712 w 8009775"/>
              <a:gd name="connsiteY284" fmla="*/ 1613854 h 6858001"/>
              <a:gd name="connsiteX285" fmla="*/ 3841736 w 8009775"/>
              <a:gd name="connsiteY285" fmla="*/ 1617345 h 6858001"/>
              <a:gd name="connsiteX286" fmla="*/ 3847352 w 8009775"/>
              <a:gd name="connsiteY286" fmla="*/ 1620204 h 6858001"/>
              <a:gd name="connsiteX287" fmla="*/ 3852672 w 8009775"/>
              <a:gd name="connsiteY287" fmla="*/ 1623061 h 6858001"/>
              <a:gd name="connsiteX288" fmla="*/ 3857992 w 8009775"/>
              <a:gd name="connsiteY288" fmla="*/ 1625283 h 6858001"/>
              <a:gd name="connsiteX289" fmla="*/ 3863608 w 8009775"/>
              <a:gd name="connsiteY289" fmla="*/ 1627189 h 6858001"/>
              <a:gd name="connsiteX290" fmla="*/ 3869519 w 8009775"/>
              <a:gd name="connsiteY290" fmla="*/ 1629094 h 6858001"/>
              <a:gd name="connsiteX291" fmla="*/ 3875135 w 8009775"/>
              <a:gd name="connsiteY291" fmla="*/ 1630998 h 6858001"/>
              <a:gd name="connsiteX292" fmla="*/ 3881046 w 8009775"/>
              <a:gd name="connsiteY292" fmla="*/ 1631950 h 6858001"/>
              <a:gd name="connsiteX293" fmla="*/ 3886662 w 8009775"/>
              <a:gd name="connsiteY293" fmla="*/ 1632904 h 6858001"/>
              <a:gd name="connsiteX294" fmla="*/ 3892869 w 8009775"/>
              <a:gd name="connsiteY294" fmla="*/ 1633856 h 6858001"/>
              <a:gd name="connsiteX295" fmla="*/ 3898485 w 8009775"/>
              <a:gd name="connsiteY295" fmla="*/ 1634174 h 6858001"/>
              <a:gd name="connsiteX296" fmla="*/ 3904396 w 8009775"/>
              <a:gd name="connsiteY296" fmla="*/ 1634174 h 6858001"/>
              <a:gd name="connsiteX297" fmla="*/ 3910307 w 8009775"/>
              <a:gd name="connsiteY297" fmla="*/ 1634174 h 6858001"/>
              <a:gd name="connsiteX298" fmla="*/ 3916219 w 8009775"/>
              <a:gd name="connsiteY298" fmla="*/ 1633856 h 6858001"/>
              <a:gd name="connsiteX299" fmla="*/ 3922425 w 8009775"/>
              <a:gd name="connsiteY299" fmla="*/ 1632904 h 6858001"/>
              <a:gd name="connsiteX300" fmla="*/ 3928041 w 8009775"/>
              <a:gd name="connsiteY300" fmla="*/ 1631950 h 6858001"/>
              <a:gd name="connsiteX301" fmla="*/ 3933657 w 8009775"/>
              <a:gd name="connsiteY301" fmla="*/ 1630998 h 6858001"/>
              <a:gd name="connsiteX302" fmla="*/ 3939568 w 8009775"/>
              <a:gd name="connsiteY302" fmla="*/ 1629094 h 6858001"/>
              <a:gd name="connsiteX303" fmla="*/ 3945184 w 8009775"/>
              <a:gd name="connsiteY303" fmla="*/ 1627189 h 6858001"/>
              <a:gd name="connsiteX304" fmla="*/ 3950799 w 8009775"/>
              <a:gd name="connsiteY304" fmla="*/ 1625283 h 6858001"/>
              <a:gd name="connsiteX305" fmla="*/ 3956415 w 8009775"/>
              <a:gd name="connsiteY305" fmla="*/ 1623061 h 6858001"/>
              <a:gd name="connsiteX306" fmla="*/ 3961735 w 8009775"/>
              <a:gd name="connsiteY306" fmla="*/ 1620204 h 6858001"/>
              <a:gd name="connsiteX307" fmla="*/ 3967055 w 8009775"/>
              <a:gd name="connsiteY307" fmla="*/ 1617345 h 6858001"/>
              <a:gd name="connsiteX308" fmla="*/ 3972376 w 8009775"/>
              <a:gd name="connsiteY308" fmla="*/ 1613854 h 6858001"/>
              <a:gd name="connsiteX309" fmla="*/ 3977400 w 8009775"/>
              <a:gd name="connsiteY309" fmla="*/ 1610361 h 6858001"/>
              <a:gd name="connsiteX310" fmla="*/ 3982425 w 8009775"/>
              <a:gd name="connsiteY310" fmla="*/ 1606869 h 6858001"/>
              <a:gd name="connsiteX311" fmla="*/ 3986858 w 8009775"/>
              <a:gd name="connsiteY311" fmla="*/ 1602423 h 6858001"/>
              <a:gd name="connsiteX312" fmla="*/ 3991587 w 8009775"/>
              <a:gd name="connsiteY312" fmla="*/ 1598296 h 6858001"/>
              <a:gd name="connsiteX313" fmla="*/ 3996021 w 8009775"/>
              <a:gd name="connsiteY313" fmla="*/ 1593533 h 6858001"/>
              <a:gd name="connsiteX314" fmla="*/ 4000159 w 8009775"/>
              <a:gd name="connsiteY314" fmla="*/ 1588771 h 6858001"/>
              <a:gd name="connsiteX315" fmla="*/ 4003705 w 8009775"/>
              <a:gd name="connsiteY315" fmla="*/ 1583691 h 6858001"/>
              <a:gd name="connsiteX316" fmla="*/ 4007548 w 8009775"/>
              <a:gd name="connsiteY316" fmla="*/ 1578928 h 6858001"/>
              <a:gd name="connsiteX317" fmla="*/ 4010799 w 8009775"/>
              <a:gd name="connsiteY317" fmla="*/ 1573849 h 6858001"/>
              <a:gd name="connsiteX318" fmla="*/ 4013459 w 8009775"/>
              <a:gd name="connsiteY318" fmla="*/ 1568451 h 6858001"/>
              <a:gd name="connsiteX319" fmla="*/ 4016415 w 8009775"/>
              <a:gd name="connsiteY319" fmla="*/ 1563054 h 6858001"/>
              <a:gd name="connsiteX320" fmla="*/ 4018484 w 8009775"/>
              <a:gd name="connsiteY320" fmla="*/ 1557339 h 6858001"/>
              <a:gd name="connsiteX321" fmla="*/ 4020848 w 8009775"/>
              <a:gd name="connsiteY321" fmla="*/ 1551941 h 6858001"/>
              <a:gd name="connsiteX322" fmla="*/ 4022621 w 8009775"/>
              <a:gd name="connsiteY322" fmla="*/ 1546226 h 6858001"/>
              <a:gd name="connsiteX323" fmla="*/ 4024395 w 8009775"/>
              <a:gd name="connsiteY323" fmla="*/ 1540511 h 6858001"/>
              <a:gd name="connsiteX324" fmla="*/ 4025282 w 8009775"/>
              <a:gd name="connsiteY324" fmla="*/ 1534478 h 6858001"/>
              <a:gd name="connsiteX325" fmla="*/ 4026464 w 8009775"/>
              <a:gd name="connsiteY325" fmla="*/ 1528763 h 6858001"/>
              <a:gd name="connsiteX326" fmla="*/ 4027055 w 8009775"/>
              <a:gd name="connsiteY326" fmla="*/ 1522731 h 6858001"/>
              <a:gd name="connsiteX327" fmla="*/ 4027646 w 8009775"/>
              <a:gd name="connsiteY327" fmla="*/ 1517016 h 6858001"/>
              <a:gd name="connsiteX328" fmla="*/ 4027646 w 8009775"/>
              <a:gd name="connsiteY328" fmla="*/ 1510984 h 6858001"/>
              <a:gd name="connsiteX329" fmla="*/ 4027646 w 8009775"/>
              <a:gd name="connsiteY329" fmla="*/ 1505268 h 6858001"/>
              <a:gd name="connsiteX330" fmla="*/ 4027055 w 8009775"/>
              <a:gd name="connsiteY330" fmla="*/ 1499553 h 6858001"/>
              <a:gd name="connsiteX331" fmla="*/ 4026464 w 8009775"/>
              <a:gd name="connsiteY331" fmla="*/ 1493204 h 6858001"/>
              <a:gd name="connsiteX332" fmla="*/ 4025282 w 8009775"/>
              <a:gd name="connsiteY332" fmla="*/ 1487489 h 6858001"/>
              <a:gd name="connsiteX333" fmla="*/ 4024395 w 8009775"/>
              <a:gd name="connsiteY333" fmla="*/ 1481773 h 6858001"/>
              <a:gd name="connsiteX334" fmla="*/ 4022621 w 8009775"/>
              <a:gd name="connsiteY334" fmla="*/ 1476058 h 6858001"/>
              <a:gd name="connsiteX335" fmla="*/ 4020848 w 8009775"/>
              <a:gd name="connsiteY335" fmla="*/ 1470343 h 6858001"/>
              <a:gd name="connsiteX336" fmla="*/ 4018484 w 8009775"/>
              <a:gd name="connsiteY336" fmla="*/ 1464629 h 6858001"/>
              <a:gd name="connsiteX337" fmla="*/ 4016415 w 8009775"/>
              <a:gd name="connsiteY337" fmla="*/ 1459231 h 6858001"/>
              <a:gd name="connsiteX338" fmla="*/ 4013459 w 8009775"/>
              <a:gd name="connsiteY338" fmla="*/ 1453834 h 6858001"/>
              <a:gd name="connsiteX339" fmla="*/ 4010799 w 8009775"/>
              <a:gd name="connsiteY339" fmla="*/ 1448436 h 6858001"/>
              <a:gd name="connsiteX340" fmla="*/ 4007548 w 8009775"/>
              <a:gd name="connsiteY340" fmla="*/ 1443356 h 6858001"/>
              <a:gd name="connsiteX341" fmla="*/ 4003705 w 8009775"/>
              <a:gd name="connsiteY341" fmla="*/ 1438275 h 6858001"/>
              <a:gd name="connsiteX342" fmla="*/ 4000159 w 8009775"/>
              <a:gd name="connsiteY342" fmla="*/ 1433195 h 6858001"/>
              <a:gd name="connsiteX343" fmla="*/ 3996021 w 8009775"/>
              <a:gd name="connsiteY343" fmla="*/ 1428751 h 6858001"/>
              <a:gd name="connsiteX344" fmla="*/ 3991587 w 8009775"/>
              <a:gd name="connsiteY344" fmla="*/ 1423988 h 6858001"/>
              <a:gd name="connsiteX345" fmla="*/ 3323022 w 8009775"/>
              <a:gd name="connsiteY345" fmla="*/ 755333 h 6858001"/>
              <a:gd name="connsiteX346" fmla="*/ 3316815 w 8009775"/>
              <a:gd name="connsiteY346" fmla="*/ 748348 h 6858001"/>
              <a:gd name="connsiteX347" fmla="*/ 3310904 w 8009775"/>
              <a:gd name="connsiteY347" fmla="*/ 741045 h 6858001"/>
              <a:gd name="connsiteX348" fmla="*/ 3305584 w 8009775"/>
              <a:gd name="connsiteY348" fmla="*/ 733108 h 6858001"/>
              <a:gd name="connsiteX349" fmla="*/ 3300855 w 8009775"/>
              <a:gd name="connsiteY349" fmla="*/ 725170 h 6858001"/>
              <a:gd name="connsiteX350" fmla="*/ 3297308 w 8009775"/>
              <a:gd name="connsiteY350" fmla="*/ 716915 h 6858001"/>
              <a:gd name="connsiteX351" fmla="*/ 3293761 w 8009775"/>
              <a:gd name="connsiteY351" fmla="*/ 708660 h 6858001"/>
              <a:gd name="connsiteX352" fmla="*/ 3291101 w 8009775"/>
              <a:gd name="connsiteY352" fmla="*/ 699770 h 6858001"/>
              <a:gd name="connsiteX353" fmla="*/ 3289328 w 8009775"/>
              <a:gd name="connsiteY353" fmla="*/ 691198 h 6858001"/>
              <a:gd name="connsiteX354" fmla="*/ 2596527 w 8009775"/>
              <a:gd name="connsiteY354"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460026 w 8009775"/>
              <a:gd name="connsiteY74" fmla="*/ 6858001 h 6858001"/>
              <a:gd name="connsiteX75" fmla="*/ 7507651 w 8009775"/>
              <a:gd name="connsiteY75" fmla="*/ 6858001 h 6858001"/>
              <a:gd name="connsiteX76" fmla="*/ 7507650 w 8009775"/>
              <a:gd name="connsiteY76" fmla="*/ 6858000 h 6858001"/>
              <a:gd name="connsiteX77" fmla="*/ 8009775 w 8009775"/>
              <a:gd name="connsiteY77" fmla="*/ 6858000 h 6858001"/>
              <a:gd name="connsiteX78" fmla="*/ 3996316 w 8009775"/>
              <a:gd name="connsiteY78" fmla="*/ 2818448 h 6858001"/>
              <a:gd name="connsiteX79" fmla="*/ 3980947 w 8009775"/>
              <a:gd name="connsiteY79" fmla="*/ 2804795 h 6858001"/>
              <a:gd name="connsiteX80" fmla="*/ 3965282 w 8009775"/>
              <a:gd name="connsiteY80" fmla="*/ 2791144 h 6858001"/>
              <a:gd name="connsiteX81" fmla="*/ 3950799 w 8009775"/>
              <a:gd name="connsiteY81" fmla="*/ 2776856 h 6858001"/>
              <a:gd name="connsiteX82" fmla="*/ 3936021 w 8009775"/>
              <a:gd name="connsiteY82" fmla="*/ 2762568 h 6858001"/>
              <a:gd name="connsiteX83" fmla="*/ 3001744 w 8009775"/>
              <a:gd name="connsiteY83" fmla="*/ 1828166 h 6858001"/>
              <a:gd name="connsiteX84" fmla="*/ 2997311 w 8009775"/>
              <a:gd name="connsiteY84" fmla="*/ 1823404 h 6858001"/>
              <a:gd name="connsiteX85" fmla="*/ 2992878 w 8009775"/>
              <a:gd name="connsiteY85" fmla="*/ 1818640 h 6858001"/>
              <a:gd name="connsiteX86" fmla="*/ 2989331 w 8009775"/>
              <a:gd name="connsiteY86" fmla="*/ 1814195 h 6858001"/>
              <a:gd name="connsiteX87" fmla="*/ 2985784 w 8009775"/>
              <a:gd name="connsiteY87" fmla="*/ 1808799 h 6858001"/>
              <a:gd name="connsiteX88" fmla="*/ 2982533 w 8009775"/>
              <a:gd name="connsiteY88" fmla="*/ 1803718 h 6858001"/>
              <a:gd name="connsiteX89" fmla="*/ 2979873 w 8009775"/>
              <a:gd name="connsiteY89" fmla="*/ 1798321 h 6858001"/>
              <a:gd name="connsiteX90" fmla="*/ 2976917 w 8009775"/>
              <a:gd name="connsiteY90" fmla="*/ 1792924 h 6858001"/>
              <a:gd name="connsiteX91" fmla="*/ 2974552 w 8009775"/>
              <a:gd name="connsiteY91" fmla="*/ 1787526 h 6858001"/>
              <a:gd name="connsiteX92" fmla="*/ 2972484 w 8009775"/>
              <a:gd name="connsiteY92" fmla="*/ 1781811 h 6858001"/>
              <a:gd name="connsiteX93" fmla="*/ 2970710 w 8009775"/>
              <a:gd name="connsiteY93" fmla="*/ 1776095 h 6858001"/>
              <a:gd name="connsiteX94" fmla="*/ 2968937 w 8009775"/>
              <a:gd name="connsiteY94" fmla="*/ 1770380 h 6858001"/>
              <a:gd name="connsiteX95" fmla="*/ 2967755 w 8009775"/>
              <a:gd name="connsiteY95" fmla="*/ 1764665 h 6858001"/>
              <a:gd name="connsiteX96" fmla="*/ 2966868 w 8009775"/>
              <a:gd name="connsiteY96" fmla="*/ 1758634 h 6858001"/>
              <a:gd name="connsiteX97" fmla="*/ 2965981 w 8009775"/>
              <a:gd name="connsiteY97" fmla="*/ 1752919 h 6858001"/>
              <a:gd name="connsiteX98" fmla="*/ 2965686 w 8009775"/>
              <a:gd name="connsiteY98" fmla="*/ 1746885 h 6858001"/>
              <a:gd name="connsiteX99" fmla="*/ 2965686 w 8009775"/>
              <a:gd name="connsiteY99" fmla="*/ 1741170 h 6858001"/>
              <a:gd name="connsiteX100" fmla="*/ 2965686 w 8009775"/>
              <a:gd name="connsiteY100" fmla="*/ 1735139 h 6858001"/>
              <a:gd name="connsiteX101" fmla="*/ 2965981 w 8009775"/>
              <a:gd name="connsiteY101" fmla="*/ 1729424 h 6858001"/>
              <a:gd name="connsiteX102" fmla="*/ 2966868 w 8009775"/>
              <a:gd name="connsiteY102" fmla="*/ 1723074 h 6858001"/>
              <a:gd name="connsiteX103" fmla="*/ 2967755 w 8009775"/>
              <a:gd name="connsiteY103" fmla="*/ 1717358 h 6858001"/>
              <a:gd name="connsiteX104" fmla="*/ 2968937 w 8009775"/>
              <a:gd name="connsiteY104" fmla="*/ 1711643 h 6858001"/>
              <a:gd name="connsiteX105" fmla="*/ 2970710 w 8009775"/>
              <a:gd name="connsiteY105" fmla="*/ 1705929 h 6858001"/>
              <a:gd name="connsiteX106" fmla="*/ 2972484 w 8009775"/>
              <a:gd name="connsiteY106" fmla="*/ 1700214 h 6858001"/>
              <a:gd name="connsiteX107" fmla="*/ 2974552 w 8009775"/>
              <a:gd name="connsiteY107" fmla="*/ 1694816 h 6858001"/>
              <a:gd name="connsiteX108" fmla="*/ 2976917 w 8009775"/>
              <a:gd name="connsiteY108" fmla="*/ 1689101 h 6858001"/>
              <a:gd name="connsiteX109" fmla="*/ 2979873 w 8009775"/>
              <a:gd name="connsiteY109" fmla="*/ 1683703 h 6858001"/>
              <a:gd name="connsiteX110" fmla="*/ 2982533 w 8009775"/>
              <a:gd name="connsiteY110" fmla="*/ 1678305 h 6858001"/>
              <a:gd name="connsiteX111" fmla="*/ 2985784 w 8009775"/>
              <a:gd name="connsiteY111" fmla="*/ 1673226 h 6858001"/>
              <a:gd name="connsiteX112" fmla="*/ 2989331 w 8009775"/>
              <a:gd name="connsiteY112" fmla="*/ 1668145 h 6858001"/>
              <a:gd name="connsiteX113" fmla="*/ 2992878 w 8009775"/>
              <a:gd name="connsiteY113" fmla="*/ 1663066 h 6858001"/>
              <a:gd name="connsiteX114" fmla="*/ 2997311 w 8009775"/>
              <a:gd name="connsiteY114" fmla="*/ 1658621 h 6858001"/>
              <a:gd name="connsiteX115" fmla="*/ 3001744 w 8009775"/>
              <a:gd name="connsiteY115" fmla="*/ 1653859 h 6858001"/>
              <a:gd name="connsiteX116" fmla="*/ 3006178 w 8009775"/>
              <a:gd name="connsiteY116" fmla="*/ 1649414 h 6858001"/>
              <a:gd name="connsiteX117" fmla="*/ 3010907 w 8009775"/>
              <a:gd name="connsiteY117" fmla="*/ 1645603 h 6858001"/>
              <a:gd name="connsiteX118" fmla="*/ 3015932 w 8009775"/>
              <a:gd name="connsiteY118" fmla="*/ 1641794 h 6858001"/>
              <a:gd name="connsiteX119" fmla="*/ 3020956 w 8009775"/>
              <a:gd name="connsiteY119" fmla="*/ 1637984 h 6858001"/>
              <a:gd name="connsiteX120" fmla="*/ 3025981 w 8009775"/>
              <a:gd name="connsiteY120" fmla="*/ 1634809 h 6858001"/>
              <a:gd name="connsiteX121" fmla="*/ 3031596 w 8009775"/>
              <a:gd name="connsiteY121" fmla="*/ 1631950 h 6858001"/>
              <a:gd name="connsiteX122" fmla="*/ 3036916 w 8009775"/>
              <a:gd name="connsiteY122" fmla="*/ 1629094 h 6858001"/>
              <a:gd name="connsiteX123" fmla="*/ 3042532 w 8009775"/>
              <a:gd name="connsiteY123" fmla="*/ 1626871 h 6858001"/>
              <a:gd name="connsiteX124" fmla="*/ 3047852 w 8009775"/>
              <a:gd name="connsiteY124" fmla="*/ 1624649 h 6858001"/>
              <a:gd name="connsiteX125" fmla="*/ 3053764 w 8009775"/>
              <a:gd name="connsiteY125" fmla="*/ 1623061 h 6858001"/>
              <a:gd name="connsiteX126" fmla="*/ 3059379 w 8009775"/>
              <a:gd name="connsiteY126" fmla="*/ 1621155 h 6858001"/>
              <a:gd name="connsiteX127" fmla="*/ 3065291 w 8009775"/>
              <a:gd name="connsiteY127" fmla="*/ 1620204 h 6858001"/>
              <a:gd name="connsiteX128" fmla="*/ 3070906 w 8009775"/>
              <a:gd name="connsiteY128" fmla="*/ 1618934 h 6858001"/>
              <a:gd name="connsiteX129" fmla="*/ 3077113 w 8009775"/>
              <a:gd name="connsiteY129" fmla="*/ 1618299 h 6858001"/>
              <a:gd name="connsiteX130" fmla="*/ 3082729 w 8009775"/>
              <a:gd name="connsiteY130" fmla="*/ 1617981 h 6858001"/>
              <a:gd name="connsiteX131" fmla="*/ 3088936 w 8009775"/>
              <a:gd name="connsiteY131" fmla="*/ 1617981 h 6858001"/>
              <a:gd name="connsiteX132" fmla="*/ 3094552 w 8009775"/>
              <a:gd name="connsiteY132" fmla="*/ 1617981 h 6858001"/>
              <a:gd name="connsiteX133" fmla="*/ 3100758 w 8009775"/>
              <a:gd name="connsiteY133" fmla="*/ 1618299 h 6858001"/>
              <a:gd name="connsiteX134" fmla="*/ 3106670 w 8009775"/>
              <a:gd name="connsiteY134" fmla="*/ 1618934 h 6858001"/>
              <a:gd name="connsiteX135" fmla="*/ 3112285 w 8009775"/>
              <a:gd name="connsiteY135" fmla="*/ 1620204 h 6858001"/>
              <a:gd name="connsiteX136" fmla="*/ 3117901 w 8009775"/>
              <a:gd name="connsiteY136" fmla="*/ 1621155 h 6858001"/>
              <a:gd name="connsiteX137" fmla="*/ 3123812 w 8009775"/>
              <a:gd name="connsiteY137" fmla="*/ 1623061 h 6858001"/>
              <a:gd name="connsiteX138" fmla="*/ 3129428 w 8009775"/>
              <a:gd name="connsiteY138" fmla="*/ 1624649 h 6858001"/>
              <a:gd name="connsiteX139" fmla="*/ 3135339 w 8009775"/>
              <a:gd name="connsiteY139" fmla="*/ 1626871 h 6858001"/>
              <a:gd name="connsiteX140" fmla="*/ 3140660 w 8009775"/>
              <a:gd name="connsiteY140" fmla="*/ 1629094 h 6858001"/>
              <a:gd name="connsiteX141" fmla="*/ 3145980 w 8009775"/>
              <a:gd name="connsiteY141" fmla="*/ 1631950 h 6858001"/>
              <a:gd name="connsiteX142" fmla="*/ 3151300 w 8009775"/>
              <a:gd name="connsiteY142" fmla="*/ 1634809 h 6858001"/>
              <a:gd name="connsiteX143" fmla="*/ 3156324 w 8009775"/>
              <a:gd name="connsiteY143" fmla="*/ 1637984 h 6858001"/>
              <a:gd name="connsiteX144" fmla="*/ 3161349 w 8009775"/>
              <a:gd name="connsiteY144" fmla="*/ 1641794 h 6858001"/>
              <a:gd name="connsiteX145" fmla="*/ 3166374 w 8009775"/>
              <a:gd name="connsiteY145" fmla="*/ 1645603 h 6858001"/>
              <a:gd name="connsiteX146" fmla="*/ 3171102 w 8009775"/>
              <a:gd name="connsiteY146" fmla="*/ 1649414 h 6858001"/>
              <a:gd name="connsiteX147" fmla="*/ 3175832 w 8009775"/>
              <a:gd name="connsiteY147" fmla="*/ 1653859 h 6858001"/>
              <a:gd name="connsiteX148" fmla="*/ 3844692 w 8009775"/>
              <a:gd name="connsiteY148" fmla="*/ 2322830 h 6858001"/>
              <a:gd name="connsiteX149" fmla="*/ 3849421 w 8009775"/>
              <a:gd name="connsiteY149" fmla="*/ 2326958 h 6858001"/>
              <a:gd name="connsiteX150" fmla="*/ 3854150 w 8009775"/>
              <a:gd name="connsiteY150" fmla="*/ 2331085 h 6858001"/>
              <a:gd name="connsiteX151" fmla="*/ 3859175 w 8009775"/>
              <a:gd name="connsiteY151" fmla="*/ 2334895 h 6858001"/>
              <a:gd name="connsiteX152" fmla="*/ 3864199 w 8009775"/>
              <a:gd name="connsiteY152" fmla="*/ 2338705 h 6858001"/>
              <a:gd name="connsiteX153" fmla="*/ 3869224 w 8009775"/>
              <a:gd name="connsiteY153" fmla="*/ 2341880 h 6858001"/>
              <a:gd name="connsiteX154" fmla="*/ 3874544 w 8009775"/>
              <a:gd name="connsiteY154" fmla="*/ 2344738 h 6858001"/>
              <a:gd name="connsiteX155" fmla="*/ 3879864 w 8009775"/>
              <a:gd name="connsiteY155" fmla="*/ 2347595 h 6858001"/>
              <a:gd name="connsiteX156" fmla="*/ 3885775 w 8009775"/>
              <a:gd name="connsiteY156" fmla="*/ 2349818 h 6858001"/>
              <a:gd name="connsiteX157" fmla="*/ 3891096 w 8009775"/>
              <a:gd name="connsiteY157" fmla="*/ 2351723 h 6858001"/>
              <a:gd name="connsiteX158" fmla="*/ 3896711 w 8009775"/>
              <a:gd name="connsiteY158" fmla="*/ 2353628 h 6858001"/>
              <a:gd name="connsiteX159" fmla="*/ 3902623 w 8009775"/>
              <a:gd name="connsiteY159" fmla="*/ 2355534 h 6858001"/>
              <a:gd name="connsiteX160" fmla="*/ 3908238 w 8009775"/>
              <a:gd name="connsiteY160" fmla="*/ 2356485 h 6858001"/>
              <a:gd name="connsiteX161" fmla="*/ 3914150 w 8009775"/>
              <a:gd name="connsiteY161" fmla="*/ 2357755 h 6858001"/>
              <a:gd name="connsiteX162" fmla="*/ 3920061 w 8009775"/>
              <a:gd name="connsiteY162" fmla="*/ 2358391 h 6858001"/>
              <a:gd name="connsiteX163" fmla="*/ 3925972 w 8009775"/>
              <a:gd name="connsiteY163" fmla="*/ 2358708 h 6858001"/>
              <a:gd name="connsiteX164" fmla="*/ 3931883 w 8009775"/>
              <a:gd name="connsiteY164" fmla="*/ 2358708 h 6858001"/>
              <a:gd name="connsiteX165" fmla="*/ 3937795 w 8009775"/>
              <a:gd name="connsiteY165" fmla="*/ 2358708 h 6858001"/>
              <a:gd name="connsiteX166" fmla="*/ 3943706 w 8009775"/>
              <a:gd name="connsiteY166" fmla="*/ 2358391 h 6858001"/>
              <a:gd name="connsiteX167" fmla="*/ 3949617 w 8009775"/>
              <a:gd name="connsiteY167" fmla="*/ 2357755 h 6858001"/>
              <a:gd name="connsiteX168" fmla="*/ 3955233 w 8009775"/>
              <a:gd name="connsiteY168" fmla="*/ 2356485 h 6858001"/>
              <a:gd name="connsiteX169" fmla="*/ 3961144 w 8009775"/>
              <a:gd name="connsiteY169" fmla="*/ 2355534 h 6858001"/>
              <a:gd name="connsiteX170" fmla="*/ 3966760 w 8009775"/>
              <a:gd name="connsiteY170" fmla="*/ 2353628 h 6858001"/>
              <a:gd name="connsiteX171" fmla="*/ 3972671 w 8009775"/>
              <a:gd name="connsiteY171" fmla="*/ 2351723 h 6858001"/>
              <a:gd name="connsiteX172" fmla="*/ 3978287 w 8009775"/>
              <a:gd name="connsiteY172" fmla="*/ 2349818 h 6858001"/>
              <a:gd name="connsiteX173" fmla="*/ 3983607 w 8009775"/>
              <a:gd name="connsiteY173" fmla="*/ 2347595 h 6858001"/>
              <a:gd name="connsiteX174" fmla="*/ 3989223 w 8009775"/>
              <a:gd name="connsiteY174" fmla="*/ 2344738 h 6858001"/>
              <a:gd name="connsiteX175" fmla="*/ 3994543 w 8009775"/>
              <a:gd name="connsiteY175" fmla="*/ 2341880 h 6858001"/>
              <a:gd name="connsiteX176" fmla="*/ 3999567 w 8009775"/>
              <a:gd name="connsiteY176" fmla="*/ 2338705 h 6858001"/>
              <a:gd name="connsiteX177" fmla="*/ 4004888 w 8009775"/>
              <a:gd name="connsiteY177" fmla="*/ 2334895 h 6858001"/>
              <a:gd name="connsiteX178" fmla="*/ 4009617 w 8009775"/>
              <a:gd name="connsiteY178" fmla="*/ 2331085 h 6858001"/>
              <a:gd name="connsiteX179" fmla="*/ 4014346 w 8009775"/>
              <a:gd name="connsiteY179" fmla="*/ 2326958 h 6858001"/>
              <a:gd name="connsiteX180" fmla="*/ 4018779 w 8009775"/>
              <a:gd name="connsiteY180" fmla="*/ 2322830 h 6858001"/>
              <a:gd name="connsiteX181" fmla="*/ 4023213 w 8009775"/>
              <a:gd name="connsiteY181" fmla="*/ 2318068 h 6858001"/>
              <a:gd name="connsiteX182" fmla="*/ 4027646 w 8009775"/>
              <a:gd name="connsiteY182" fmla="*/ 2313306 h 6858001"/>
              <a:gd name="connsiteX183" fmla="*/ 4031193 w 8009775"/>
              <a:gd name="connsiteY183" fmla="*/ 2308544 h 6858001"/>
              <a:gd name="connsiteX184" fmla="*/ 4034740 w 8009775"/>
              <a:gd name="connsiteY184" fmla="*/ 2303463 h 6858001"/>
              <a:gd name="connsiteX185" fmla="*/ 4037991 w 8009775"/>
              <a:gd name="connsiteY185" fmla="*/ 2298384 h 6858001"/>
              <a:gd name="connsiteX186" fmla="*/ 4040946 w 8009775"/>
              <a:gd name="connsiteY186" fmla="*/ 2292985 h 6858001"/>
              <a:gd name="connsiteX187" fmla="*/ 4043606 w 8009775"/>
              <a:gd name="connsiteY187" fmla="*/ 2287588 h 6858001"/>
              <a:gd name="connsiteX188" fmla="*/ 4046267 w 8009775"/>
              <a:gd name="connsiteY188" fmla="*/ 2281873 h 6858001"/>
              <a:gd name="connsiteX189" fmla="*/ 4048040 w 8009775"/>
              <a:gd name="connsiteY189" fmla="*/ 2276476 h 6858001"/>
              <a:gd name="connsiteX190" fmla="*/ 4050109 w 8009775"/>
              <a:gd name="connsiteY190" fmla="*/ 2270761 h 6858001"/>
              <a:gd name="connsiteX191" fmla="*/ 4051587 w 8009775"/>
              <a:gd name="connsiteY191" fmla="*/ 2265046 h 6858001"/>
              <a:gd name="connsiteX192" fmla="*/ 4052769 w 8009775"/>
              <a:gd name="connsiteY192" fmla="*/ 2259331 h 6858001"/>
              <a:gd name="connsiteX193" fmla="*/ 4053656 w 8009775"/>
              <a:gd name="connsiteY193" fmla="*/ 2253298 h 6858001"/>
              <a:gd name="connsiteX194" fmla="*/ 4054542 w 8009775"/>
              <a:gd name="connsiteY194" fmla="*/ 2247266 h 6858001"/>
              <a:gd name="connsiteX195" fmla="*/ 4054838 w 8009775"/>
              <a:gd name="connsiteY195" fmla="*/ 2241551 h 6858001"/>
              <a:gd name="connsiteX196" fmla="*/ 4055133 w 8009775"/>
              <a:gd name="connsiteY196" fmla="*/ 2235519 h 6858001"/>
              <a:gd name="connsiteX197" fmla="*/ 4054838 w 8009775"/>
              <a:gd name="connsiteY197" fmla="*/ 2229804 h 6858001"/>
              <a:gd name="connsiteX198" fmla="*/ 4054542 w 8009775"/>
              <a:gd name="connsiteY198" fmla="*/ 2223770 h 6858001"/>
              <a:gd name="connsiteX199" fmla="*/ 4053656 w 8009775"/>
              <a:gd name="connsiteY199" fmla="*/ 2217739 h 6858001"/>
              <a:gd name="connsiteX200" fmla="*/ 4052769 w 8009775"/>
              <a:gd name="connsiteY200" fmla="*/ 2212024 h 6858001"/>
              <a:gd name="connsiteX201" fmla="*/ 4051587 w 8009775"/>
              <a:gd name="connsiteY201" fmla="*/ 2206309 h 6858001"/>
              <a:gd name="connsiteX202" fmla="*/ 4050109 w 8009775"/>
              <a:gd name="connsiteY202" fmla="*/ 2200593 h 6858001"/>
              <a:gd name="connsiteX203" fmla="*/ 4048040 w 8009775"/>
              <a:gd name="connsiteY203" fmla="*/ 2194878 h 6858001"/>
              <a:gd name="connsiteX204" fmla="*/ 4046267 w 8009775"/>
              <a:gd name="connsiteY204" fmla="*/ 2189163 h 6858001"/>
              <a:gd name="connsiteX205" fmla="*/ 4043606 w 8009775"/>
              <a:gd name="connsiteY205" fmla="*/ 2183765 h 6858001"/>
              <a:gd name="connsiteX206" fmla="*/ 4040946 w 8009775"/>
              <a:gd name="connsiteY206" fmla="*/ 2178368 h 6858001"/>
              <a:gd name="connsiteX207" fmla="*/ 4037991 w 8009775"/>
              <a:gd name="connsiteY207" fmla="*/ 2172970 h 6858001"/>
              <a:gd name="connsiteX208" fmla="*/ 4034740 w 8009775"/>
              <a:gd name="connsiteY208" fmla="*/ 2167890 h 6858001"/>
              <a:gd name="connsiteX209" fmla="*/ 4031193 w 8009775"/>
              <a:gd name="connsiteY209" fmla="*/ 2162494 h 6858001"/>
              <a:gd name="connsiteX210" fmla="*/ 4027646 w 8009775"/>
              <a:gd name="connsiteY210" fmla="*/ 2157730 h 6858001"/>
              <a:gd name="connsiteX211" fmla="*/ 4023213 w 8009775"/>
              <a:gd name="connsiteY211" fmla="*/ 2153285 h 6858001"/>
              <a:gd name="connsiteX212" fmla="*/ 4018779 w 8009775"/>
              <a:gd name="connsiteY212" fmla="*/ 2148523 h 6858001"/>
              <a:gd name="connsiteX213" fmla="*/ 3632182 w 8009775"/>
              <a:gd name="connsiteY213" fmla="*/ 1761490 h 6858001"/>
              <a:gd name="connsiteX214" fmla="*/ 3435928 w 8009775"/>
              <a:gd name="connsiteY214" fmla="*/ 1565276 h 6858001"/>
              <a:gd name="connsiteX215" fmla="*/ 3431198 w 8009775"/>
              <a:gd name="connsiteY215" fmla="*/ 1560514 h 6858001"/>
              <a:gd name="connsiteX216" fmla="*/ 3427356 w 8009775"/>
              <a:gd name="connsiteY216" fmla="*/ 1555751 h 6858001"/>
              <a:gd name="connsiteX217" fmla="*/ 3423218 w 8009775"/>
              <a:gd name="connsiteY217" fmla="*/ 1550671 h 6858001"/>
              <a:gd name="connsiteX218" fmla="*/ 3420262 w 8009775"/>
              <a:gd name="connsiteY218" fmla="*/ 1545909 h 6858001"/>
              <a:gd name="connsiteX219" fmla="*/ 3417012 w 8009775"/>
              <a:gd name="connsiteY219" fmla="*/ 1540829 h 6858001"/>
              <a:gd name="connsiteX220" fmla="*/ 3413760 w 8009775"/>
              <a:gd name="connsiteY220" fmla="*/ 1535430 h 6858001"/>
              <a:gd name="connsiteX221" fmla="*/ 3411100 w 8009775"/>
              <a:gd name="connsiteY221" fmla="*/ 1530034 h 6858001"/>
              <a:gd name="connsiteX222" fmla="*/ 3408736 w 8009775"/>
              <a:gd name="connsiteY222" fmla="*/ 1524635 h 6858001"/>
              <a:gd name="connsiteX223" fmla="*/ 3406371 w 8009775"/>
              <a:gd name="connsiteY223" fmla="*/ 1518920 h 6858001"/>
              <a:gd name="connsiteX224" fmla="*/ 3404598 w 8009775"/>
              <a:gd name="connsiteY224" fmla="*/ 1513205 h 6858001"/>
              <a:gd name="connsiteX225" fmla="*/ 3403120 w 8009775"/>
              <a:gd name="connsiteY225" fmla="*/ 1507174 h 6858001"/>
              <a:gd name="connsiteX226" fmla="*/ 3401938 w 8009775"/>
              <a:gd name="connsiteY226" fmla="*/ 1501459 h 6858001"/>
              <a:gd name="connsiteX227" fmla="*/ 3401051 w 8009775"/>
              <a:gd name="connsiteY227" fmla="*/ 1495744 h 6858001"/>
              <a:gd name="connsiteX228" fmla="*/ 3400460 w 8009775"/>
              <a:gd name="connsiteY228" fmla="*/ 1489710 h 6858001"/>
              <a:gd name="connsiteX229" fmla="*/ 3399869 w 8009775"/>
              <a:gd name="connsiteY229" fmla="*/ 1483995 h 6858001"/>
              <a:gd name="connsiteX230" fmla="*/ 3399573 w 8009775"/>
              <a:gd name="connsiteY230" fmla="*/ 1478281 h 6858001"/>
              <a:gd name="connsiteX231" fmla="*/ 3399869 w 8009775"/>
              <a:gd name="connsiteY231" fmla="*/ 1472249 h 6858001"/>
              <a:gd name="connsiteX232" fmla="*/ 3400460 w 8009775"/>
              <a:gd name="connsiteY232" fmla="*/ 1466215 h 6858001"/>
              <a:gd name="connsiteX233" fmla="*/ 3401051 w 8009775"/>
              <a:gd name="connsiteY233" fmla="*/ 1460183 h 6858001"/>
              <a:gd name="connsiteX234" fmla="*/ 3401938 w 8009775"/>
              <a:gd name="connsiteY234" fmla="*/ 1454468 h 6858001"/>
              <a:gd name="connsiteX235" fmla="*/ 3403120 w 8009775"/>
              <a:gd name="connsiteY235" fmla="*/ 1448754 h 6858001"/>
              <a:gd name="connsiteX236" fmla="*/ 3404598 w 8009775"/>
              <a:gd name="connsiteY236" fmla="*/ 1443039 h 6858001"/>
              <a:gd name="connsiteX237" fmla="*/ 3406371 w 8009775"/>
              <a:gd name="connsiteY237" fmla="*/ 1437324 h 6858001"/>
              <a:gd name="connsiteX238" fmla="*/ 3408736 w 8009775"/>
              <a:gd name="connsiteY238" fmla="*/ 1431609 h 6858001"/>
              <a:gd name="connsiteX239" fmla="*/ 3411100 w 8009775"/>
              <a:gd name="connsiteY239" fmla="*/ 1426211 h 6858001"/>
              <a:gd name="connsiteX240" fmla="*/ 3413760 w 8009775"/>
              <a:gd name="connsiteY240" fmla="*/ 1420814 h 6858001"/>
              <a:gd name="connsiteX241" fmla="*/ 3417012 w 8009775"/>
              <a:gd name="connsiteY241" fmla="*/ 1415416 h 6858001"/>
              <a:gd name="connsiteX242" fmla="*/ 3420262 w 8009775"/>
              <a:gd name="connsiteY242" fmla="*/ 1410336 h 6858001"/>
              <a:gd name="connsiteX243" fmla="*/ 3423218 w 8009775"/>
              <a:gd name="connsiteY243" fmla="*/ 1405256 h 6858001"/>
              <a:gd name="connsiteX244" fmla="*/ 3427356 w 8009775"/>
              <a:gd name="connsiteY244" fmla="*/ 1400175 h 6858001"/>
              <a:gd name="connsiteX245" fmla="*/ 3431198 w 8009775"/>
              <a:gd name="connsiteY245" fmla="*/ 1395731 h 6858001"/>
              <a:gd name="connsiteX246" fmla="*/ 3435928 w 8009775"/>
              <a:gd name="connsiteY246" fmla="*/ 1390969 h 6858001"/>
              <a:gd name="connsiteX247" fmla="*/ 3440361 w 8009775"/>
              <a:gd name="connsiteY247" fmla="*/ 1386524 h 6858001"/>
              <a:gd name="connsiteX248" fmla="*/ 3445386 w 8009775"/>
              <a:gd name="connsiteY248" fmla="*/ 1382396 h 6858001"/>
              <a:gd name="connsiteX249" fmla="*/ 3449819 w 8009775"/>
              <a:gd name="connsiteY249" fmla="*/ 1378585 h 6858001"/>
              <a:gd name="connsiteX250" fmla="*/ 3454844 w 8009775"/>
              <a:gd name="connsiteY250" fmla="*/ 1375094 h 6858001"/>
              <a:gd name="connsiteX251" fmla="*/ 3460459 w 8009775"/>
              <a:gd name="connsiteY251" fmla="*/ 1371919 h 6858001"/>
              <a:gd name="connsiteX252" fmla="*/ 3465780 w 8009775"/>
              <a:gd name="connsiteY252" fmla="*/ 1369061 h 6858001"/>
              <a:gd name="connsiteX253" fmla="*/ 3471100 w 8009775"/>
              <a:gd name="connsiteY253" fmla="*/ 1366204 h 6858001"/>
              <a:gd name="connsiteX254" fmla="*/ 3476420 w 8009775"/>
              <a:gd name="connsiteY254" fmla="*/ 1363980 h 6858001"/>
              <a:gd name="connsiteX255" fmla="*/ 3482331 w 8009775"/>
              <a:gd name="connsiteY255" fmla="*/ 1361759 h 6858001"/>
              <a:gd name="connsiteX256" fmla="*/ 3487947 w 8009775"/>
              <a:gd name="connsiteY256" fmla="*/ 1360170 h 6858001"/>
              <a:gd name="connsiteX257" fmla="*/ 3493858 w 8009775"/>
              <a:gd name="connsiteY257" fmla="*/ 1358265 h 6858001"/>
              <a:gd name="connsiteX258" fmla="*/ 3499474 w 8009775"/>
              <a:gd name="connsiteY258" fmla="*/ 1357314 h 6858001"/>
              <a:gd name="connsiteX259" fmla="*/ 3505385 w 8009775"/>
              <a:gd name="connsiteY259" fmla="*/ 1356043 h 6858001"/>
              <a:gd name="connsiteX260" fmla="*/ 3511001 w 8009775"/>
              <a:gd name="connsiteY260" fmla="*/ 1355409 h 6858001"/>
              <a:gd name="connsiteX261" fmla="*/ 3517208 w 8009775"/>
              <a:gd name="connsiteY261" fmla="*/ 1355090 h 6858001"/>
              <a:gd name="connsiteX262" fmla="*/ 3522823 w 8009775"/>
              <a:gd name="connsiteY262" fmla="*/ 1354773 h 6858001"/>
              <a:gd name="connsiteX263" fmla="*/ 3529030 w 8009775"/>
              <a:gd name="connsiteY263" fmla="*/ 1355090 h 6858001"/>
              <a:gd name="connsiteX264" fmla="*/ 3534646 w 8009775"/>
              <a:gd name="connsiteY264" fmla="*/ 1355409 h 6858001"/>
              <a:gd name="connsiteX265" fmla="*/ 3540557 w 8009775"/>
              <a:gd name="connsiteY265" fmla="*/ 1356043 h 6858001"/>
              <a:gd name="connsiteX266" fmla="*/ 3546468 w 8009775"/>
              <a:gd name="connsiteY266" fmla="*/ 1357314 h 6858001"/>
              <a:gd name="connsiteX267" fmla="*/ 3552380 w 8009775"/>
              <a:gd name="connsiteY267" fmla="*/ 1358265 h 6858001"/>
              <a:gd name="connsiteX268" fmla="*/ 3557995 w 8009775"/>
              <a:gd name="connsiteY268" fmla="*/ 1360170 h 6858001"/>
              <a:gd name="connsiteX269" fmla="*/ 3563906 w 8009775"/>
              <a:gd name="connsiteY269" fmla="*/ 1361759 h 6858001"/>
              <a:gd name="connsiteX270" fmla="*/ 3569227 w 8009775"/>
              <a:gd name="connsiteY270" fmla="*/ 1363980 h 6858001"/>
              <a:gd name="connsiteX271" fmla="*/ 3574842 w 8009775"/>
              <a:gd name="connsiteY271" fmla="*/ 1366204 h 6858001"/>
              <a:gd name="connsiteX272" fmla="*/ 3580458 w 8009775"/>
              <a:gd name="connsiteY272" fmla="*/ 1369061 h 6858001"/>
              <a:gd name="connsiteX273" fmla="*/ 3585778 w 8009775"/>
              <a:gd name="connsiteY273" fmla="*/ 1371919 h 6858001"/>
              <a:gd name="connsiteX274" fmla="*/ 3590803 w 8009775"/>
              <a:gd name="connsiteY274" fmla="*/ 1375094 h 6858001"/>
              <a:gd name="connsiteX275" fmla="*/ 3595828 w 8009775"/>
              <a:gd name="connsiteY275" fmla="*/ 1378585 h 6858001"/>
              <a:gd name="connsiteX276" fmla="*/ 3600852 w 8009775"/>
              <a:gd name="connsiteY276" fmla="*/ 1382396 h 6858001"/>
              <a:gd name="connsiteX277" fmla="*/ 3605581 w 8009775"/>
              <a:gd name="connsiteY277" fmla="*/ 1386524 h 6858001"/>
              <a:gd name="connsiteX278" fmla="*/ 3610014 w 8009775"/>
              <a:gd name="connsiteY278" fmla="*/ 1390969 h 6858001"/>
              <a:gd name="connsiteX279" fmla="*/ 3817500 w 8009775"/>
              <a:gd name="connsiteY279" fmla="*/ 1598296 h 6858001"/>
              <a:gd name="connsiteX280" fmla="*/ 3821934 w 8009775"/>
              <a:gd name="connsiteY280" fmla="*/ 1602423 h 6858001"/>
              <a:gd name="connsiteX281" fmla="*/ 3826663 w 8009775"/>
              <a:gd name="connsiteY281" fmla="*/ 1606869 h 6858001"/>
              <a:gd name="connsiteX282" fmla="*/ 3831687 w 8009775"/>
              <a:gd name="connsiteY282" fmla="*/ 1610361 h 6858001"/>
              <a:gd name="connsiteX283" fmla="*/ 3836712 w 8009775"/>
              <a:gd name="connsiteY283" fmla="*/ 1613854 h 6858001"/>
              <a:gd name="connsiteX284" fmla="*/ 3841736 w 8009775"/>
              <a:gd name="connsiteY284" fmla="*/ 1617345 h 6858001"/>
              <a:gd name="connsiteX285" fmla="*/ 3847352 w 8009775"/>
              <a:gd name="connsiteY285" fmla="*/ 1620204 h 6858001"/>
              <a:gd name="connsiteX286" fmla="*/ 3852672 w 8009775"/>
              <a:gd name="connsiteY286" fmla="*/ 1623061 h 6858001"/>
              <a:gd name="connsiteX287" fmla="*/ 3857992 w 8009775"/>
              <a:gd name="connsiteY287" fmla="*/ 1625283 h 6858001"/>
              <a:gd name="connsiteX288" fmla="*/ 3863608 w 8009775"/>
              <a:gd name="connsiteY288" fmla="*/ 1627189 h 6858001"/>
              <a:gd name="connsiteX289" fmla="*/ 3869519 w 8009775"/>
              <a:gd name="connsiteY289" fmla="*/ 1629094 h 6858001"/>
              <a:gd name="connsiteX290" fmla="*/ 3875135 w 8009775"/>
              <a:gd name="connsiteY290" fmla="*/ 1630998 h 6858001"/>
              <a:gd name="connsiteX291" fmla="*/ 3881046 w 8009775"/>
              <a:gd name="connsiteY291" fmla="*/ 1631950 h 6858001"/>
              <a:gd name="connsiteX292" fmla="*/ 3886662 w 8009775"/>
              <a:gd name="connsiteY292" fmla="*/ 1632904 h 6858001"/>
              <a:gd name="connsiteX293" fmla="*/ 3892869 w 8009775"/>
              <a:gd name="connsiteY293" fmla="*/ 1633856 h 6858001"/>
              <a:gd name="connsiteX294" fmla="*/ 3898485 w 8009775"/>
              <a:gd name="connsiteY294" fmla="*/ 1634174 h 6858001"/>
              <a:gd name="connsiteX295" fmla="*/ 3904396 w 8009775"/>
              <a:gd name="connsiteY295" fmla="*/ 1634174 h 6858001"/>
              <a:gd name="connsiteX296" fmla="*/ 3910307 w 8009775"/>
              <a:gd name="connsiteY296" fmla="*/ 1634174 h 6858001"/>
              <a:gd name="connsiteX297" fmla="*/ 3916219 w 8009775"/>
              <a:gd name="connsiteY297" fmla="*/ 1633856 h 6858001"/>
              <a:gd name="connsiteX298" fmla="*/ 3922425 w 8009775"/>
              <a:gd name="connsiteY298" fmla="*/ 1632904 h 6858001"/>
              <a:gd name="connsiteX299" fmla="*/ 3928041 w 8009775"/>
              <a:gd name="connsiteY299" fmla="*/ 1631950 h 6858001"/>
              <a:gd name="connsiteX300" fmla="*/ 3933657 w 8009775"/>
              <a:gd name="connsiteY300" fmla="*/ 1630998 h 6858001"/>
              <a:gd name="connsiteX301" fmla="*/ 3939568 w 8009775"/>
              <a:gd name="connsiteY301" fmla="*/ 1629094 h 6858001"/>
              <a:gd name="connsiteX302" fmla="*/ 3945184 w 8009775"/>
              <a:gd name="connsiteY302" fmla="*/ 1627189 h 6858001"/>
              <a:gd name="connsiteX303" fmla="*/ 3950799 w 8009775"/>
              <a:gd name="connsiteY303" fmla="*/ 1625283 h 6858001"/>
              <a:gd name="connsiteX304" fmla="*/ 3956415 w 8009775"/>
              <a:gd name="connsiteY304" fmla="*/ 1623061 h 6858001"/>
              <a:gd name="connsiteX305" fmla="*/ 3961735 w 8009775"/>
              <a:gd name="connsiteY305" fmla="*/ 1620204 h 6858001"/>
              <a:gd name="connsiteX306" fmla="*/ 3967055 w 8009775"/>
              <a:gd name="connsiteY306" fmla="*/ 1617345 h 6858001"/>
              <a:gd name="connsiteX307" fmla="*/ 3972376 w 8009775"/>
              <a:gd name="connsiteY307" fmla="*/ 1613854 h 6858001"/>
              <a:gd name="connsiteX308" fmla="*/ 3977400 w 8009775"/>
              <a:gd name="connsiteY308" fmla="*/ 1610361 h 6858001"/>
              <a:gd name="connsiteX309" fmla="*/ 3982425 w 8009775"/>
              <a:gd name="connsiteY309" fmla="*/ 1606869 h 6858001"/>
              <a:gd name="connsiteX310" fmla="*/ 3986858 w 8009775"/>
              <a:gd name="connsiteY310" fmla="*/ 1602423 h 6858001"/>
              <a:gd name="connsiteX311" fmla="*/ 3991587 w 8009775"/>
              <a:gd name="connsiteY311" fmla="*/ 1598296 h 6858001"/>
              <a:gd name="connsiteX312" fmla="*/ 3996021 w 8009775"/>
              <a:gd name="connsiteY312" fmla="*/ 1593533 h 6858001"/>
              <a:gd name="connsiteX313" fmla="*/ 4000159 w 8009775"/>
              <a:gd name="connsiteY313" fmla="*/ 1588771 h 6858001"/>
              <a:gd name="connsiteX314" fmla="*/ 4003705 w 8009775"/>
              <a:gd name="connsiteY314" fmla="*/ 1583691 h 6858001"/>
              <a:gd name="connsiteX315" fmla="*/ 4007548 w 8009775"/>
              <a:gd name="connsiteY315" fmla="*/ 1578928 h 6858001"/>
              <a:gd name="connsiteX316" fmla="*/ 4010799 w 8009775"/>
              <a:gd name="connsiteY316" fmla="*/ 1573849 h 6858001"/>
              <a:gd name="connsiteX317" fmla="*/ 4013459 w 8009775"/>
              <a:gd name="connsiteY317" fmla="*/ 1568451 h 6858001"/>
              <a:gd name="connsiteX318" fmla="*/ 4016415 w 8009775"/>
              <a:gd name="connsiteY318" fmla="*/ 1563054 h 6858001"/>
              <a:gd name="connsiteX319" fmla="*/ 4018484 w 8009775"/>
              <a:gd name="connsiteY319" fmla="*/ 1557339 h 6858001"/>
              <a:gd name="connsiteX320" fmla="*/ 4020848 w 8009775"/>
              <a:gd name="connsiteY320" fmla="*/ 1551941 h 6858001"/>
              <a:gd name="connsiteX321" fmla="*/ 4022621 w 8009775"/>
              <a:gd name="connsiteY321" fmla="*/ 1546226 h 6858001"/>
              <a:gd name="connsiteX322" fmla="*/ 4024395 w 8009775"/>
              <a:gd name="connsiteY322" fmla="*/ 1540511 h 6858001"/>
              <a:gd name="connsiteX323" fmla="*/ 4025282 w 8009775"/>
              <a:gd name="connsiteY323" fmla="*/ 1534478 h 6858001"/>
              <a:gd name="connsiteX324" fmla="*/ 4026464 w 8009775"/>
              <a:gd name="connsiteY324" fmla="*/ 1528763 h 6858001"/>
              <a:gd name="connsiteX325" fmla="*/ 4027055 w 8009775"/>
              <a:gd name="connsiteY325" fmla="*/ 1522731 h 6858001"/>
              <a:gd name="connsiteX326" fmla="*/ 4027646 w 8009775"/>
              <a:gd name="connsiteY326" fmla="*/ 1517016 h 6858001"/>
              <a:gd name="connsiteX327" fmla="*/ 4027646 w 8009775"/>
              <a:gd name="connsiteY327" fmla="*/ 1510984 h 6858001"/>
              <a:gd name="connsiteX328" fmla="*/ 4027646 w 8009775"/>
              <a:gd name="connsiteY328" fmla="*/ 1505268 h 6858001"/>
              <a:gd name="connsiteX329" fmla="*/ 4027055 w 8009775"/>
              <a:gd name="connsiteY329" fmla="*/ 1499553 h 6858001"/>
              <a:gd name="connsiteX330" fmla="*/ 4026464 w 8009775"/>
              <a:gd name="connsiteY330" fmla="*/ 1493204 h 6858001"/>
              <a:gd name="connsiteX331" fmla="*/ 4025282 w 8009775"/>
              <a:gd name="connsiteY331" fmla="*/ 1487489 h 6858001"/>
              <a:gd name="connsiteX332" fmla="*/ 4024395 w 8009775"/>
              <a:gd name="connsiteY332" fmla="*/ 1481773 h 6858001"/>
              <a:gd name="connsiteX333" fmla="*/ 4022621 w 8009775"/>
              <a:gd name="connsiteY333" fmla="*/ 1476058 h 6858001"/>
              <a:gd name="connsiteX334" fmla="*/ 4020848 w 8009775"/>
              <a:gd name="connsiteY334" fmla="*/ 1470343 h 6858001"/>
              <a:gd name="connsiteX335" fmla="*/ 4018484 w 8009775"/>
              <a:gd name="connsiteY335" fmla="*/ 1464629 h 6858001"/>
              <a:gd name="connsiteX336" fmla="*/ 4016415 w 8009775"/>
              <a:gd name="connsiteY336" fmla="*/ 1459231 h 6858001"/>
              <a:gd name="connsiteX337" fmla="*/ 4013459 w 8009775"/>
              <a:gd name="connsiteY337" fmla="*/ 1453834 h 6858001"/>
              <a:gd name="connsiteX338" fmla="*/ 4010799 w 8009775"/>
              <a:gd name="connsiteY338" fmla="*/ 1448436 h 6858001"/>
              <a:gd name="connsiteX339" fmla="*/ 4007548 w 8009775"/>
              <a:gd name="connsiteY339" fmla="*/ 1443356 h 6858001"/>
              <a:gd name="connsiteX340" fmla="*/ 4003705 w 8009775"/>
              <a:gd name="connsiteY340" fmla="*/ 1438275 h 6858001"/>
              <a:gd name="connsiteX341" fmla="*/ 4000159 w 8009775"/>
              <a:gd name="connsiteY341" fmla="*/ 1433195 h 6858001"/>
              <a:gd name="connsiteX342" fmla="*/ 3996021 w 8009775"/>
              <a:gd name="connsiteY342" fmla="*/ 1428751 h 6858001"/>
              <a:gd name="connsiteX343" fmla="*/ 3991587 w 8009775"/>
              <a:gd name="connsiteY343" fmla="*/ 1423988 h 6858001"/>
              <a:gd name="connsiteX344" fmla="*/ 3323022 w 8009775"/>
              <a:gd name="connsiteY344" fmla="*/ 755333 h 6858001"/>
              <a:gd name="connsiteX345" fmla="*/ 3316815 w 8009775"/>
              <a:gd name="connsiteY345" fmla="*/ 748348 h 6858001"/>
              <a:gd name="connsiteX346" fmla="*/ 3310904 w 8009775"/>
              <a:gd name="connsiteY346" fmla="*/ 741045 h 6858001"/>
              <a:gd name="connsiteX347" fmla="*/ 3305584 w 8009775"/>
              <a:gd name="connsiteY347" fmla="*/ 733108 h 6858001"/>
              <a:gd name="connsiteX348" fmla="*/ 3300855 w 8009775"/>
              <a:gd name="connsiteY348" fmla="*/ 725170 h 6858001"/>
              <a:gd name="connsiteX349" fmla="*/ 3297308 w 8009775"/>
              <a:gd name="connsiteY349" fmla="*/ 716915 h 6858001"/>
              <a:gd name="connsiteX350" fmla="*/ 3293761 w 8009775"/>
              <a:gd name="connsiteY350" fmla="*/ 708660 h 6858001"/>
              <a:gd name="connsiteX351" fmla="*/ 3291101 w 8009775"/>
              <a:gd name="connsiteY351" fmla="*/ 699770 h 6858001"/>
              <a:gd name="connsiteX352" fmla="*/ 3289328 w 8009775"/>
              <a:gd name="connsiteY352" fmla="*/ 691198 h 6858001"/>
              <a:gd name="connsiteX353" fmla="*/ 2596527 w 8009775"/>
              <a:gd name="connsiteY353"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364776 w 8009775"/>
              <a:gd name="connsiteY73" fmla="*/ 6858001 h 6858001"/>
              <a:gd name="connsiteX74" fmla="*/ 7507651 w 8009775"/>
              <a:gd name="connsiteY74" fmla="*/ 6858001 h 6858001"/>
              <a:gd name="connsiteX75" fmla="*/ 7507650 w 8009775"/>
              <a:gd name="connsiteY75" fmla="*/ 6858000 h 6858001"/>
              <a:gd name="connsiteX76" fmla="*/ 8009775 w 8009775"/>
              <a:gd name="connsiteY76" fmla="*/ 6858000 h 6858001"/>
              <a:gd name="connsiteX77" fmla="*/ 3996316 w 8009775"/>
              <a:gd name="connsiteY77" fmla="*/ 2818448 h 6858001"/>
              <a:gd name="connsiteX78" fmla="*/ 3980947 w 8009775"/>
              <a:gd name="connsiteY78" fmla="*/ 2804795 h 6858001"/>
              <a:gd name="connsiteX79" fmla="*/ 3965282 w 8009775"/>
              <a:gd name="connsiteY79" fmla="*/ 2791144 h 6858001"/>
              <a:gd name="connsiteX80" fmla="*/ 3950799 w 8009775"/>
              <a:gd name="connsiteY80" fmla="*/ 2776856 h 6858001"/>
              <a:gd name="connsiteX81" fmla="*/ 3936021 w 8009775"/>
              <a:gd name="connsiteY81" fmla="*/ 2762568 h 6858001"/>
              <a:gd name="connsiteX82" fmla="*/ 3001744 w 8009775"/>
              <a:gd name="connsiteY82" fmla="*/ 1828166 h 6858001"/>
              <a:gd name="connsiteX83" fmla="*/ 2997311 w 8009775"/>
              <a:gd name="connsiteY83" fmla="*/ 1823404 h 6858001"/>
              <a:gd name="connsiteX84" fmla="*/ 2992878 w 8009775"/>
              <a:gd name="connsiteY84" fmla="*/ 1818640 h 6858001"/>
              <a:gd name="connsiteX85" fmla="*/ 2989331 w 8009775"/>
              <a:gd name="connsiteY85" fmla="*/ 1814195 h 6858001"/>
              <a:gd name="connsiteX86" fmla="*/ 2985784 w 8009775"/>
              <a:gd name="connsiteY86" fmla="*/ 1808799 h 6858001"/>
              <a:gd name="connsiteX87" fmla="*/ 2982533 w 8009775"/>
              <a:gd name="connsiteY87" fmla="*/ 1803718 h 6858001"/>
              <a:gd name="connsiteX88" fmla="*/ 2979873 w 8009775"/>
              <a:gd name="connsiteY88" fmla="*/ 1798321 h 6858001"/>
              <a:gd name="connsiteX89" fmla="*/ 2976917 w 8009775"/>
              <a:gd name="connsiteY89" fmla="*/ 1792924 h 6858001"/>
              <a:gd name="connsiteX90" fmla="*/ 2974552 w 8009775"/>
              <a:gd name="connsiteY90" fmla="*/ 1787526 h 6858001"/>
              <a:gd name="connsiteX91" fmla="*/ 2972484 w 8009775"/>
              <a:gd name="connsiteY91" fmla="*/ 1781811 h 6858001"/>
              <a:gd name="connsiteX92" fmla="*/ 2970710 w 8009775"/>
              <a:gd name="connsiteY92" fmla="*/ 1776095 h 6858001"/>
              <a:gd name="connsiteX93" fmla="*/ 2968937 w 8009775"/>
              <a:gd name="connsiteY93" fmla="*/ 1770380 h 6858001"/>
              <a:gd name="connsiteX94" fmla="*/ 2967755 w 8009775"/>
              <a:gd name="connsiteY94" fmla="*/ 1764665 h 6858001"/>
              <a:gd name="connsiteX95" fmla="*/ 2966868 w 8009775"/>
              <a:gd name="connsiteY95" fmla="*/ 1758634 h 6858001"/>
              <a:gd name="connsiteX96" fmla="*/ 2965981 w 8009775"/>
              <a:gd name="connsiteY96" fmla="*/ 1752919 h 6858001"/>
              <a:gd name="connsiteX97" fmla="*/ 2965686 w 8009775"/>
              <a:gd name="connsiteY97" fmla="*/ 1746885 h 6858001"/>
              <a:gd name="connsiteX98" fmla="*/ 2965686 w 8009775"/>
              <a:gd name="connsiteY98" fmla="*/ 1741170 h 6858001"/>
              <a:gd name="connsiteX99" fmla="*/ 2965686 w 8009775"/>
              <a:gd name="connsiteY99" fmla="*/ 1735139 h 6858001"/>
              <a:gd name="connsiteX100" fmla="*/ 2965981 w 8009775"/>
              <a:gd name="connsiteY100" fmla="*/ 1729424 h 6858001"/>
              <a:gd name="connsiteX101" fmla="*/ 2966868 w 8009775"/>
              <a:gd name="connsiteY101" fmla="*/ 1723074 h 6858001"/>
              <a:gd name="connsiteX102" fmla="*/ 2967755 w 8009775"/>
              <a:gd name="connsiteY102" fmla="*/ 1717358 h 6858001"/>
              <a:gd name="connsiteX103" fmla="*/ 2968937 w 8009775"/>
              <a:gd name="connsiteY103" fmla="*/ 1711643 h 6858001"/>
              <a:gd name="connsiteX104" fmla="*/ 2970710 w 8009775"/>
              <a:gd name="connsiteY104" fmla="*/ 1705929 h 6858001"/>
              <a:gd name="connsiteX105" fmla="*/ 2972484 w 8009775"/>
              <a:gd name="connsiteY105" fmla="*/ 1700214 h 6858001"/>
              <a:gd name="connsiteX106" fmla="*/ 2974552 w 8009775"/>
              <a:gd name="connsiteY106" fmla="*/ 1694816 h 6858001"/>
              <a:gd name="connsiteX107" fmla="*/ 2976917 w 8009775"/>
              <a:gd name="connsiteY107" fmla="*/ 1689101 h 6858001"/>
              <a:gd name="connsiteX108" fmla="*/ 2979873 w 8009775"/>
              <a:gd name="connsiteY108" fmla="*/ 1683703 h 6858001"/>
              <a:gd name="connsiteX109" fmla="*/ 2982533 w 8009775"/>
              <a:gd name="connsiteY109" fmla="*/ 1678305 h 6858001"/>
              <a:gd name="connsiteX110" fmla="*/ 2985784 w 8009775"/>
              <a:gd name="connsiteY110" fmla="*/ 1673226 h 6858001"/>
              <a:gd name="connsiteX111" fmla="*/ 2989331 w 8009775"/>
              <a:gd name="connsiteY111" fmla="*/ 1668145 h 6858001"/>
              <a:gd name="connsiteX112" fmla="*/ 2992878 w 8009775"/>
              <a:gd name="connsiteY112" fmla="*/ 1663066 h 6858001"/>
              <a:gd name="connsiteX113" fmla="*/ 2997311 w 8009775"/>
              <a:gd name="connsiteY113" fmla="*/ 1658621 h 6858001"/>
              <a:gd name="connsiteX114" fmla="*/ 3001744 w 8009775"/>
              <a:gd name="connsiteY114" fmla="*/ 1653859 h 6858001"/>
              <a:gd name="connsiteX115" fmla="*/ 3006178 w 8009775"/>
              <a:gd name="connsiteY115" fmla="*/ 1649414 h 6858001"/>
              <a:gd name="connsiteX116" fmla="*/ 3010907 w 8009775"/>
              <a:gd name="connsiteY116" fmla="*/ 1645603 h 6858001"/>
              <a:gd name="connsiteX117" fmla="*/ 3015932 w 8009775"/>
              <a:gd name="connsiteY117" fmla="*/ 1641794 h 6858001"/>
              <a:gd name="connsiteX118" fmla="*/ 3020956 w 8009775"/>
              <a:gd name="connsiteY118" fmla="*/ 1637984 h 6858001"/>
              <a:gd name="connsiteX119" fmla="*/ 3025981 w 8009775"/>
              <a:gd name="connsiteY119" fmla="*/ 1634809 h 6858001"/>
              <a:gd name="connsiteX120" fmla="*/ 3031596 w 8009775"/>
              <a:gd name="connsiteY120" fmla="*/ 1631950 h 6858001"/>
              <a:gd name="connsiteX121" fmla="*/ 3036916 w 8009775"/>
              <a:gd name="connsiteY121" fmla="*/ 1629094 h 6858001"/>
              <a:gd name="connsiteX122" fmla="*/ 3042532 w 8009775"/>
              <a:gd name="connsiteY122" fmla="*/ 1626871 h 6858001"/>
              <a:gd name="connsiteX123" fmla="*/ 3047852 w 8009775"/>
              <a:gd name="connsiteY123" fmla="*/ 1624649 h 6858001"/>
              <a:gd name="connsiteX124" fmla="*/ 3053764 w 8009775"/>
              <a:gd name="connsiteY124" fmla="*/ 1623061 h 6858001"/>
              <a:gd name="connsiteX125" fmla="*/ 3059379 w 8009775"/>
              <a:gd name="connsiteY125" fmla="*/ 1621155 h 6858001"/>
              <a:gd name="connsiteX126" fmla="*/ 3065291 w 8009775"/>
              <a:gd name="connsiteY126" fmla="*/ 1620204 h 6858001"/>
              <a:gd name="connsiteX127" fmla="*/ 3070906 w 8009775"/>
              <a:gd name="connsiteY127" fmla="*/ 1618934 h 6858001"/>
              <a:gd name="connsiteX128" fmla="*/ 3077113 w 8009775"/>
              <a:gd name="connsiteY128" fmla="*/ 1618299 h 6858001"/>
              <a:gd name="connsiteX129" fmla="*/ 3082729 w 8009775"/>
              <a:gd name="connsiteY129" fmla="*/ 1617981 h 6858001"/>
              <a:gd name="connsiteX130" fmla="*/ 3088936 w 8009775"/>
              <a:gd name="connsiteY130" fmla="*/ 1617981 h 6858001"/>
              <a:gd name="connsiteX131" fmla="*/ 3094552 w 8009775"/>
              <a:gd name="connsiteY131" fmla="*/ 1617981 h 6858001"/>
              <a:gd name="connsiteX132" fmla="*/ 3100758 w 8009775"/>
              <a:gd name="connsiteY132" fmla="*/ 1618299 h 6858001"/>
              <a:gd name="connsiteX133" fmla="*/ 3106670 w 8009775"/>
              <a:gd name="connsiteY133" fmla="*/ 1618934 h 6858001"/>
              <a:gd name="connsiteX134" fmla="*/ 3112285 w 8009775"/>
              <a:gd name="connsiteY134" fmla="*/ 1620204 h 6858001"/>
              <a:gd name="connsiteX135" fmla="*/ 3117901 w 8009775"/>
              <a:gd name="connsiteY135" fmla="*/ 1621155 h 6858001"/>
              <a:gd name="connsiteX136" fmla="*/ 3123812 w 8009775"/>
              <a:gd name="connsiteY136" fmla="*/ 1623061 h 6858001"/>
              <a:gd name="connsiteX137" fmla="*/ 3129428 w 8009775"/>
              <a:gd name="connsiteY137" fmla="*/ 1624649 h 6858001"/>
              <a:gd name="connsiteX138" fmla="*/ 3135339 w 8009775"/>
              <a:gd name="connsiteY138" fmla="*/ 1626871 h 6858001"/>
              <a:gd name="connsiteX139" fmla="*/ 3140660 w 8009775"/>
              <a:gd name="connsiteY139" fmla="*/ 1629094 h 6858001"/>
              <a:gd name="connsiteX140" fmla="*/ 3145980 w 8009775"/>
              <a:gd name="connsiteY140" fmla="*/ 1631950 h 6858001"/>
              <a:gd name="connsiteX141" fmla="*/ 3151300 w 8009775"/>
              <a:gd name="connsiteY141" fmla="*/ 1634809 h 6858001"/>
              <a:gd name="connsiteX142" fmla="*/ 3156324 w 8009775"/>
              <a:gd name="connsiteY142" fmla="*/ 1637984 h 6858001"/>
              <a:gd name="connsiteX143" fmla="*/ 3161349 w 8009775"/>
              <a:gd name="connsiteY143" fmla="*/ 1641794 h 6858001"/>
              <a:gd name="connsiteX144" fmla="*/ 3166374 w 8009775"/>
              <a:gd name="connsiteY144" fmla="*/ 1645603 h 6858001"/>
              <a:gd name="connsiteX145" fmla="*/ 3171102 w 8009775"/>
              <a:gd name="connsiteY145" fmla="*/ 1649414 h 6858001"/>
              <a:gd name="connsiteX146" fmla="*/ 3175832 w 8009775"/>
              <a:gd name="connsiteY146" fmla="*/ 1653859 h 6858001"/>
              <a:gd name="connsiteX147" fmla="*/ 3844692 w 8009775"/>
              <a:gd name="connsiteY147" fmla="*/ 2322830 h 6858001"/>
              <a:gd name="connsiteX148" fmla="*/ 3849421 w 8009775"/>
              <a:gd name="connsiteY148" fmla="*/ 2326958 h 6858001"/>
              <a:gd name="connsiteX149" fmla="*/ 3854150 w 8009775"/>
              <a:gd name="connsiteY149" fmla="*/ 2331085 h 6858001"/>
              <a:gd name="connsiteX150" fmla="*/ 3859175 w 8009775"/>
              <a:gd name="connsiteY150" fmla="*/ 2334895 h 6858001"/>
              <a:gd name="connsiteX151" fmla="*/ 3864199 w 8009775"/>
              <a:gd name="connsiteY151" fmla="*/ 2338705 h 6858001"/>
              <a:gd name="connsiteX152" fmla="*/ 3869224 w 8009775"/>
              <a:gd name="connsiteY152" fmla="*/ 2341880 h 6858001"/>
              <a:gd name="connsiteX153" fmla="*/ 3874544 w 8009775"/>
              <a:gd name="connsiteY153" fmla="*/ 2344738 h 6858001"/>
              <a:gd name="connsiteX154" fmla="*/ 3879864 w 8009775"/>
              <a:gd name="connsiteY154" fmla="*/ 2347595 h 6858001"/>
              <a:gd name="connsiteX155" fmla="*/ 3885775 w 8009775"/>
              <a:gd name="connsiteY155" fmla="*/ 2349818 h 6858001"/>
              <a:gd name="connsiteX156" fmla="*/ 3891096 w 8009775"/>
              <a:gd name="connsiteY156" fmla="*/ 2351723 h 6858001"/>
              <a:gd name="connsiteX157" fmla="*/ 3896711 w 8009775"/>
              <a:gd name="connsiteY157" fmla="*/ 2353628 h 6858001"/>
              <a:gd name="connsiteX158" fmla="*/ 3902623 w 8009775"/>
              <a:gd name="connsiteY158" fmla="*/ 2355534 h 6858001"/>
              <a:gd name="connsiteX159" fmla="*/ 3908238 w 8009775"/>
              <a:gd name="connsiteY159" fmla="*/ 2356485 h 6858001"/>
              <a:gd name="connsiteX160" fmla="*/ 3914150 w 8009775"/>
              <a:gd name="connsiteY160" fmla="*/ 2357755 h 6858001"/>
              <a:gd name="connsiteX161" fmla="*/ 3920061 w 8009775"/>
              <a:gd name="connsiteY161" fmla="*/ 2358391 h 6858001"/>
              <a:gd name="connsiteX162" fmla="*/ 3925972 w 8009775"/>
              <a:gd name="connsiteY162" fmla="*/ 2358708 h 6858001"/>
              <a:gd name="connsiteX163" fmla="*/ 3931883 w 8009775"/>
              <a:gd name="connsiteY163" fmla="*/ 2358708 h 6858001"/>
              <a:gd name="connsiteX164" fmla="*/ 3937795 w 8009775"/>
              <a:gd name="connsiteY164" fmla="*/ 2358708 h 6858001"/>
              <a:gd name="connsiteX165" fmla="*/ 3943706 w 8009775"/>
              <a:gd name="connsiteY165" fmla="*/ 2358391 h 6858001"/>
              <a:gd name="connsiteX166" fmla="*/ 3949617 w 8009775"/>
              <a:gd name="connsiteY166" fmla="*/ 2357755 h 6858001"/>
              <a:gd name="connsiteX167" fmla="*/ 3955233 w 8009775"/>
              <a:gd name="connsiteY167" fmla="*/ 2356485 h 6858001"/>
              <a:gd name="connsiteX168" fmla="*/ 3961144 w 8009775"/>
              <a:gd name="connsiteY168" fmla="*/ 2355534 h 6858001"/>
              <a:gd name="connsiteX169" fmla="*/ 3966760 w 8009775"/>
              <a:gd name="connsiteY169" fmla="*/ 2353628 h 6858001"/>
              <a:gd name="connsiteX170" fmla="*/ 3972671 w 8009775"/>
              <a:gd name="connsiteY170" fmla="*/ 2351723 h 6858001"/>
              <a:gd name="connsiteX171" fmla="*/ 3978287 w 8009775"/>
              <a:gd name="connsiteY171" fmla="*/ 2349818 h 6858001"/>
              <a:gd name="connsiteX172" fmla="*/ 3983607 w 8009775"/>
              <a:gd name="connsiteY172" fmla="*/ 2347595 h 6858001"/>
              <a:gd name="connsiteX173" fmla="*/ 3989223 w 8009775"/>
              <a:gd name="connsiteY173" fmla="*/ 2344738 h 6858001"/>
              <a:gd name="connsiteX174" fmla="*/ 3994543 w 8009775"/>
              <a:gd name="connsiteY174" fmla="*/ 2341880 h 6858001"/>
              <a:gd name="connsiteX175" fmla="*/ 3999567 w 8009775"/>
              <a:gd name="connsiteY175" fmla="*/ 2338705 h 6858001"/>
              <a:gd name="connsiteX176" fmla="*/ 4004888 w 8009775"/>
              <a:gd name="connsiteY176" fmla="*/ 2334895 h 6858001"/>
              <a:gd name="connsiteX177" fmla="*/ 4009617 w 8009775"/>
              <a:gd name="connsiteY177" fmla="*/ 2331085 h 6858001"/>
              <a:gd name="connsiteX178" fmla="*/ 4014346 w 8009775"/>
              <a:gd name="connsiteY178" fmla="*/ 2326958 h 6858001"/>
              <a:gd name="connsiteX179" fmla="*/ 4018779 w 8009775"/>
              <a:gd name="connsiteY179" fmla="*/ 2322830 h 6858001"/>
              <a:gd name="connsiteX180" fmla="*/ 4023213 w 8009775"/>
              <a:gd name="connsiteY180" fmla="*/ 2318068 h 6858001"/>
              <a:gd name="connsiteX181" fmla="*/ 4027646 w 8009775"/>
              <a:gd name="connsiteY181" fmla="*/ 2313306 h 6858001"/>
              <a:gd name="connsiteX182" fmla="*/ 4031193 w 8009775"/>
              <a:gd name="connsiteY182" fmla="*/ 2308544 h 6858001"/>
              <a:gd name="connsiteX183" fmla="*/ 4034740 w 8009775"/>
              <a:gd name="connsiteY183" fmla="*/ 2303463 h 6858001"/>
              <a:gd name="connsiteX184" fmla="*/ 4037991 w 8009775"/>
              <a:gd name="connsiteY184" fmla="*/ 2298384 h 6858001"/>
              <a:gd name="connsiteX185" fmla="*/ 4040946 w 8009775"/>
              <a:gd name="connsiteY185" fmla="*/ 2292985 h 6858001"/>
              <a:gd name="connsiteX186" fmla="*/ 4043606 w 8009775"/>
              <a:gd name="connsiteY186" fmla="*/ 2287588 h 6858001"/>
              <a:gd name="connsiteX187" fmla="*/ 4046267 w 8009775"/>
              <a:gd name="connsiteY187" fmla="*/ 2281873 h 6858001"/>
              <a:gd name="connsiteX188" fmla="*/ 4048040 w 8009775"/>
              <a:gd name="connsiteY188" fmla="*/ 2276476 h 6858001"/>
              <a:gd name="connsiteX189" fmla="*/ 4050109 w 8009775"/>
              <a:gd name="connsiteY189" fmla="*/ 2270761 h 6858001"/>
              <a:gd name="connsiteX190" fmla="*/ 4051587 w 8009775"/>
              <a:gd name="connsiteY190" fmla="*/ 2265046 h 6858001"/>
              <a:gd name="connsiteX191" fmla="*/ 4052769 w 8009775"/>
              <a:gd name="connsiteY191" fmla="*/ 2259331 h 6858001"/>
              <a:gd name="connsiteX192" fmla="*/ 4053656 w 8009775"/>
              <a:gd name="connsiteY192" fmla="*/ 2253298 h 6858001"/>
              <a:gd name="connsiteX193" fmla="*/ 4054542 w 8009775"/>
              <a:gd name="connsiteY193" fmla="*/ 2247266 h 6858001"/>
              <a:gd name="connsiteX194" fmla="*/ 4054838 w 8009775"/>
              <a:gd name="connsiteY194" fmla="*/ 2241551 h 6858001"/>
              <a:gd name="connsiteX195" fmla="*/ 4055133 w 8009775"/>
              <a:gd name="connsiteY195" fmla="*/ 2235519 h 6858001"/>
              <a:gd name="connsiteX196" fmla="*/ 4054838 w 8009775"/>
              <a:gd name="connsiteY196" fmla="*/ 2229804 h 6858001"/>
              <a:gd name="connsiteX197" fmla="*/ 4054542 w 8009775"/>
              <a:gd name="connsiteY197" fmla="*/ 2223770 h 6858001"/>
              <a:gd name="connsiteX198" fmla="*/ 4053656 w 8009775"/>
              <a:gd name="connsiteY198" fmla="*/ 2217739 h 6858001"/>
              <a:gd name="connsiteX199" fmla="*/ 4052769 w 8009775"/>
              <a:gd name="connsiteY199" fmla="*/ 2212024 h 6858001"/>
              <a:gd name="connsiteX200" fmla="*/ 4051587 w 8009775"/>
              <a:gd name="connsiteY200" fmla="*/ 2206309 h 6858001"/>
              <a:gd name="connsiteX201" fmla="*/ 4050109 w 8009775"/>
              <a:gd name="connsiteY201" fmla="*/ 2200593 h 6858001"/>
              <a:gd name="connsiteX202" fmla="*/ 4048040 w 8009775"/>
              <a:gd name="connsiteY202" fmla="*/ 2194878 h 6858001"/>
              <a:gd name="connsiteX203" fmla="*/ 4046267 w 8009775"/>
              <a:gd name="connsiteY203" fmla="*/ 2189163 h 6858001"/>
              <a:gd name="connsiteX204" fmla="*/ 4043606 w 8009775"/>
              <a:gd name="connsiteY204" fmla="*/ 2183765 h 6858001"/>
              <a:gd name="connsiteX205" fmla="*/ 4040946 w 8009775"/>
              <a:gd name="connsiteY205" fmla="*/ 2178368 h 6858001"/>
              <a:gd name="connsiteX206" fmla="*/ 4037991 w 8009775"/>
              <a:gd name="connsiteY206" fmla="*/ 2172970 h 6858001"/>
              <a:gd name="connsiteX207" fmla="*/ 4034740 w 8009775"/>
              <a:gd name="connsiteY207" fmla="*/ 2167890 h 6858001"/>
              <a:gd name="connsiteX208" fmla="*/ 4031193 w 8009775"/>
              <a:gd name="connsiteY208" fmla="*/ 2162494 h 6858001"/>
              <a:gd name="connsiteX209" fmla="*/ 4027646 w 8009775"/>
              <a:gd name="connsiteY209" fmla="*/ 2157730 h 6858001"/>
              <a:gd name="connsiteX210" fmla="*/ 4023213 w 8009775"/>
              <a:gd name="connsiteY210" fmla="*/ 2153285 h 6858001"/>
              <a:gd name="connsiteX211" fmla="*/ 4018779 w 8009775"/>
              <a:gd name="connsiteY211" fmla="*/ 2148523 h 6858001"/>
              <a:gd name="connsiteX212" fmla="*/ 3632182 w 8009775"/>
              <a:gd name="connsiteY212" fmla="*/ 1761490 h 6858001"/>
              <a:gd name="connsiteX213" fmla="*/ 3435928 w 8009775"/>
              <a:gd name="connsiteY213" fmla="*/ 1565276 h 6858001"/>
              <a:gd name="connsiteX214" fmla="*/ 3431198 w 8009775"/>
              <a:gd name="connsiteY214" fmla="*/ 1560514 h 6858001"/>
              <a:gd name="connsiteX215" fmla="*/ 3427356 w 8009775"/>
              <a:gd name="connsiteY215" fmla="*/ 1555751 h 6858001"/>
              <a:gd name="connsiteX216" fmla="*/ 3423218 w 8009775"/>
              <a:gd name="connsiteY216" fmla="*/ 1550671 h 6858001"/>
              <a:gd name="connsiteX217" fmla="*/ 3420262 w 8009775"/>
              <a:gd name="connsiteY217" fmla="*/ 1545909 h 6858001"/>
              <a:gd name="connsiteX218" fmla="*/ 3417012 w 8009775"/>
              <a:gd name="connsiteY218" fmla="*/ 1540829 h 6858001"/>
              <a:gd name="connsiteX219" fmla="*/ 3413760 w 8009775"/>
              <a:gd name="connsiteY219" fmla="*/ 1535430 h 6858001"/>
              <a:gd name="connsiteX220" fmla="*/ 3411100 w 8009775"/>
              <a:gd name="connsiteY220" fmla="*/ 1530034 h 6858001"/>
              <a:gd name="connsiteX221" fmla="*/ 3408736 w 8009775"/>
              <a:gd name="connsiteY221" fmla="*/ 1524635 h 6858001"/>
              <a:gd name="connsiteX222" fmla="*/ 3406371 w 8009775"/>
              <a:gd name="connsiteY222" fmla="*/ 1518920 h 6858001"/>
              <a:gd name="connsiteX223" fmla="*/ 3404598 w 8009775"/>
              <a:gd name="connsiteY223" fmla="*/ 1513205 h 6858001"/>
              <a:gd name="connsiteX224" fmla="*/ 3403120 w 8009775"/>
              <a:gd name="connsiteY224" fmla="*/ 1507174 h 6858001"/>
              <a:gd name="connsiteX225" fmla="*/ 3401938 w 8009775"/>
              <a:gd name="connsiteY225" fmla="*/ 1501459 h 6858001"/>
              <a:gd name="connsiteX226" fmla="*/ 3401051 w 8009775"/>
              <a:gd name="connsiteY226" fmla="*/ 1495744 h 6858001"/>
              <a:gd name="connsiteX227" fmla="*/ 3400460 w 8009775"/>
              <a:gd name="connsiteY227" fmla="*/ 1489710 h 6858001"/>
              <a:gd name="connsiteX228" fmla="*/ 3399869 w 8009775"/>
              <a:gd name="connsiteY228" fmla="*/ 1483995 h 6858001"/>
              <a:gd name="connsiteX229" fmla="*/ 3399573 w 8009775"/>
              <a:gd name="connsiteY229" fmla="*/ 1478281 h 6858001"/>
              <a:gd name="connsiteX230" fmla="*/ 3399869 w 8009775"/>
              <a:gd name="connsiteY230" fmla="*/ 1472249 h 6858001"/>
              <a:gd name="connsiteX231" fmla="*/ 3400460 w 8009775"/>
              <a:gd name="connsiteY231" fmla="*/ 1466215 h 6858001"/>
              <a:gd name="connsiteX232" fmla="*/ 3401051 w 8009775"/>
              <a:gd name="connsiteY232" fmla="*/ 1460183 h 6858001"/>
              <a:gd name="connsiteX233" fmla="*/ 3401938 w 8009775"/>
              <a:gd name="connsiteY233" fmla="*/ 1454468 h 6858001"/>
              <a:gd name="connsiteX234" fmla="*/ 3403120 w 8009775"/>
              <a:gd name="connsiteY234" fmla="*/ 1448754 h 6858001"/>
              <a:gd name="connsiteX235" fmla="*/ 3404598 w 8009775"/>
              <a:gd name="connsiteY235" fmla="*/ 1443039 h 6858001"/>
              <a:gd name="connsiteX236" fmla="*/ 3406371 w 8009775"/>
              <a:gd name="connsiteY236" fmla="*/ 1437324 h 6858001"/>
              <a:gd name="connsiteX237" fmla="*/ 3408736 w 8009775"/>
              <a:gd name="connsiteY237" fmla="*/ 1431609 h 6858001"/>
              <a:gd name="connsiteX238" fmla="*/ 3411100 w 8009775"/>
              <a:gd name="connsiteY238" fmla="*/ 1426211 h 6858001"/>
              <a:gd name="connsiteX239" fmla="*/ 3413760 w 8009775"/>
              <a:gd name="connsiteY239" fmla="*/ 1420814 h 6858001"/>
              <a:gd name="connsiteX240" fmla="*/ 3417012 w 8009775"/>
              <a:gd name="connsiteY240" fmla="*/ 1415416 h 6858001"/>
              <a:gd name="connsiteX241" fmla="*/ 3420262 w 8009775"/>
              <a:gd name="connsiteY241" fmla="*/ 1410336 h 6858001"/>
              <a:gd name="connsiteX242" fmla="*/ 3423218 w 8009775"/>
              <a:gd name="connsiteY242" fmla="*/ 1405256 h 6858001"/>
              <a:gd name="connsiteX243" fmla="*/ 3427356 w 8009775"/>
              <a:gd name="connsiteY243" fmla="*/ 1400175 h 6858001"/>
              <a:gd name="connsiteX244" fmla="*/ 3431198 w 8009775"/>
              <a:gd name="connsiteY244" fmla="*/ 1395731 h 6858001"/>
              <a:gd name="connsiteX245" fmla="*/ 3435928 w 8009775"/>
              <a:gd name="connsiteY245" fmla="*/ 1390969 h 6858001"/>
              <a:gd name="connsiteX246" fmla="*/ 3440361 w 8009775"/>
              <a:gd name="connsiteY246" fmla="*/ 1386524 h 6858001"/>
              <a:gd name="connsiteX247" fmla="*/ 3445386 w 8009775"/>
              <a:gd name="connsiteY247" fmla="*/ 1382396 h 6858001"/>
              <a:gd name="connsiteX248" fmla="*/ 3449819 w 8009775"/>
              <a:gd name="connsiteY248" fmla="*/ 1378585 h 6858001"/>
              <a:gd name="connsiteX249" fmla="*/ 3454844 w 8009775"/>
              <a:gd name="connsiteY249" fmla="*/ 1375094 h 6858001"/>
              <a:gd name="connsiteX250" fmla="*/ 3460459 w 8009775"/>
              <a:gd name="connsiteY250" fmla="*/ 1371919 h 6858001"/>
              <a:gd name="connsiteX251" fmla="*/ 3465780 w 8009775"/>
              <a:gd name="connsiteY251" fmla="*/ 1369061 h 6858001"/>
              <a:gd name="connsiteX252" fmla="*/ 3471100 w 8009775"/>
              <a:gd name="connsiteY252" fmla="*/ 1366204 h 6858001"/>
              <a:gd name="connsiteX253" fmla="*/ 3476420 w 8009775"/>
              <a:gd name="connsiteY253" fmla="*/ 1363980 h 6858001"/>
              <a:gd name="connsiteX254" fmla="*/ 3482331 w 8009775"/>
              <a:gd name="connsiteY254" fmla="*/ 1361759 h 6858001"/>
              <a:gd name="connsiteX255" fmla="*/ 3487947 w 8009775"/>
              <a:gd name="connsiteY255" fmla="*/ 1360170 h 6858001"/>
              <a:gd name="connsiteX256" fmla="*/ 3493858 w 8009775"/>
              <a:gd name="connsiteY256" fmla="*/ 1358265 h 6858001"/>
              <a:gd name="connsiteX257" fmla="*/ 3499474 w 8009775"/>
              <a:gd name="connsiteY257" fmla="*/ 1357314 h 6858001"/>
              <a:gd name="connsiteX258" fmla="*/ 3505385 w 8009775"/>
              <a:gd name="connsiteY258" fmla="*/ 1356043 h 6858001"/>
              <a:gd name="connsiteX259" fmla="*/ 3511001 w 8009775"/>
              <a:gd name="connsiteY259" fmla="*/ 1355409 h 6858001"/>
              <a:gd name="connsiteX260" fmla="*/ 3517208 w 8009775"/>
              <a:gd name="connsiteY260" fmla="*/ 1355090 h 6858001"/>
              <a:gd name="connsiteX261" fmla="*/ 3522823 w 8009775"/>
              <a:gd name="connsiteY261" fmla="*/ 1354773 h 6858001"/>
              <a:gd name="connsiteX262" fmla="*/ 3529030 w 8009775"/>
              <a:gd name="connsiteY262" fmla="*/ 1355090 h 6858001"/>
              <a:gd name="connsiteX263" fmla="*/ 3534646 w 8009775"/>
              <a:gd name="connsiteY263" fmla="*/ 1355409 h 6858001"/>
              <a:gd name="connsiteX264" fmla="*/ 3540557 w 8009775"/>
              <a:gd name="connsiteY264" fmla="*/ 1356043 h 6858001"/>
              <a:gd name="connsiteX265" fmla="*/ 3546468 w 8009775"/>
              <a:gd name="connsiteY265" fmla="*/ 1357314 h 6858001"/>
              <a:gd name="connsiteX266" fmla="*/ 3552380 w 8009775"/>
              <a:gd name="connsiteY266" fmla="*/ 1358265 h 6858001"/>
              <a:gd name="connsiteX267" fmla="*/ 3557995 w 8009775"/>
              <a:gd name="connsiteY267" fmla="*/ 1360170 h 6858001"/>
              <a:gd name="connsiteX268" fmla="*/ 3563906 w 8009775"/>
              <a:gd name="connsiteY268" fmla="*/ 1361759 h 6858001"/>
              <a:gd name="connsiteX269" fmla="*/ 3569227 w 8009775"/>
              <a:gd name="connsiteY269" fmla="*/ 1363980 h 6858001"/>
              <a:gd name="connsiteX270" fmla="*/ 3574842 w 8009775"/>
              <a:gd name="connsiteY270" fmla="*/ 1366204 h 6858001"/>
              <a:gd name="connsiteX271" fmla="*/ 3580458 w 8009775"/>
              <a:gd name="connsiteY271" fmla="*/ 1369061 h 6858001"/>
              <a:gd name="connsiteX272" fmla="*/ 3585778 w 8009775"/>
              <a:gd name="connsiteY272" fmla="*/ 1371919 h 6858001"/>
              <a:gd name="connsiteX273" fmla="*/ 3590803 w 8009775"/>
              <a:gd name="connsiteY273" fmla="*/ 1375094 h 6858001"/>
              <a:gd name="connsiteX274" fmla="*/ 3595828 w 8009775"/>
              <a:gd name="connsiteY274" fmla="*/ 1378585 h 6858001"/>
              <a:gd name="connsiteX275" fmla="*/ 3600852 w 8009775"/>
              <a:gd name="connsiteY275" fmla="*/ 1382396 h 6858001"/>
              <a:gd name="connsiteX276" fmla="*/ 3605581 w 8009775"/>
              <a:gd name="connsiteY276" fmla="*/ 1386524 h 6858001"/>
              <a:gd name="connsiteX277" fmla="*/ 3610014 w 8009775"/>
              <a:gd name="connsiteY277" fmla="*/ 1390969 h 6858001"/>
              <a:gd name="connsiteX278" fmla="*/ 3817500 w 8009775"/>
              <a:gd name="connsiteY278" fmla="*/ 1598296 h 6858001"/>
              <a:gd name="connsiteX279" fmla="*/ 3821934 w 8009775"/>
              <a:gd name="connsiteY279" fmla="*/ 1602423 h 6858001"/>
              <a:gd name="connsiteX280" fmla="*/ 3826663 w 8009775"/>
              <a:gd name="connsiteY280" fmla="*/ 1606869 h 6858001"/>
              <a:gd name="connsiteX281" fmla="*/ 3831687 w 8009775"/>
              <a:gd name="connsiteY281" fmla="*/ 1610361 h 6858001"/>
              <a:gd name="connsiteX282" fmla="*/ 3836712 w 8009775"/>
              <a:gd name="connsiteY282" fmla="*/ 1613854 h 6858001"/>
              <a:gd name="connsiteX283" fmla="*/ 3841736 w 8009775"/>
              <a:gd name="connsiteY283" fmla="*/ 1617345 h 6858001"/>
              <a:gd name="connsiteX284" fmla="*/ 3847352 w 8009775"/>
              <a:gd name="connsiteY284" fmla="*/ 1620204 h 6858001"/>
              <a:gd name="connsiteX285" fmla="*/ 3852672 w 8009775"/>
              <a:gd name="connsiteY285" fmla="*/ 1623061 h 6858001"/>
              <a:gd name="connsiteX286" fmla="*/ 3857992 w 8009775"/>
              <a:gd name="connsiteY286" fmla="*/ 1625283 h 6858001"/>
              <a:gd name="connsiteX287" fmla="*/ 3863608 w 8009775"/>
              <a:gd name="connsiteY287" fmla="*/ 1627189 h 6858001"/>
              <a:gd name="connsiteX288" fmla="*/ 3869519 w 8009775"/>
              <a:gd name="connsiteY288" fmla="*/ 1629094 h 6858001"/>
              <a:gd name="connsiteX289" fmla="*/ 3875135 w 8009775"/>
              <a:gd name="connsiteY289" fmla="*/ 1630998 h 6858001"/>
              <a:gd name="connsiteX290" fmla="*/ 3881046 w 8009775"/>
              <a:gd name="connsiteY290" fmla="*/ 1631950 h 6858001"/>
              <a:gd name="connsiteX291" fmla="*/ 3886662 w 8009775"/>
              <a:gd name="connsiteY291" fmla="*/ 1632904 h 6858001"/>
              <a:gd name="connsiteX292" fmla="*/ 3892869 w 8009775"/>
              <a:gd name="connsiteY292" fmla="*/ 1633856 h 6858001"/>
              <a:gd name="connsiteX293" fmla="*/ 3898485 w 8009775"/>
              <a:gd name="connsiteY293" fmla="*/ 1634174 h 6858001"/>
              <a:gd name="connsiteX294" fmla="*/ 3904396 w 8009775"/>
              <a:gd name="connsiteY294" fmla="*/ 1634174 h 6858001"/>
              <a:gd name="connsiteX295" fmla="*/ 3910307 w 8009775"/>
              <a:gd name="connsiteY295" fmla="*/ 1634174 h 6858001"/>
              <a:gd name="connsiteX296" fmla="*/ 3916219 w 8009775"/>
              <a:gd name="connsiteY296" fmla="*/ 1633856 h 6858001"/>
              <a:gd name="connsiteX297" fmla="*/ 3922425 w 8009775"/>
              <a:gd name="connsiteY297" fmla="*/ 1632904 h 6858001"/>
              <a:gd name="connsiteX298" fmla="*/ 3928041 w 8009775"/>
              <a:gd name="connsiteY298" fmla="*/ 1631950 h 6858001"/>
              <a:gd name="connsiteX299" fmla="*/ 3933657 w 8009775"/>
              <a:gd name="connsiteY299" fmla="*/ 1630998 h 6858001"/>
              <a:gd name="connsiteX300" fmla="*/ 3939568 w 8009775"/>
              <a:gd name="connsiteY300" fmla="*/ 1629094 h 6858001"/>
              <a:gd name="connsiteX301" fmla="*/ 3945184 w 8009775"/>
              <a:gd name="connsiteY301" fmla="*/ 1627189 h 6858001"/>
              <a:gd name="connsiteX302" fmla="*/ 3950799 w 8009775"/>
              <a:gd name="connsiteY302" fmla="*/ 1625283 h 6858001"/>
              <a:gd name="connsiteX303" fmla="*/ 3956415 w 8009775"/>
              <a:gd name="connsiteY303" fmla="*/ 1623061 h 6858001"/>
              <a:gd name="connsiteX304" fmla="*/ 3961735 w 8009775"/>
              <a:gd name="connsiteY304" fmla="*/ 1620204 h 6858001"/>
              <a:gd name="connsiteX305" fmla="*/ 3967055 w 8009775"/>
              <a:gd name="connsiteY305" fmla="*/ 1617345 h 6858001"/>
              <a:gd name="connsiteX306" fmla="*/ 3972376 w 8009775"/>
              <a:gd name="connsiteY306" fmla="*/ 1613854 h 6858001"/>
              <a:gd name="connsiteX307" fmla="*/ 3977400 w 8009775"/>
              <a:gd name="connsiteY307" fmla="*/ 1610361 h 6858001"/>
              <a:gd name="connsiteX308" fmla="*/ 3982425 w 8009775"/>
              <a:gd name="connsiteY308" fmla="*/ 1606869 h 6858001"/>
              <a:gd name="connsiteX309" fmla="*/ 3986858 w 8009775"/>
              <a:gd name="connsiteY309" fmla="*/ 1602423 h 6858001"/>
              <a:gd name="connsiteX310" fmla="*/ 3991587 w 8009775"/>
              <a:gd name="connsiteY310" fmla="*/ 1598296 h 6858001"/>
              <a:gd name="connsiteX311" fmla="*/ 3996021 w 8009775"/>
              <a:gd name="connsiteY311" fmla="*/ 1593533 h 6858001"/>
              <a:gd name="connsiteX312" fmla="*/ 4000159 w 8009775"/>
              <a:gd name="connsiteY312" fmla="*/ 1588771 h 6858001"/>
              <a:gd name="connsiteX313" fmla="*/ 4003705 w 8009775"/>
              <a:gd name="connsiteY313" fmla="*/ 1583691 h 6858001"/>
              <a:gd name="connsiteX314" fmla="*/ 4007548 w 8009775"/>
              <a:gd name="connsiteY314" fmla="*/ 1578928 h 6858001"/>
              <a:gd name="connsiteX315" fmla="*/ 4010799 w 8009775"/>
              <a:gd name="connsiteY315" fmla="*/ 1573849 h 6858001"/>
              <a:gd name="connsiteX316" fmla="*/ 4013459 w 8009775"/>
              <a:gd name="connsiteY316" fmla="*/ 1568451 h 6858001"/>
              <a:gd name="connsiteX317" fmla="*/ 4016415 w 8009775"/>
              <a:gd name="connsiteY317" fmla="*/ 1563054 h 6858001"/>
              <a:gd name="connsiteX318" fmla="*/ 4018484 w 8009775"/>
              <a:gd name="connsiteY318" fmla="*/ 1557339 h 6858001"/>
              <a:gd name="connsiteX319" fmla="*/ 4020848 w 8009775"/>
              <a:gd name="connsiteY319" fmla="*/ 1551941 h 6858001"/>
              <a:gd name="connsiteX320" fmla="*/ 4022621 w 8009775"/>
              <a:gd name="connsiteY320" fmla="*/ 1546226 h 6858001"/>
              <a:gd name="connsiteX321" fmla="*/ 4024395 w 8009775"/>
              <a:gd name="connsiteY321" fmla="*/ 1540511 h 6858001"/>
              <a:gd name="connsiteX322" fmla="*/ 4025282 w 8009775"/>
              <a:gd name="connsiteY322" fmla="*/ 1534478 h 6858001"/>
              <a:gd name="connsiteX323" fmla="*/ 4026464 w 8009775"/>
              <a:gd name="connsiteY323" fmla="*/ 1528763 h 6858001"/>
              <a:gd name="connsiteX324" fmla="*/ 4027055 w 8009775"/>
              <a:gd name="connsiteY324" fmla="*/ 1522731 h 6858001"/>
              <a:gd name="connsiteX325" fmla="*/ 4027646 w 8009775"/>
              <a:gd name="connsiteY325" fmla="*/ 1517016 h 6858001"/>
              <a:gd name="connsiteX326" fmla="*/ 4027646 w 8009775"/>
              <a:gd name="connsiteY326" fmla="*/ 1510984 h 6858001"/>
              <a:gd name="connsiteX327" fmla="*/ 4027646 w 8009775"/>
              <a:gd name="connsiteY327" fmla="*/ 1505268 h 6858001"/>
              <a:gd name="connsiteX328" fmla="*/ 4027055 w 8009775"/>
              <a:gd name="connsiteY328" fmla="*/ 1499553 h 6858001"/>
              <a:gd name="connsiteX329" fmla="*/ 4026464 w 8009775"/>
              <a:gd name="connsiteY329" fmla="*/ 1493204 h 6858001"/>
              <a:gd name="connsiteX330" fmla="*/ 4025282 w 8009775"/>
              <a:gd name="connsiteY330" fmla="*/ 1487489 h 6858001"/>
              <a:gd name="connsiteX331" fmla="*/ 4024395 w 8009775"/>
              <a:gd name="connsiteY331" fmla="*/ 1481773 h 6858001"/>
              <a:gd name="connsiteX332" fmla="*/ 4022621 w 8009775"/>
              <a:gd name="connsiteY332" fmla="*/ 1476058 h 6858001"/>
              <a:gd name="connsiteX333" fmla="*/ 4020848 w 8009775"/>
              <a:gd name="connsiteY333" fmla="*/ 1470343 h 6858001"/>
              <a:gd name="connsiteX334" fmla="*/ 4018484 w 8009775"/>
              <a:gd name="connsiteY334" fmla="*/ 1464629 h 6858001"/>
              <a:gd name="connsiteX335" fmla="*/ 4016415 w 8009775"/>
              <a:gd name="connsiteY335" fmla="*/ 1459231 h 6858001"/>
              <a:gd name="connsiteX336" fmla="*/ 4013459 w 8009775"/>
              <a:gd name="connsiteY336" fmla="*/ 1453834 h 6858001"/>
              <a:gd name="connsiteX337" fmla="*/ 4010799 w 8009775"/>
              <a:gd name="connsiteY337" fmla="*/ 1448436 h 6858001"/>
              <a:gd name="connsiteX338" fmla="*/ 4007548 w 8009775"/>
              <a:gd name="connsiteY338" fmla="*/ 1443356 h 6858001"/>
              <a:gd name="connsiteX339" fmla="*/ 4003705 w 8009775"/>
              <a:gd name="connsiteY339" fmla="*/ 1438275 h 6858001"/>
              <a:gd name="connsiteX340" fmla="*/ 4000159 w 8009775"/>
              <a:gd name="connsiteY340" fmla="*/ 1433195 h 6858001"/>
              <a:gd name="connsiteX341" fmla="*/ 3996021 w 8009775"/>
              <a:gd name="connsiteY341" fmla="*/ 1428751 h 6858001"/>
              <a:gd name="connsiteX342" fmla="*/ 3991587 w 8009775"/>
              <a:gd name="connsiteY342" fmla="*/ 1423988 h 6858001"/>
              <a:gd name="connsiteX343" fmla="*/ 3323022 w 8009775"/>
              <a:gd name="connsiteY343" fmla="*/ 755333 h 6858001"/>
              <a:gd name="connsiteX344" fmla="*/ 3316815 w 8009775"/>
              <a:gd name="connsiteY344" fmla="*/ 748348 h 6858001"/>
              <a:gd name="connsiteX345" fmla="*/ 3310904 w 8009775"/>
              <a:gd name="connsiteY345" fmla="*/ 741045 h 6858001"/>
              <a:gd name="connsiteX346" fmla="*/ 3305584 w 8009775"/>
              <a:gd name="connsiteY346" fmla="*/ 733108 h 6858001"/>
              <a:gd name="connsiteX347" fmla="*/ 3300855 w 8009775"/>
              <a:gd name="connsiteY347" fmla="*/ 725170 h 6858001"/>
              <a:gd name="connsiteX348" fmla="*/ 3297308 w 8009775"/>
              <a:gd name="connsiteY348" fmla="*/ 716915 h 6858001"/>
              <a:gd name="connsiteX349" fmla="*/ 3293761 w 8009775"/>
              <a:gd name="connsiteY349" fmla="*/ 708660 h 6858001"/>
              <a:gd name="connsiteX350" fmla="*/ 3291101 w 8009775"/>
              <a:gd name="connsiteY350" fmla="*/ 699770 h 6858001"/>
              <a:gd name="connsiteX351" fmla="*/ 3289328 w 8009775"/>
              <a:gd name="connsiteY351" fmla="*/ 691198 h 6858001"/>
              <a:gd name="connsiteX352" fmla="*/ 2596527 w 8009775"/>
              <a:gd name="connsiteY352"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7507650 w 8009775"/>
              <a:gd name="connsiteY74" fmla="*/ 6858000 h 6858001"/>
              <a:gd name="connsiteX75" fmla="*/ 8009775 w 8009775"/>
              <a:gd name="connsiteY75" fmla="*/ 6858000 h 6858001"/>
              <a:gd name="connsiteX76" fmla="*/ 3996316 w 8009775"/>
              <a:gd name="connsiteY76" fmla="*/ 2818448 h 6858001"/>
              <a:gd name="connsiteX77" fmla="*/ 3980947 w 8009775"/>
              <a:gd name="connsiteY77" fmla="*/ 2804795 h 6858001"/>
              <a:gd name="connsiteX78" fmla="*/ 3965282 w 8009775"/>
              <a:gd name="connsiteY78" fmla="*/ 2791144 h 6858001"/>
              <a:gd name="connsiteX79" fmla="*/ 3950799 w 8009775"/>
              <a:gd name="connsiteY79" fmla="*/ 2776856 h 6858001"/>
              <a:gd name="connsiteX80" fmla="*/ 3936021 w 8009775"/>
              <a:gd name="connsiteY80" fmla="*/ 2762568 h 6858001"/>
              <a:gd name="connsiteX81" fmla="*/ 3001744 w 8009775"/>
              <a:gd name="connsiteY81" fmla="*/ 1828166 h 6858001"/>
              <a:gd name="connsiteX82" fmla="*/ 2997311 w 8009775"/>
              <a:gd name="connsiteY82" fmla="*/ 1823404 h 6858001"/>
              <a:gd name="connsiteX83" fmla="*/ 2992878 w 8009775"/>
              <a:gd name="connsiteY83" fmla="*/ 1818640 h 6858001"/>
              <a:gd name="connsiteX84" fmla="*/ 2989331 w 8009775"/>
              <a:gd name="connsiteY84" fmla="*/ 1814195 h 6858001"/>
              <a:gd name="connsiteX85" fmla="*/ 2985784 w 8009775"/>
              <a:gd name="connsiteY85" fmla="*/ 1808799 h 6858001"/>
              <a:gd name="connsiteX86" fmla="*/ 2982533 w 8009775"/>
              <a:gd name="connsiteY86" fmla="*/ 1803718 h 6858001"/>
              <a:gd name="connsiteX87" fmla="*/ 2979873 w 8009775"/>
              <a:gd name="connsiteY87" fmla="*/ 1798321 h 6858001"/>
              <a:gd name="connsiteX88" fmla="*/ 2976917 w 8009775"/>
              <a:gd name="connsiteY88" fmla="*/ 1792924 h 6858001"/>
              <a:gd name="connsiteX89" fmla="*/ 2974552 w 8009775"/>
              <a:gd name="connsiteY89" fmla="*/ 1787526 h 6858001"/>
              <a:gd name="connsiteX90" fmla="*/ 2972484 w 8009775"/>
              <a:gd name="connsiteY90" fmla="*/ 1781811 h 6858001"/>
              <a:gd name="connsiteX91" fmla="*/ 2970710 w 8009775"/>
              <a:gd name="connsiteY91" fmla="*/ 1776095 h 6858001"/>
              <a:gd name="connsiteX92" fmla="*/ 2968937 w 8009775"/>
              <a:gd name="connsiteY92" fmla="*/ 1770380 h 6858001"/>
              <a:gd name="connsiteX93" fmla="*/ 2967755 w 8009775"/>
              <a:gd name="connsiteY93" fmla="*/ 1764665 h 6858001"/>
              <a:gd name="connsiteX94" fmla="*/ 2966868 w 8009775"/>
              <a:gd name="connsiteY94" fmla="*/ 1758634 h 6858001"/>
              <a:gd name="connsiteX95" fmla="*/ 2965981 w 8009775"/>
              <a:gd name="connsiteY95" fmla="*/ 1752919 h 6858001"/>
              <a:gd name="connsiteX96" fmla="*/ 2965686 w 8009775"/>
              <a:gd name="connsiteY96" fmla="*/ 1746885 h 6858001"/>
              <a:gd name="connsiteX97" fmla="*/ 2965686 w 8009775"/>
              <a:gd name="connsiteY97" fmla="*/ 1741170 h 6858001"/>
              <a:gd name="connsiteX98" fmla="*/ 2965686 w 8009775"/>
              <a:gd name="connsiteY98" fmla="*/ 1735139 h 6858001"/>
              <a:gd name="connsiteX99" fmla="*/ 2965981 w 8009775"/>
              <a:gd name="connsiteY99" fmla="*/ 1729424 h 6858001"/>
              <a:gd name="connsiteX100" fmla="*/ 2966868 w 8009775"/>
              <a:gd name="connsiteY100" fmla="*/ 1723074 h 6858001"/>
              <a:gd name="connsiteX101" fmla="*/ 2967755 w 8009775"/>
              <a:gd name="connsiteY101" fmla="*/ 1717358 h 6858001"/>
              <a:gd name="connsiteX102" fmla="*/ 2968937 w 8009775"/>
              <a:gd name="connsiteY102" fmla="*/ 1711643 h 6858001"/>
              <a:gd name="connsiteX103" fmla="*/ 2970710 w 8009775"/>
              <a:gd name="connsiteY103" fmla="*/ 1705929 h 6858001"/>
              <a:gd name="connsiteX104" fmla="*/ 2972484 w 8009775"/>
              <a:gd name="connsiteY104" fmla="*/ 1700214 h 6858001"/>
              <a:gd name="connsiteX105" fmla="*/ 2974552 w 8009775"/>
              <a:gd name="connsiteY105" fmla="*/ 1694816 h 6858001"/>
              <a:gd name="connsiteX106" fmla="*/ 2976917 w 8009775"/>
              <a:gd name="connsiteY106" fmla="*/ 1689101 h 6858001"/>
              <a:gd name="connsiteX107" fmla="*/ 2979873 w 8009775"/>
              <a:gd name="connsiteY107" fmla="*/ 1683703 h 6858001"/>
              <a:gd name="connsiteX108" fmla="*/ 2982533 w 8009775"/>
              <a:gd name="connsiteY108" fmla="*/ 1678305 h 6858001"/>
              <a:gd name="connsiteX109" fmla="*/ 2985784 w 8009775"/>
              <a:gd name="connsiteY109" fmla="*/ 1673226 h 6858001"/>
              <a:gd name="connsiteX110" fmla="*/ 2989331 w 8009775"/>
              <a:gd name="connsiteY110" fmla="*/ 1668145 h 6858001"/>
              <a:gd name="connsiteX111" fmla="*/ 2992878 w 8009775"/>
              <a:gd name="connsiteY111" fmla="*/ 1663066 h 6858001"/>
              <a:gd name="connsiteX112" fmla="*/ 2997311 w 8009775"/>
              <a:gd name="connsiteY112" fmla="*/ 1658621 h 6858001"/>
              <a:gd name="connsiteX113" fmla="*/ 3001744 w 8009775"/>
              <a:gd name="connsiteY113" fmla="*/ 1653859 h 6858001"/>
              <a:gd name="connsiteX114" fmla="*/ 3006178 w 8009775"/>
              <a:gd name="connsiteY114" fmla="*/ 1649414 h 6858001"/>
              <a:gd name="connsiteX115" fmla="*/ 3010907 w 8009775"/>
              <a:gd name="connsiteY115" fmla="*/ 1645603 h 6858001"/>
              <a:gd name="connsiteX116" fmla="*/ 3015932 w 8009775"/>
              <a:gd name="connsiteY116" fmla="*/ 1641794 h 6858001"/>
              <a:gd name="connsiteX117" fmla="*/ 3020956 w 8009775"/>
              <a:gd name="connsiteY117" fmla="*/ 1637984 h 6858001"/>
              <a:gd name="connsiteX118" fmla="*/ 3025981 w 8009775"/>
              <a:gd name="connsiteY118" fmla="*/ 1634809 h 6858001"/>
              <a:gd name="connsiteX119" fmla="*/ 3031596 w 8009775"/>
              <a:gd name="connsiteY119" fmla="*/ 1631950 h 6858001"/>
              <a:gd name="connsiteX120" fmla="*/ 3036916 w 8009775"/>
              <a:gd name="connsiteY120" fmla="*/ 1629094 h 6858001"/>
              <a:gd name="connsiteX121" fmla="*/ 3042532 w 8009775"/>
              <a:gd name="connsiteY121" fmla="*/ 1626871 h 6858001"/>
              <a:gd name="connsiteX122" fmla="*/ 3047852 w 8009775"/>
              <a:gd name="connsiteY122" fmla="*/ 1624649 h 6858001"/>
              <a:gd name="connsiteX123" fmla="*/ 3053764 w 8009775"/>
              <a:gd name="connsiteY123" fmla="*/ 1623061 h 6858001"/>
              <a:gd name="connsiteX124" fmla="*/ 3059379 w 8009775"/>
              <a:gd name="connsiteY124" fmla="*/ 1621155 h 6858001"/>
              <a:gd name="connsiteX125" fmla="*/ 3065291 w 8009775"/>
              <a:gd name="connsiteY125" fmla="*/ 1620204 h 6858001"/>
              <a:gd name="connsiteX126" fmla="*/ 3070906 w 8009775"/>
              <a:gd name="connsiteY126" fmla="*/ 1618934 h 6858001"/>
              <a:gd name="connsiteX127" fmla="*/ 3077113 w 8009775"/>
              <a:gd name="connsiteY127" fmla="*/ 1618299 h 6858001"/>
              <a:gd name="connsiteX128" fmla="*/ 3082729 w 8009775"/>
              <a:gd name="connsiteY128" fmla="*/ 1617981 h 6858001"/>
              <a:gd name="connsiteX129" fmla="*/ 3088936 w 8009775"/>
              <a:gd name="connsiteY129" fmla="*/ 1617981 h 6858001"/>
              <a:gd name="connsiteX130" fmla="*/ 3094552 w 8009775"/>
              <a:gd name="connsiteY130" fmla="*/ 1617981 h 6858001"/>
              <a:gd name="connsiteX131" fmla="*/ 3100758 w 8009775"/>
              <a:gd name="connsiteY131" fmla="*/ 1618299 h 6858001"/>
              <a:gd name="connsiteX132" fmla="*/ 3106670 w 8009775"/>
              <a:gd name="connsiteY132" fmla="*/ 1618934 h 6858001"/>
              <a:gd name="connsiteX133" fmla="*/ 3112285 w 8009775"/>
              <a:gd name="connsiteY133" fmla="*/ 1620204 h 6858001"/>
              <a:gd name="connsiteX134" fmla="*/ 3117901 w 8009775"/>
              <a:gd name="connsiteY134" fmla="*/ 1621155 h 6858001"/>
              <a:gd name="connsiteX135" fmla="*/ 3123812 w 8009775"/>
              <a:gd name="connsiteY135" fmla="*/ 1623061 h 6858001"/>
              <a:gd name="connsiteX136" fmla="*/ 3129428 w 8009775"/>
              <a:gd name="connsiteY136" fmla="*/ 1624649 h 6858001"/>
              <a:gd name="connsiteX137" fmla="*/ 3135339 w 8009775"/>
              <a:gd name="connsiteY137" fmla="*/ 1626871 h 6858001"/>
              <a:gd name="connsiteX138" fmla="*/ 3140660 w 8009775"/>
              <a:gd name="connsiteY138" fmla="*/ 1629094 h 6858001"/>
              <a:gd name="connsiteX139" fmla="*/ 3145980 w 8009775"/>
              <a:gd name="connsiteY139" fmla="*/ 1631950 h 6858001"/>
              <a:gd name="connsiteX140" fmla="*/ 3151300 w 8009775"/>
              <a:gd name="connsiteY140" fmla="*/ 1634809 h 6858001"/>
              <a:gd name="connsiteX141" fmla="*/ 3156324 w 8009775"/>
              <a:gd name="connsiteY141" fmla="*/ 1637984 h 6858001"/>
              <a:gd name="connsiteX142" fmla="*/ 3161349 w 8009775"/>
              <a:gd name="connsiteY142" fmla="*/ 1641794 h 6858001"/>
              <a:gd name="connsiteX143" fmla="*/ 3166374 w 8009775"/>
              <a:gd name="connsiteY143" fmla="*/ 1645603 h 6858001"/>
              <a:gd name="connsiteX144" fmla="*/ 3171102 w 8009775"/>
              <a:gd name="connsiteY144" fmla="*/ 1649414 h 6858001"/>
              <a:gd name="connsiteX145" fmla="*/ 3175832 w 8009775"/>
              <a:gd name="connsiteY145" fmla="*/ 1653859 h 6858001"/>
              <a:gd name="connsiteX146" fmla="*/ 3844692 w 8009775"/>
              <a:gd name="connsiteY146" fmla="*/ 2322830 h 6858001"/>
              <a:gd name="connsiteX147" fmla="*/ 3849421 w 8009775"/>
              <a:gd name="connsiteY147" fmla="*/ 2326958 h 6858001"/>
              <a:gd name="connsiteX148" fmla="*/ 3854150 w 8009775"/>
              <a:gd name="connsiteY148" fmla="*/ 2331085 h 6858001"/>
              <a:gd name="connsiteX149" fmla="*/ 3859175 w 8009775"/>
              <a:gd name="connsiteY149" fmla="*/ 2334895 h 6858001"/>
              <a:gd name="connsiteX150" fmla="*/ 3864199 w 8009775"/>
              <a:gd name="connsiteY150" fmla="*/ 2338705 h 6858001"/>
              <a:gd name="connsiteX151" fmla="*/ 3869224 w 8009775"/>
              <a:gd name="connsiteY151" fmla="*/ 2341880 h 6858001"/>
              <a:gd name="connsiteX152" fmla="*/ 3874544 w 8009775"/>
              <a:gd name="connsiteY152" fmla="*/ 2344738 h 6858001"/>
              <a:gd name="connsiteX153" fmla="*/ 3879864 w 8009775"/>
              <a:gd name="connsiteY153" fmla="*/ 2347595 h 6858001"/>
              <a:gd name="connsiteX154" fmla="*/ 3885775 w 8009775"/>
              <a:gd name="connsiteY154" fmla="*/ 2349818 h 6858001"/>
              <a:gd name="connsiteX155" fmla="*/ 3891096 w 8009775"/>
              <a:gd name="connsiteY155" fmla="*/ 2351723 h 6858001"/>
              <a:gd name="connsiteX156" fmla="*/ 3896711 w 8009775"/>
              <a:gd name="connsiteY156" fmla="*/ 2353628 h 6858001"/>
              <a:gd name="connsiteX157" fmla="*/ 3902623 w 8009775"/>
              <a:gd name="connsiteY157" fmla="*/ 2355534 h 6858001"/>
              <a:gd name="connsiteX158" fmla="*/ 3908238 w 8009775"/>
              <a:gd name="connsiteY158" fmla="*/ 2356485 h 6858001"/>
              <a:gd name="connsiteX159" fmla="*/ 3914150 w 8009775"/>
              <a:gd name="connsiteY159" fmla="*/ 2357755 h 6858001"/>
              <a:gd name="connsiteX160" fmla="*/ 3920061 w 8009775"/>
              <a:gd name="connsiteY160" fmla="*/ 2358391 h 6858001"/>
              <a:gd name="connsiteX161" fmla="*/ 3925972 w 8009775"/>
              <a:gd name="connsiteY161" fmla="*/ 2358708 h 6858001"/>
              <a:gd name="connsiteX162" fmla="*/ 3931883 w 8009775"/>
              <a:gd name="connsiteY162" fmla="*/ 2358708 h 6858001"/>
              <a:gd name="connsiteX163" fmla="*/ 3937795 w 8009775"/>
              <a:gd name="connsiteY163" fmla="*/ 2358708 h 6858001"/>
              <a:gd name="connsiteX164" fmla="*/ 3943706 w 8009775"/>
              <a:gd name="connsiteY164" fmla="*/ 2358391 h 6858001"/>
              <a:gd name="connsiteX165" fmla="*/ 3949617 w 8009775"/>
              <a:gd name="connsiteY165" fmla="*/ 2357755 h 6858001"/>
              <a:gd name="connsiteX166" fmla="*/ 3955233 w 8009775"/>
              <a:gd name="connsiteY166" fmla="*/ 2356485 h 6858001"/>
              <a:gd name="connsiteX167" fmla="*/ 3961144 w 8009775"/>
              <a:gd name="connsiteY167" fmla="*/ 2355534 h 6858001"/>
              <a:gd name="connsiteX168" fmla="*/ 3966760 w 8009775"/>
              <a:gd name="connsiteY168" fmla="*/ 2353628 h 6858001"/>
              <a:gd name="connsiteX169" fmla="*/ 3972671 w 8009775"/>
              <a:gd name="connsiteY169" fmla="*/ 2351723 h 6858001"/>
              <a:gd name="connsiteX170" fmla="*/ 3978287 w 8009775"/>
              <a:gd name="connsiteY170" fmla="*/ 2349818 h 6858001"/>
              <a:gd name="connsiteX171" fmla="*/ 3983607 w 8009775"/>
              <a:gd name="connsiteY171" fmla="*/ 2347595 h 6858001"/>
              <a:gd name="connsiteX172" fmla="*/ 3989223 w 8009775"/>
              <a:gd name="connsiteY172" fmla="*/ 2344738 h 6858001"/>
              <a:gd name="connsiteX173" fmla="*/ 3994543 w 8009775"/>
              <a:gd name="connsiteY173" fmla="*/ 2341880 h 6858001"/>
              <a:gd name="connsiteX174" fmla="*/ 3999567 w 8009775"/>
              <a:gd name="connsiteY174" fmla="*/ 2338705 h 6858001"/>
              <a:gd name="connsiteX175" fmla="*/ 4004888 w 8009775"/>
              <a:gd name="connsiteY175" fmla="*/ 2334895 h 6858001"/>
              <a:gd name="connsiteX176" fmla="*/ 4009617 w 8009775"/>
              <a:gd name="connsiteY176" fmla="*/ 2331085 h 6858001"/>
              <a:gd name="connsiteX177" fmla="*/ 4014346 w 8009775"/>
              <a:gd name="connsiteY177" fmla="*/ 2326958 h 6858001"/>
              <a:gd name="connsiteX178" fmla="*/ 4018779 w 8009775"/>
              <a:gd name="connsiteY178" fmla="*/ 2322830 h 6858001"/>
              <a:gd name="connsiteX179" fmla="*/ 4023213 w 8009775"/>
              <a:gd name="connsiteY179" fmla="*/ 2318068 h 6858001"/>
              <a:gd name="connsiteX180" fmla="*/ 4027646 w 8009775"/>
              <a:gd name="connsiteY180" fmla="*/ 2313306 h 6858001"/>
              <a:gd name="connsiteX181" fmla="*/ 4031193 w 8009775"/>
              <a:gd name="connsiteY181" fmla="*/ 2308544 h 6858001"/>
              <a:gd name="connsiteX182" fmla="*/ 4034740 w 8009775"/>
              <a:gd name="connsiteY182" fmla="*/ 2303463 h 6858001"/>
              <a:gd name="connsiteX183" fmla="*/ 4037991 w 8009775"/>
              <a:gd name="connsiteY183" fmla="*/ 2298384 h 6858001"/>
              <a:gd name="connsiteX184" fmla="*/ 4040946 w 8009775"/>
              <a:gd name="connsiteY184" fmla="*/ 2292985 h 6858001"/>
              <a:gd name="connsiteX185" fmla="*/ 4043606 w 8009775"/>
              <a:gd name="connsiteY185" fmla="*/ 2287588 h 6858001"/>
              <a:gd name="connsiteX186" fmla="*/ 4046267 w 8009775"/>
              <a:gd name="connsiteY186" fmla="*/ 2281873 h 6858001"/>
              <a:gd name="connsiteX187" fmla="*/ 4048040 w 8009775"/>
              <a:gd name="connsiteY187" fmla="*/ 2276476 h 6858001"/>
              <a:gd name="connsiteX188" fmla="*/ 4050109 w 8009775"/>
              <a:gd name="connsiteY188" fmla="*/ 2270761 h 6858001"/>
              <a:gd name="connsiteX189" fmla="*/ 4051587 w 8009775"/>
              <a:gd name="connsiteY189" fmla="*/ 2265046 h 6858001"/>
              <a:gd name="connsiteX190" fmla="*/ 4052769 w 8009775"/>
              <a:gd name="connsiteY190" fmla="*/ 2259331 h 6858001"/>
              <a:gd name="connsiteX191" fmla="*/ 4053656 w 8009775"/>
              <a:gd name="connsiteY191" fmla="*/ 2253298 h 6858001"/>
              <a:gd name="connsiteX192" fmla="*/ 4054542 w 8009775"/>
              <a:gd name="connsiteY192" fmla="*/ 2247266 h 6858001"/>
              <a:gd name="connsiteX193" fmla="*/ 4054838 w 8009775"/>
              <a:gd name="connsiteY193" fmla="*/ 2241551 h 6858001"/>
              <a:gd name="connsiteX194" fmla="*/ 4055133 w 8009775"/>
              <a:gd name="connsiteY194" fmla="*/ 2235519 h 6858001"/>
              <a:gd name="connsiteX195" fmla="*/ 4054838 w 8009775"/>
              <a:gd name="connsiteY195" fmla="*/ 2229804 h 6858001"/>
              <a:gd name="connsiteX196" fmla="*/ 4054542 w 8009775"/>
              <a:gd name="connsiteY196" fmla="*/ 2223770 h 6858001"/>
              <a:gd name="connsiteX197" fmla="*/ 4053656 w 8009775"/>
              <a:gd name="connsiteY197" fmla="*/ 2217739 h 6858001"/>
              <a:gd name="connsiteX198" fmla="*/ 4052769 w 8009775"/>
              <a:gd name="connsiteY198" fmla="*/ 2212024 h 6858001"/>
              <a:gd name="connsiteX199" fmla="*/ 4051587 w 8009775"/>
              <a:gd name="connsiteY199" fmla="*/ 2206309 h 6858001"/>
              <a:gd name="connsiteX200" fmla="*/ 4050109 w 8009775"/>
              <a:gd name="connsiteY200" fmla="*/ 2200593 h 6858001"/>
              <a:gd name="connsiteX201" fmla="*/ 4048040 w 8009775"/>
              <a:gd name="connsiteY201" fmla="*/ 2194878 h 6858001"/>
              <a:gd name="connsiteX202" fmla="*/ 4046267 w 8009775"/>
              <a:gd name="connsiteY202" fmla="*/ 2189163 h 6858001"/>
              <a:gd name="connsiteX203" fmla="*/ 4043606 w 8009775"/>
              <a:gd name="connsiteY203" fmla="*/ 2183765 h 6858001"/>
              <a:gd name="connsiteX204" fmla="*/ 4040946 w 8009775"/>
              <a:gd name="connsiteY204" fmla="*/ 2178368 h 6858001"/>
              <a:gd name="connsiteX205" fmla="*/ 4037991 w 8009775"/>
              <a:gd name="connsiteY205" fmla="*/ 2172970 h 6858001"/>
              <a:gd name="connsiteX206" fmla="*/ 4034740 w 8009775"/>
              <a:gd name="connsiteY206" fmla="*/ 2167890 h 6858001"/>
              <a:gd name="connsiteX207" fmla="*/ 4031193 w 8009775"/>
              <a:gd name="connsiteY207" fmla="*/ 2162494 h 6858001"/>
              <a:gd name="connsiteX208" fmla="*/ 4027646 w 8009775"/>
              <a:gd name="connsiteY208" fmla="*/ 2157730 h 6858001"/>
              <a:gd name="connsiteX209" fmla="*/ 4023213 w 8009775"/>
              <a:gd name="connsiteY209" fmla="*/ 2153285 h 6858001"/>
              <a:gd name="connsiteX210" fmla="*/ 4018779 w 8009775"/>
              <a:gd name="connsiteY210" fmla="*/ 2148523 h 6858001"/>
              <a:gd name="connsiteX211" fmla="*/ 3632182 w 8009775"/>
              <a:gd name="connsiteY211" fmla="*/ 1761490 h 6858001"/>
              <a:gd name="connsiteX212" fmla="*/ 3435928 w 8009775"/>
              <a:gd name="connsiteY212" fmla="*/ 1565276 h 6858001"/>
              <a:gd name="connsiteX213" fmla="*/ 3431198 w 8009775"/>
              <a:gd name="connsiteY213" fmla="*/ 1560514 h 6858001"/>
              <a:gd name="connsiteX214" fmla="*/ 3427356 w 8009775"/>
              <a:gd name="connsiteY214" fmla="*/ 1555751 h 6858001"/>
              <a:gd name="connsiteX215" fmla="*/ 3423218 w 8009775"/>
              <a:gd name="connsiteY215" fmla="*/ 1550671 h 6858001"/>
              <a:gd name="connsiteX216" fmla="*/ 3420262 w 8009775"/>
              <a:gd name="connsiteY216" fmla="*/ 1545909 h 6858001"/>
              <a:gd name="connsiteX217" fmla="*/ 3417012 w 8009775"/>
              <a:gd name="connsiteY217" fmla="*/ 1540829 h 6858001"/>
              <a:gd name="connsiteX218" fmla="*/ 3413760 w 8009775"/>
              <a:gd name="connsiteY218" fmla="*/ 1535430 h 6858001"/>
              <a:gd name="connsiteX219" fmla="*/ 3411100 w 8009775"/>
              <a:gd name="connsiteY219" fmla="*/ 1530034 h 6858001"/>
              <a:gd name="connsiteX220" fmla="*/ 3408736 w 8009775"/>
              <a:gd name="connsiteY220" fmla="*/ 1524635 h 6858001"/>
              <a:gd name="connsiteX221" fmla="*/ 3406371 w 8009775"/>
              <a:gd name="connsiteY221" fmla="*/ 1518920 h 6858001"/>
              <a:gd name="connsiteX222" fmla="*/ 3404598 w 8009775"/>
              <a:gd name="connsiteY222" fmla="*/ 1513205 h 6858001"/>
              <a:gd name="connsiteX223" fmla="*/ 3403120 w 8009775"/>
              <a:gd name="connsiteY223" fmla="*/ 1507174 h 6858001"/>
              <a:gd name="connsiteX224" fmla="*/ 3401938 w 8009775"/>
              <a:gd name="connsiteY224" fmla="*/ 1501459 h 6858001"/>
              <a:gd name="connsiteX225" fmla="*/ 3401051 w 8009775"/>
              <a:gd name="connsiteY225" fmla="*/ 1495744 h 6858001"/>
              <a:gd name="connsiteX226" fmla="*/ 3400460 w 8009775"/>
              <a:gd name="connsiteY226" fmla="*/ 1489710 h 6858001"/>
              <a:gd name="connsiteX227" fmla="*/ 3399869 w 8009775"/>
              <a:gd name="connsiteY227" fmla="*/ 1483995 h 6858001"/>
              <a:gd name="connsiteX228" fmla="*/ 3399573 w 8009775"/>
              <a:gd name="connsiteY228" fmla="*/ 1478281 h 6858001"/>
              <a:gd name="connsiteX229" fmla="*/ 3399869 w 8009775"/>
              <a:gd name="connsiteY229" fmla="*/ 1472249 h 6858001"/>
              <a:gd name="connsiteX230" fmla="*/ 3400460 w 8009775"/>
              <a:gd name="connsiteY230" fmla="*/ 1466215 h 6858001"/>
              <a:gd name="connsiteX231" fmla="*/ 3401051 w 8009775"/>
              <a:gd name="connsiteY231" fmla="*/ 1460183 h 6858001"/>
              <a:gd name="connsiteX232" fmla="*/ 3401938 w 8009775"/>
              <a:gd name="connsiteY232" fmla="*/ 1454468 h 6858001"/>
              <a:gd name="connsiteX233" fmla="*/ 3403120 w 8009775"/>
              <a:gd name="connsiteY233" fmla="*/ 1448754 h 6858001"/>
              <a:gd name="connsiteX234" fmla="*/ 3404598 w 8009775"/>
              <a:gd name="connsiteY234" fmla="*/ 1443039 h 6858001"/>
              <a:gd name="connsiteX235" fmla="*/ 3406371 w 8009775"/>
              <a:gd name="connsiteY235" fmla="*/ 1437324 h 6858001"/>
              <a:gd name="connsiteX236" fmla="*/ 3408736 w 8009775"/>
              <a:gd name="connsiteY236" fmla="*/ 1431609 h 6858001"/>
              <a:gd name="connsiteX237" fmla="*/ 3411100 w 8009775"/>
              <a:gd name="connsiteY237" fmla="*/ 1426211 h 6858001"/>
              <a:gd name="connsiteX238" fmla="*/ 3413760 w 8009775"/>
              <a:gd name="connsiteY238" fmla="*/ 1420814 h 6858001"/>
              <a:gd name="connsiteX239" fmla="*/ 3417012 w 8009775"/>
              <a:gd name="connsiteY239" fmla="*/ 1415416 h 6858001"/>
              <a:gd name="connsiteX240" fmla="*/ 3420262 w 8009775"/>
              <a:gd name="connsiteY240" fmla="*/ 1410336 h 6858001"/>
              <a:gd name="connsiteX241" fmla="*/ 3423218 w 8009775"/>
              <a:gd name="connsiteY241" fmla="*/ 1405256 h 6858001"/>
              <a:gd name="connsiteX242" fmla="*/ 3427356 w 8009775"/>
              <a:gd name="connsiteY242" fmla="*/ 1400175 h 6858001"/>
              <a:gd name="connsiteX243" fmla="*/ 3431198 w 8009775"/>
              <a:gd name="connsiteY243" fmla="*/ 1395731 h 6858001"/>
              <a:gd name="connsiteX244" fmla="*/ 3435928 w 8009775"/>
              <a:gd name="connsiteY244" fmla="*/ 1390969 h 6858001"/>
              <a:gd name="connsiteX245" fmla="*/ 3440361 w 8009775"/>
              <a:gd name="connsiteY245" fmla="*/ 1386524 h 6858001"/>
              <a:gd name="connsiteX246" fmla="*/ 3445386 w 8009775"/>
              <a:gd name="connsiteY246" fmla="*/ 1382396 h 6858001"/>
              <a:gd name="connsiteX247" fmla="*/ 3449819 w 8009775"/>
              <a:gd name="connsiteY247" fmla="*/ 1378585 h 6858001"/>
              <a:gd name="connsiteX248" fmla="*/ 3454844 w 8009775"/>
              <a:gd name="connsiteY248" fmla="*/ 1375094 h 6858001"/>
              <a:gd name="connsiteX249" fmla="*/ 3460459 w 8009775"/>
              <a:gd name="connsiteY249" fmla="*/ 1371919 h 6858001"/>
              <a:gd name="connsiteX250" fmla="*/ 3465780 w 8009775"/>
              <a:gd name="connsiteY250" fmla="*/ 1369061 h 6858001"/>
              <a:gd name="connsiteX251" fmla="*/ 3471100 w 8009775"/>
              <a:gd name="connsiteY251" fmla="*/ 1366204 h 6858001"/>
              <a:gd name="connsiteX252" fmla="*/ 3476420 w 8009775"/>
              <a:gd name="connsiteY252" fmla="*/ 1363980 h 6858001"/>
              <a:gd name="connsiteX253" fmla="*/ 3482331 w 8009775"/>
              <a:gd name="connsiteY253" fmla="*/ 1361759 h 6858001"/>
              <a:gd name="connsiteX254" fmla="*/ 3487947 w 8009775"/>
              <a:gd name="connsiteY254" fmla="*/ 1360170 h 6858001"/>
              <a:gd name="connsiteX255" fmla="*/ 3493858 w 8009775"/>
              <a:gd name="connsiteY255" fmla="*/ 1358265 h 6858001"/>
              <a:gd name="connsiteX256" fmla="*/ 3499474 w 8009775"/>
              <a:gd name="connsiteY256" fmla="*/ 1357314 h 6858001"/>
              <a:gd name="connsiteX257" fmla="*/ 3505385 w 8009775"/>
              <a:gd name="connsiteY257" fmla="*/ 1356043 h 6858001"/>
              <a:gd name="connsiteX258" fmla="*/ 3511001 w 8009775"/>
              <a:gd name="connsiteY258" fmla="*/ 1355409 h 6858001"/>
              <a:gd name="connsiteX259" fmla="*/ 3517208 w 8009775"/>
              <a:gd name="connsiteY259" fmla="*/ 1355090 h 6858001"/>
              <a:gd name="connsiteX260" fmla="*/ 3522823 w 8009775"/>
              <a:gd name="connsiteY260" fmla="*/ 1354773 h 6858001"/>
              <a:gd name="connsiteX261" fmla="*/ 3529030 w 8009775"/>
              <a:gd name="connsiteY261" fmla="*/ 1355090 h 6858001"/>
              <a:gd name="connsiteX262" fmla="*/ 3534646 w 8009775"/>
              <a:gd name="connsiteY262" fmla="*/ 1355409 h 6858001"/>
              <a:gd name="connsiteX263" fmla="*/ 3540557 w 8009775"/>
              <a:gd name="connsiteY263" fmla="*/ 1356043 h 6858001"/>
              <a:gd name="connsiteX264" fmla="*/ 3546468 w 8009775"/>
              <a:gd name="connsiteY264" fmla="*/ 1357314 h 6858001"/>
              <a:gd name="connsiteX265" fmla="*/ 3552380 w 8009775"/>
              <a:gd name="connsiteY265" fmla="*/ 1358265 h 6858001"/>
              <a:gd name="connsiteX266" fmla="*/ 3557995 w 8009775"/>
              <a:gd name="connsiteY266" fmla="*/ 1360170 h 6858001"/>
              <a:gd name="connsiteX267" fmla="*/ 3563906 w 8009775"/>
              <a:gd name="connsiteY267" fmla="*/ 1361759 h 6858001"/>
              <a:gd name="connsiteX268" fmla="*/ 3569227 w 8009775"/>
              <a:gd name="connsiteY268" fmla="*/ 1363980 h 6858001"/>
              <a:gd name="connsiteX269" fmla="*/ 3574842 w 8009775"/>
              <a:gd name="connsiteY269" fmla="*/ 1366204 h 6858001"/>
              <a:gd name="connsiteX270" fmla="*/ 3580458 w 8009775"/>
              <a:gd name="connsiteY270" fmla="*/ 1369061 h 6858001"/>
              <a:gd name="connsiteX271" fmla="*/ 3585778 w 8009775"/>
              <a:gd name="connsiteY271" fmla="*/ 1371919 h 6858001"/>
              <a:gd name="connsiteX272" fmla="*/ 3590803 w 8009775"/>
              <a:gd name="connsiteY272" fmla="*/ 1375094 h 6858001"/>
              <a:gd name="connsiteX273" fmla="*/ 3595828 w 8009775"/>
              <a:gd name="connsiteY273" fmla="*/ 1378585 h 6858001"/>
              <a:gd name="connsiteX274" fmla="*/ 3600852 w 8009775"/>
              <a:gd name="connsiteY274" fmla="*/ 1382396 h 6858001"/>
              <a:gd name="connsiteX275" fmla="*/ 3605581 w 8009775"/>
              <a:gd name="connsiteY275" fmla="*/ 1386524 h 6858001"/>
              <a:gd name="connsiteX276" fmla="*/ 3610014 w 8009775"/>
              <a:gd name="connsiteY276" fmla="*/ 1390969 h 6858001"/>
              <a:gd name="connsiteX277" fmla="*/ 3817500 w 8009775"/>
              <a:gd name="connsiteY277" fmla="*/ 1598296 h 6858001"/>
              <a:gd name="connsiteX278" fmla="*/ 3821934 w 8009775"/>
              <a:gd name="connsiteY278" fmla="*/ 1602423 h 6858001"/>
              <a:gd name="connsiteX279" fmla="*/ 3826663 w 8009775"/>
              <a:gd name="connsiteY279" fmla="*/ 1606869 h 6858001"/>
              <a:gd name="connsiteX280" fmla="*/ 3831687 w 8009775"/>
              <a:gd name="connsiteY280" fmla="*/ 1610361 h 6858001"/>
              <a:gd name="connsiteX281" fmla="*/ 3836712 w 8009775"/>
              <a:gd name="connsiteY281" fmla="*/ 1613854 h 6858001"/>
              <a:gd name="connsiteX282" fmla="*/ 3841736 w 8009775"/>
              <a:gd name="connsiteY282" fmla="*/ 1617345 h 6858001"/>
              <a:gd name="connsiteX283" fmla="*/ 3847352 w 8009775"/>
              <a:gd name="connsiteY283" fmla="*/ 1620204 h 6858001"/>
              <a:gd name="connsiteX284" fmla="*/ 3852672 w 8009775"/>
              <a:gd name="connsiteY284" fmla="*/ 1623061 h 6858001"/>
              <a:gd name="connsiteX285" fmla="*/ 3857992 w 8009775"/>
              <a:gd name="connsiteY285" fmla="*/ 1625283 h 6858001"/>
              <a:gd name="connsiteX286" fmla="*/ 3863608 w 8009775"/>
              <a:gd name="connsiteY286" fmla="*/ 1627189 h 6858001"/>
              <a:gd name="connsiteX287" fmla="*/ 3869519 w 8009775"/>
              <a:gd name="connsiteY287" fmla="*/ 1629094 h 6858001"/>
              <a:gd name="connsiteX288" fmla="*/ 3875135 w 8009775"/>
              <a:gd name="connsiteY288" fmla="*/ 1630998 h 6858001"/>
              <a:gd name="connsiteX289" fmla="*/ 3881046 w 8009775"/>
              <a:gd name="connsiteY289" fmla="*/ 1631950 h 6858001"/>
              <a:gd name="connsiteX290" fmla="*/ 3886662 w 8009775"/>
              <a:gd name="connsiteY290" fmla="*/ 1632904 h 6858001"/>
              <a:gd name="connsiteX291" fmla="*/ 3892869 w 8009775"/>
              <a:gd name="connsiteY291" fmla="*/ 1633856 h 6858001"/>
              <a:gd name="connsiteX292" fmla="*/ 3898485 w 8009775"/>
              <a:gd name="connsiteY292" fmla="*/ 1634174 h 6858001"/>
              <a:gd name="connsiteX293" fmla="*/ 3904396 w 8009775"/>
              <a:gd name="connsiteY293" fmla="*/ 1634174 h 6858001"/>
              <a:gd name="connsiteX294" fmla="*/ 3910307 w 8009775"/>
              <a:gd name="connsiteY294" fmla="*/ 1634174 h 6858001"/>
              <a:gd name="connsiteX295" fmla="*/ 3916219 w 8009775"/>
              <a:gd name="connsiteY295" fmla="*/ 1633856 h 6858001"/>
              <a:gd name="connsiteX296" fmla="*/ 3922425 w 8009775"/>
              <a:gd name="connsiteY296" fmla="*/ 1632904 h 6858001"/>
              <a:gd name="connsiteX297" fmla="*/ 3928041 w 8009775"/>
              <a:gd name="connsiteY297" fmla="*/ 1631950 h 6858001"/>
              <a:gd name="connsiteX298" fmla="*/ 3933657 w 8009775"/>
              <a:gd name="connsiteY298" fmla="*/ 1630998 h 6858001"/>
              <a:gd name="connsiteX299" fmla="*/ 3939568 w 8009775"/>
              <a:gd name="connsiteY299" fmla="*/ 1629094 h 6858001"/>
              <a:gd name="connsiteX300" fmla="*/ 3945184 w 8009775"/>
              <a:gd name="connsiteY300" fmla="*/ 1627189 h 6858001"/>
              <a:gd name="connsiteX301" fmla="*/ 3950799 w 8009775"/>
              <a:gd name="connsiteY301" fmla="*/ 1625283 h 6858001"/>
              <a:gd name="connsiteX302" fmla="*/ 3956415 w 8009775"/>
              <a:gd name="connsiteY302" fmla="*/ 1623061 h 6858001"/>
              <a:gd name="connsiteX303" fmla="*/ 3961735 w 8009775"/>
              <a:gd name="connsiteY303" fmla="*/ 1620204 h 6858001"/>
              <a:gd name="connsiteX304" fmla="*/ 3967055 w 8009775"/>
              <a:gd name="connsiteY304" fmla="*/ 1617345 h 6858001"/>
              <a:gd name="connsiteX305" fmla="*/ 3972376 w 8009775"/>
              <a:gd name="connsiteY305" fmla="*/ 1613854 h 6858001"/>
              <a:gd name="connsiteX306" fmla="*/ 3977400 w 8009775"/>
              <a:gd name="connsiteY306" fmla="*/ 1610361 h 6858001"/>
              <a:gd name="connsiteX307" fmla="*/ 3982425 w 8009775"/>
              <a:gd name="connsiteY307" fmla="*/ 1606869 h 6858001"/>
              <a:gd name="connsiteX308" fmla="*/ 3986858 w 8009775"/>
              <a:gd name="connsiteY308" fmla="*/ 1602423 h 6858001"/>
              <a:gd name="connsiteX309" fmla="*/ 3991587 w 8009775"/>
              <a:gd name="connsiteY309" fmla="*/ 1598296 h 6858001"/>
              <a:gd name="connsiteX310" fmla="*/ 3996021 w 8009775"/>
              <a:gd name="connsiteY310" fmla="*/ 1593533 h 6858001"/>
              <a:gd name="connsiteX311" fmla="*/ 4000159 w 8009775"/>
              <a:gd name="connsiteY311" fmla="*/ 1588771 h 6858001"/>
              <a:gd name="connsiteX312" fmla="*/ 4003705 w 8009775"/>
              <a:gd name="connsiteY312" fmla="*/ 1583691 h 6858001"/>
              <a:gd name="connsiteX313" fmla="*/ 4007548 w 8009775"/>
              <a:gd name="connsiteY313" fmla="*/ 1578928 h 6858001"/>
              <a:gd name="connsiteX314" fmla="*/ 4010799 w 8009775"/>
              <a:gd name="connsiteY314" fmla="*/ 1573849 h 6858001"/>
              <a:gd name="connsiteX315" fmla="*/ 4013459 w 8009775"/>
              <a:gd name="connsiteY315" fmla="*/ 1568451 h 6858001"/>
              <a:gd name="connsiteX316" fmla="*/ 4016415 w 8009775"/>
              <a:gd name="connsiteY316" fmla="*/ 1563054 h 6858001"/>
              <a:gd name="connsiteX317" fmla="*/ 4018484 w 8009775"/>
              <a:gd name="connsiteY317" fmla="*/ 1557339 h 6858001"/>
              <a:gd name="connsiteX318" fmla="*/ 4020848 w 8009775"/>
              <a:gd name="connsiteY318" fmla="*/ 1551941 h 6858001"/>
              <a:gd name="connsiteX319" fmla="*/ 4022621 w 8009775"/>
              <a:gd name="connsiteY319" fmla="*/ 1546226 h 6858001"/>
              <a:gd name="connsiteX320" fmla="*/ 4024395 w 8009775"/>
              <a:gd name="connsiteY320" fmla="*/ 1540511 h 6858001"/>
              <a:gd name="connsiteX321" fmla="*/ 4025282 w 8009775"/>
              <a:gd name="connsiteY321" fmla="*/ 1534478 h 6858001"/>
              <a:gd name="connsiteX322" fmla="*/ 4026464 w 8009775"/>
              <a:gd name="connsiteY322" fmla="*/ 1528763 h 6858001"/>
              <a:gd name="connsiteX323" fmla="*/ 4027055 w 8009775"/>
              <a:gd name="connsiteY323" fmla="*/ 1522731 h 6858001"/>
              <a:gd name="connsiteX324" fmla="*/ 4027646 w 8009775"/>
              <a:gd name="connsiteY324" fmla="*/ 1517016 h 6858001"/>
              <a:gd name="connsiteX325" fmla="*/ 4027646 w 8009775"/>
              <a:gd name="connsiteY325" fmla="*/ 1510984 h 6858001"/>
              <a:gd name="connsiteX326" fmla="*/ 4027646 w 8009775"/>
              <a:gd name="connsiteY326" fmla="*/ 1505268 h 6858001"/>
              <a:gd name="connsiteX327" fmla="*/ 4027055 w 8009775"/>
              <a:gd name="connsiteY327" fmla="*/ 1499553 h 6858001"/>
              <a:gd name="connsiteX328" fmla="*/ 4026464 w 8009775"/>
              <a:gd name="connsiteY328" fmla="*/ 1493204 h 6858001"/>
              <a:gd name="connsiteX329" fmla="*/ 4025282 w 8009775"/>
              <a:gd name="connsiteY329" fmla="*/ 1487489 h 6858001"/>
              <a:gd name="connsiteX330" fmla="*/ 4024395 w 8009775"/>
              <a:gd name="connsiteY330" fmla="*/ 1481773 h 6858001"/>
              <a:gd name="connsiteX331" fmla="*/ 4022621 w 8009775"/>
              <a:gd name="connsiteY331" fmla="*/ 1476058 h 6858001"/>
              <a:gd name="connsiteX332" fmla="*/ 4020848 w 8009775"/>
              <a:gd name="connsiteY332" fmla="*/ 1470343 h 6858001"/>
              <a:gd name="connsiteX333" fmla="*/ 4018484 w 8009775"/>
              <a:gd name="connsiteY333" fmla="*/ 1464629 h 6858001"/>
              <a:gd name="connsiteX334" fmla="*/ 4016415 w 8009775"/>
              <a:gd name="connsiteY334" fmla="*/ 1459231 h 6858001"/>
              <a:gd name="connsiteX335" fmla="*/ 4013459 w 8009775"/>
              <a:gd name="connsiteY335" fmla="*/ 1453834 h 6858001"/>
              <a:gd name="connsiteX336" fmla="*/ 4010799 w 8009775"/>
              <a:gd name="connsiteY336" fmla="*/ 1448436 h 6858001"/>
              <a:gd name="connsiteX337" fmla="*/ 4007548 w 8009775"/>
              <a:gd name="connsiteY337" fmla="*/ 1443356 h 6858001"/>
              <a:gd name="connsiteX338" fmla="*/ 4003705 w 8009775"/>
              <a:gd name="connsiteY338" fmla="*/ 1438275 h 6858001"/>
              <a:gd name="connsiteX339" fmla="*/ 4000159 w 8009775"/>
              <a:gd name="connsiteY339" fmla="*/ 1433195 h 6858001"/>
              <a:gd name="connsiteX340" fmla="*/ 3996021 w 8009775"/>
              <a:gd name="connsiteY340" fmla="*/ 1428751 h 6858001"/>
              <a:gd name="connsiteX341" fmla="*/ 3991587 w 8009775"/>
              <a:gd name="connsiteY341" fmla="*/ 1423988 h 6858001"/>
              <a:gd name="connsiteX342" fmla="*/ 3323022 w 8009775"/>
              <a:gd name="connsiteY342" fmla="*/ 755333 h 6858001"/>
              <a:gd name="connsiteX343" fmla="*/ 3316815 w 8009775"/>
              <a:gd name="connsiteY343" fmla="*/ 748348 h 6858001"/>
              <a:gd name="connsiteX344" fmla="*/ 3310904 w 8009775"/>
              <a:gd name="connsiteY344" fmla="*/ 741045 h 6858001"/>
              <a:gd name="connsiteX345" fmla="*/ 3305584 w 8009775"/>
              <a:gd name="connsiteY345" fmla="*/ 733108 h 6858001"/>
              <a:gd name="connsiteX346" fmla="*/ 3300855 w 8009775"/>
              <a:gd name="connsiteY346" fmla="*/ 725170 h 6858001"/>
              <a:gd name="connsiteX347" fmla="*/ 3297308 w 8009775"/>
              <a:gd name="connsiteY347" fmla="*/ 716915 h 6858001"/>
              <a:gd name="connsiteX348" fmla="*/ 3293761 w 8009775"/>
              <a:gd name="connsiteY348" fmla="*/ 708660 h 6858001"/>
              <a:gd name="connsiteX349" fmla="*/ 3291101 w 8009775"/>
              <a:gd name="connsiteY349" fmla="*/ 699770 h 6858001"/>
              <a:gd name="connsiteX350" fmla="*/ 3289328 w 8009775"/>
              <a:gd name="connsiteY350" fmla="*/ 691198 h 6858001"/>
              <a:gd name="connsiteX351" fmla="*/ 2596527 w 8009775"/>
              <a:gd name="connsiteY351"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408933 w 8009775"/>
              <a:gd name="connsiteY69" fmla="*/ 0 h 6858001"/>
              <a:gd name="connsiteX70" fmla="*/ 55488 w 8009775"/>
              <a:gd name="connsiteY70" fmla="*/ 0 h 6858001"/>
              <a:gd name="connsiteX71" fmla="*/ 0 w 8009775"/>
              <a:gd name="connsiteY71" fmla="*/ 0 h 6858001"/>
              <a:gd name="connsiteX72" fmla="*/ 0 w 8009775"/>
              <a:gd name="connsiteY72" fmla="*/ 6858000 h 6858001"/>
              <a:gd name="connsiteX73" fmla="*/ 7507651 w 8009775"/>
              <a:gd name="connsiteY73" fmla="*/ 6858001 h 6858001"/>
              <a:gd name="connsiteX74" fmla="*/ 8009775 w 8009775"/>
              <a:gd name="connsiteY74" fmla="*/ 6858000 h 6858001"/>
              <a:gd name="connsiteX75" fmla="*/ 3996316 w 8009775"/>
              <a:gd name="connsiteY75" fmla="*/ 2818448 h 6858001"/>
              <a:gd name="connsiteX76" fmla="*/ 3980947 w 8009775"/>
              <a:gd name="connsiteY76" fmla="*/ 2804795 h 6858001"/>
              <a:gd name="connsiteX77" fmla="*/ 3965282 w 8009775"/>
              <a:gd name="connsiteY77" fmla="*/ 2791144 h 6858001"/>
              <a:gd name="connsiteX78" fmla="*/ 3950799 w 8009775"/>
              <a:gd name="connsiteY78" fmla="*/ 2776856 h 6858001"/>
              <a:gd name="connsiteX79" fmla="*/ 3936021 w 8009775"/>
              <a:gd name="connsiteY79" fmla="*/ 2762568 h 6858001"/>
              <a:gd name="connsiteX80" fmla="*/ 3001744 w 8009775"/>
              <a:gd name="connsiteY80" fmla="*/ 1828166 h 6858001"/>
              <a:gd name="connsiteX81" fmla="*/ 2997311 w 8009775"/>
              <a:gd name="connsiteY81" fmla="*/ 1823404 h 6858001"/>
              <a:gd name="connsiteX82" fmla="*/ 2992878 w 8009775"/>
              <a:gd name="connsiteY82" fmla="*/ 1818640 h 6858001"/>
              <a:gd name="connsiteX83" fmla="*/ 2989331 w 8009775"/>
              <a:gd name="connsiteY83" fmla="*/ 1814195 h 6858001"/>
              <a:gd name="connsiteX84" fmla="*/ 2985784 w 8009775"/>
              <a:gd name="connsiteY84" fmla="*/ 1808799 h 6858001"/>
              <a:gd name="connsiteX85" fmla="*/ 2982533 w 8009775"/>
              <a:gd name="connsiteY85" fmla="*/ 1803718 h 6858001"/>
              <a:gd name="connsiteX86" fmla="*/ 2979873 w 8009775"/>
              <a:gd name="connsiteY86" fmla="*/ 1798321 h 6858001"/>
              <a:gd name="connsiteX87" fmla="*/ 2976917 w 8009775"/>
              <a:gd name="connsiteY87" fmla="*/ 1792924 h 6858001"/>
              <a:gd name="connsiteX88" fmla="*/ 2974552 w 8009775"/>
              <a:gd name="connsiteY88" fmla="*/ 1787526 h 6858001"/>
              <a:gd name="connsiteX89" fmla="*/ 2972484 w 8009775"/>
              <a:gd name="connsiteY89" fmla="*/ 1781811 h 6858001"/>
              <a:gd name="connsiteX90" fmla="*/ 2970710 w 8009775"/>
              <a:gd name="connsiteY90" fmla="*/ 1776095 h 6858001"/>
              <a:gd name="connsiteX91" fmla="*/ 2968937 w 8009775"/>
              <a:gd name="connsiteY91" fmla="*/ 1770380 h 6858001"/>
              <a:gd name="connsiteX92" fmla="*/ 2967755 w 8009775"/>
              <a:gd name="connsiteY92" fmla="*/ 1764665 h 6858001"/>
              <a:gd name="connsiteX93" fmla="*/ 2966868 w 8009775"/>
              <a:gd name="connsiteY93" fmla="*/ 1758634 h 6858001"/>
              <a:gd name="connsiteX94" fmla="*/ 2965981 w 8009775"/>
              <a:gd name="connsiteY94" fmla="*/ 1752919 h 6858001"/>
              <a:gd name="connsiteX95" fmla="*/ 2965686 w 8009775"/>
              <a:gd name="connsiteY95" fmla="*/ 1746885 h 6858001"/>
              <a:gd name="connsiteX96" fmla="*/ 2965686 w 8009775"/>
              <a:gd name="connsiteY96" fmla="*/ 1741170 h 6858001"/>
              <a:gd name="connsiteX97" fmla="*/ 2965686 w 8009775"/>
              <a:gd name="connsiteY97" fmla="*/ 1735139 h 6858001"/>
              <a:gd name="connsiteX98" fmla="*/ 2965981 w 8009775"/>
              <a:gd name="connsiteY98" fmla="*/ 1729424 h 6858001"/>
              <a:gd name="connsiteX99" fmla="*/ 2966868 w 8009775"/>
              <a:gd name="connsiteY99" fmla="*/ 1723074 h 6858001"/>
              <a:gd name="connsiteX100" fmla="*/ 2967755 w 8009775"/>
              <a:gd name="connsiteY100" fmla="*/ 1717358 h 6858001"/>
              <a:gd name="connsiteX101" fmla="*/ 2968937 w 8009775"/>
              <a:gd name="connsiteY101" fmla="*/ 1711643 h 6858001"/>
              <a:gd name="connsiteX102" fmla="*/ 2970710 w 8009775"/>
              <a:gd name="connsiteY102" fmla="*/ 1705929 h 6858001"/>
              <a:gd name="connsiteX103" fmla="*/ 2972484 w 8009775"/>
              <a:gd name="connsiteY103" fmla="*/ 1700214 h 6858001"/>
              <a:gd name="connsiteX104" fmla="*/ 2974552 w 8009775"/>
              <a:gd name="connsiteY104" fmla="*/ 1694816 h 6858001"/>
              <a:gd name="connsiteX105" fmla="*/ 2976917 w 8009775"/>
              <a:gd name="connsiteY105" fmla="*/ 1689101 h 6858001"/>
              <a:gd name="connsiteX106" fmla="*/ 2979873 w 8009775"/>
              <a:gd name="connsiteY106" fmla="*/ 1683703 h 6858001"/>
              <a:gd name="connsiteX107" fmla="*/ 2982533 w 8009775"/>
              <a:gd name="connsiteY107" fmla="*/ 1678305 h 6858001"/>
              <a:gd name="connsiteX108" fmla="*/ 2985784 w 8009775"/>
              <a:gd name="connsiteY108" fmla="*/ 1673226 h 6858001"/>
              <a:gd name="connsiteX109" fmla="*/ 2989331 w 8009775"/>
              <a:gd name="connsiteY109" fmla="*/ 1668145 h 6858001"/>
              <a:gd name="connsiteX110" fmla="*/ 2992878 w 8009775"/>
              <a:gd name="connsiteY110" fmla="*/ 1663066 h 6858001"/>
              <a:gd name="connsiteX111" fmla="*/ 2997311 w 8009775"/>
              <a:gd name="connsiteY111" fmla="*/ 1658621 h 6858001"/>
              <a:gd name="connsiteX112" fmla="*/ 3001744 w 8009775"/>
              <a:gd name="connsiteY112" fmla="*/ 1653859 h 6858001"/>
              <a:gd name="connsiteX113" fmla="*/ 3006178 w 8009775"/>
              <a:gd name="connsiteY113" fmla="*/ 1649414 h 6858001"/>
              <a:gd name="connsiteX114" fmla="*/ 3010907 w 8009775"/>
              <a:gd name="connsiteY114" fmla="*/ 1645603 h 6858001"/>
              <a:gd name="connsiteX115" fmla="*/ 3015932 w 8009775"/>
              <a:gd name="connsiteY115" fmla="*/ 1641794 h 6858001"/>
              <a:gd name="connsiteX116" fmla="*/ 3020956 w 8009775"/>
              <a:gd name="connsiteY116" fmla="*/ 1637984 h 6858001"/>
              <a:gd name="connsiteX117" fmla="*/ 3025981 w 8009775"/>
              <a:gd name="connsiteY117" fmla="*/ 1634809 h 6858001"/>
              <a:gd name="connsiteX118" fmla="*/ 3031596 w 8009775"/>
              <a:gd name="connsiteY118" fmla="*/ 1631950 h 6858001"/>
              <a:gd name="connsiteX119" fmla="*/ 3036916 w 8009775"/>
              <a:gd name="connsiteY119" fmla="*/ 1629094 h 6858001"/>
              <a:gd name="connsiteX120" fmla="*/ 3042532 w 8009775"/>
              <a:gd name="connsiteY120" fmla="*/ 1626871 h 6858001"/>
              <a:gd name="connsiteX121" fmla="*/ 3047852 w 8009775"/>
              <a:gd name="connsiteY121" fmla="*/ 1624649 h 6858001"/>
              <a:gd name="connsiteX122" fmla="*/ 3053764 w 8009775"/>
              <a:gd name="connsiteY122" fmla="*/ 1623061 h 6858001"/>
              <a:gd name="connsiteX123" fmla="*/ 3059379 w 8009775"/>
              <a:gd name="connsiteY123" fmla="*/ 1621155 h 6858001"/>
              <a:gd name="connsiteX124" fmla="*/ 3065291 w 8009775"/>
              <a:gd name="connsiteY124" fmla="*/ 1620204 h 6858001"/>
              <a:gd name="connsiteX125" fmla="*/ 3070906 w 8009775"/>
              <a:gd name="connsiteY125" fmla="*/ 1618934 h 6858001"/>
              <a:gd name="connsiteX126" fmla="*/ 3077113 w 8009775"/>
              <a:gd name="connsiteY126" fmla="*/ 1618299 h 6858001"/>
              <a:gd name="connsiteX127" fmla="*/ 3082729 w 8009775"/>
              <a:gd name="connsiteY127" fmla="*/ 1617981 h 6858001"/>
              <a:gd name="connsiteX128" fmla="*/ 3088936 w 8009775"/>
              <a:gd name="connsiteY128" fmla="*/ 1617981 h 6858001"/>
              <a:gd name="connsiteX129" fmla="*/ 3094552 w 8009775"/>
              <a:gd name="connsiteY129" fmla="*/ 1617981 h 6858001"/>
              <a:gd name="connsiteX130" fmla="*/ 3100758 w 8009775"/>
              <a:gd name="connsiteY130" fmla="*/ 1618299 h 6858001"/>
              <a:gd name="connsiteX131" fmla="*/ 3106670 w 8009775"/>
              <a:gd name="connsiteY131" fmla="*/ 1618934 h 6858001"/>
              <a:gd name="connsiteX132" fmla="*/ 3112285 w 8009775"/>
              <a:gd name="connsiteY132" fmla="*/ 1620204 h 6858001"/>
              <a:gd name="connsiteX133" fmla="*/ 3117901 w 8009775"/>
              <a:gd name="connsiteY133" fmla="*/ 1621155 h 6858001"/>
              <a:gd name="connsiteX134" fmla="*/ 3123812 w 8009775"/>
              <a:gd name="connsiteY134" fmla="*/ 1623061 h 6858001"/>
              <a:gd name="connsiteX135" fmla="*/ 3129428 w 8009775"/>
              <a:gd name="connsiteY135" fmla="*/ 1624649 h 6858001"/>
              <a:gd name="connsiteX136" fmla="*/ 3135339 w 8009775"/>
              <a:gd name="connsiteY136" fmla="*/ 1626871 h 6858001"/>
              <a:gd name="connsiteX137" fmla="*/ 3140660 w 8009775"/>
              <a:gd name="connsiteY137" fmla="*/ 1629094 h 6858001"/>
              <a:gd name="connsiteX138" fmla="*/ 3145980 w 8009775"/>
              <a:gd name="connsiteY138" fmla="*/ 1631950 h 6858001"/>
              <a:gd name="connsiteX139" fmla="*/ 3151300 w 8009775"/>
              <a:gd name="connsiteY139" fmla="*/ 1634809 h 6858001"/>
              <a:gd name="connsiteX140" fmla="*/ 3156324 w 8009775"/>
              <a:gd name="connsiteY140" fmla="*/ 1637984 h 6858001"/>
              <a:gd name="connsiteX141" fmla="*/ 3161349 w 8009775"/>
              <a:gd name="connsiteY141" fmla="*/ 1641794 h 6858001"/>
              <a:gd name="connsiteX142" fmla="*/ 3166374 w 8009775"/>
              <a:gd name="connsiteY142" fmla="*/ 1645603 h 6858001"/>
              <a:gd name="connsiteX143" fmla="*/ 3171102 w 8009775"/>
              <a:gd name="connsiteY143" fmla="*/ 1649414 h 6858001"/>
              <a:gd name="connsiteX144" fmla="*/ 3175832 w 8009775"/>
              <a:gd name="connsiteY144" fmla="*/ 1653859 h 6858001"/>
              <a:gd name="connsiteX145" fmla="*/ 3844692 w 8009775"/>
              <a:gd name="connsiteY145" fmla="*/ 2322830 h 6858001"/>
              <a:gd name="connsiteX146" fmla="*/ 3849421 w 8009775"/>
              <a:gd name="connsiteY146" fmla="*/ 2326958 h 6858001"/>
              <a:gd name="connsiteX147" fmla="*/ 3854150 w 8009775"/>
              <a:gd name="connsiteY147" fmla="*/ 2331085 h 6858001"/>
              <a:gd name="connsiteX148" fmla="*/ 3859175 w 8009775"/>
              <a:gd name="connsiteY148" fmla="*/ 2334895 h 6858001"/>
              <a:gd name="connsiteX149" fmla="*/ 3864199 w 8009775"/>
              <a:gd name="connsiteY149" fmla="*/ 2338705 h 6858001"/>
              <a:gd name="connsiteX150" fmla="*/ 3869224 w 8009775"/>
              <a:gd name="connsiteY150" fmla="*/ 2341880 h 6858001"/>
              <a:gd name="connsiteX151" fmla="*/ 3874544 w 8009775"/>
              <a:gd name="connsiteY151" fmla="*/ 2344738 h 6858001"/>
              <a:gd name="connsiteX152" fmla="*/ 3879864 w 8009775"/>
              <a:gd name="connsiteY152" fmla="*/ 2347595 h 6858001"/>
              <a:gd name="connsiteX153" fmla="*/ 3885775 w 8009775"/>
              <a:gd name="connsiteY153" fmla="*/ 2349818 h 6858001"/>
              <a:gd name="connsiteX154" fmla="*/ 3891096 w 8009775"/>
              <a:gd name="connsiteY154" fmla="*/ 2351723 h 6858001"/>
              <a:gd name="connsiteX155" fmla="*/ 3896711 w 8009775"/>
              <a:gd name="connsiteY155" fmla="*/ 2353628 h 6858001"/>
              <a:gd name="connsiteX156" fmla="*/ 3902623 w 8009775"/>
              <a:gd name="connsiteY156" fmla="*/ 2355534 h 6858001"/>
              <a:gd name="connsiteX157" fmla="*/ 3908238 w 8009775"/>
              <a:gd name="connsiteY157" fmla="*/ 2356485 h 6858001"/>
              <a:gd name="connsiteX158" fmla="*/ 3914150 w 8009775"/>
              <a:gd name="connsiteY158" fmla="*/ 2357755 h 6858001"/>
              <a:gd name="connsiteX159" fmla="*/ 3920061 w 8009775"/>
              <a:gd name="connsiteY159" fmla="*/ 2358391 h 6858001"/>
              <a:gd name="connsiteX160" fmla="*/ 3925972 w 8009775"/>
              <a:gd name="connsiteY160" fmla="*/ 2358708 h 6858001"/>
              <a:gd name="connsiteX161" fmla="*/ 3931883 w 8009775"/>
              <a:gd name="connsiteY161" fmla="*/ 2358708 h 6858001"/>
              <a:gd name="connsiteX162" fmla="*/ 3937795 w 8009775"/>
              <a:gd name="connsiteY162" fmla="*/ 2358708 h 6858001"/>
              <a:gd name="connsiteX163" fmla="*/ 3943706 w 8009775"/>
              <a:gd name="connsiteY163" fmla="*/ 2358391 h 6858001"/>
              <a:gd name="connsiteX164" fmla="*/ 3949617 w 8009775"/>
              <a:gd name="connsiteY164" fmla="*/ 2357755 h 6858001"/>
              <a:gd name="connsiteX165" fmla="*/ 3955233 w 8009775"/>
              <a:gd name="connsiteY165" fmla="*/ 2356485 h 6858001"/>
              <a:gd name="connsiteX166" fmla="*/ 3961144 w 8009775"/>
              <a:gd name="connsiteY166" fmla="*/ 2355534 h 6858001"/>
              <a:gd name="connsiteX167" fmla="*/ 3966760 w 8009775"/>
              <a:gd name="connsiteY167" fmla="*/ 2353628 h 6858001"/>
              <a:gd name="connsiteX168" fmla="*/ 3972671 w 8009775"/>
              <a:gd name="connsiteY168" fmla="*/ 2351723 h 6858001"/>
              <a:gd name="connsiteX169" fmla="*/ 3978287 w 8009775"/>
              <a:gd name="connsiteY169" fmla="*/ 2349818 h 6858001"/>
              <a:gd name="connsiteX170" fmla="*/ 3983607 w 8009775"/>
              <a:gd name="connsiteY170" fmla="*/ 2347595 h 6858001"/>
              <a:gd name="connsiteX171" fmla="*/ 3989223 w 8009775"/>
              <a:gd name="connsiteY171" fmla="*/ 2344738 h 6858001"/>
              <a:gd name="connsiteX172" fmla="*/ 3994543 w 8009775"/>
              <a:gd name="connsiteY172" fmla="*/ 2341880 h 6858001"/>
              <a:gd name="connsiteX173" fmla="*/ 3999567 w 8009775"/>
              <a:gd name="connsiteY173" fmla="*/ 2338705 h 6858001"/>
              <a:gd name="connsiteX174" fmla="*/ 4004888 w 8009775"/>
              <a:gd name="connsiteY174" fmla="*/ 2334895 h 6858001"/>
              <a:gd name="connsiteX175" fmla="*/ 4009617 w 8009775"/>
              <a:gd name="connsiteY175" fmla="*/ 2331085 h 6858001"/>
              <a:gd name="connsiteX176" fmla="*/ 4014346 w 8009775"/>
              <a:gd name="connsiteY176" fmla="*/ 2326958 h 6858001"/>
              <a:gd name="connsiteX177" fmla="*/ 4018779 w 8009775"/>
              <a:gd name="connsiteY177" fmla="*/ 2322830 h 6858001"/>
              <a:gd name="connsiteX178" fmla="*/ 4023213 w 8009775"/>
              <a:gd name="connsiteY178" fmla="*/ 2318068 h 6858001"/>
              <a:gd name="connsiteX179" fmla="*/ 4027646 w 8009775"/>
              <a:gd name="connsiteY179" fmla="*/ 2313306 h 6858001"/>
              <a:gd name="connsiteX180" fmla="*/ 4031193 w 8009775"/>
              <a:gd name="connsiteY180" fmla="*/ 2308544 h 6858001"/>
              <a:gd name="connsiteX181" fmla="*/ 4034740 w 8009775"/>
              <a:gd name="connsiteY181" fmla="*/ 2303463 h 6858001"/>
              <a:gd name="connsiteX182" fmla="*/ 4037991 w 8009775"/>
              <a:gd name="connsiteY182" fmla="*/ 2298384 h 6858001"/>
              <a:gd name="connsiteX183" fmla="*/ 4040946 w 8009775"/>
              <a:gd name="connsiteY183" fmla="*/ 2292985 h 6858001"/>
              <a:gd name="connsiteX184" fmla="*/ 4043606 w 8009775"/>
              <a:gd name="connsiteY184" fmla="*/ 2287588 h 6858001"/>
              <a:gd name="connsiteX185" fmla="*/ 4046267 w 8009775"/>
              <a:gd name="connsiteY185" fmla="*/ 2281873 h 6858001"/>
              <a:gd name="connsiteX186" fmla="*/ 4048040 w 8009775"/>
              <a:gd name="connsiteY186" fmla="*/ 2276476 h 6858001"/>
              <a:gd name="connsiteX187" fmla="*/ 4050109 w 8009775"/>
              <a:gd name="connsiteY187" fmla="*/ 2270761 h 6858001"/>
              <a:gd name="connsiteX188" fmla="*/ 4051587 w 8009775"/>
              <a:gd name="connsiteY188" fmla="*/ 2265046 h 6858001"/>
              <a:gd name="connsiteX189" fmla="*/ 4052769 w 8009775"/>
              <a:gd name="connsiteY189" fmla="*/ 2259331 h 6858001"/>
              <a:gd name="connsiteX190" fmla="*/ 4053656 w 8009775"/>
              <a:gd name="connsiteY190" fmla="*/ 2253298 h 6858001"/>
              <a:gd name="connsiteX191" fmla="*/ 4054542 w 8009775"/>
              <a:gd name="connsiteY191" fmla="*/ 2247266 h 6858001"/>
              <a:gd name="connsiteX192" fmla="*/ 4054838 w 8009775"/>
              <a:gd name="connsiteY192" fmla="*/ 2241551 h 6858001"/>
              <a:gd name="connsiteX193" fmla="*/ 4055133 w 8009775"/>
              <a:gd name="connsiteY193" fmla="*/ 2235519 h 6858001"/>
              <a:gd name="connsiteX194" fmla="*/ 4054838 w 8009775"/>
              <a:gd name="connsiteY194" fmla="*/ 2229804 h 6858001"/>
              <a:gd name="connsiteX195" fmla="*/ 4054542 w 8009775"/>
              <a:gd name="connsiteY195" fmla="*/ 2223770 h 6858001"/>
              <a:gd name="connsiteX196" fmla="*/ 4053656 w 8009775"/>
              <a:gd name="connsiteY196" fmla="*/ 2217739 h 6858001"/>
              <a:gd name="connsiteX197" fmla="*/ 4052769 w 8009775"/>
              <a:gd name="connsiteY197" fmla="*/ 2212024 h 6858001"/>
              <a:gd name="connsiteX198" fmla="*/ 4051587 w 8009775"/>
              <a:gd name="connsiteY198" fmla="*/ 2206309 h 6858001"/>
              <a:gd name="connsiteX199" fmla="*/ 4050109 w 8009775"/>
              <a:gd name="connsiteY199" fmla="*/ 2200593 h 6858001"/>
              <a:gd name="connsiteX200" fmla="*/ 4048040 w 8009775"/>
              <a:gd name="connsiteY200" fmla="*/ 2194878 h 6858001"/>
              <a:gd name="connsiteX201" fmla="*/ 4046267 w 8009775"/>
              <a:gd name="connsiteY201" fmla="*/ 2189163 h 6858001"/>
              <a:gd name="connsiteX202" fmla="*/ 4043606 w 8009775"/>
              <a:gd name="connsiteY202" fmla="*/ 2183765 h 6858001"/>
              <a:gd name="connsiteX203" fmla="*/ 4040946 w 8009775"/>
              <a:gd name="connsiteY203" fmla="*/ 2178368 h 6858001"/>
              <a:gd name="connsiteX204" fmla="*/ 4037991 w 8009775"/>
              <a:gd name="connsiteY204" fmla="*/ 2172970 h 6858001"/>
              <a:gd name="connsiteX205" fmla="*/ 4034740 w 8009775"/>
              <a:gd name="connsiteY205" fmla="*/ 2167890 h 6858001"/>
              <a:gd name="connsiteX206" fmla="*/ 4031193 w 8009775"/>
              <a:gd name="connsiteY206" fmla="*/ 2162494 h 6858001"/>
              <a:gd name="connsiteX207" fmla="*/ 4027646 w 8009775"/>
              <a:gd name="connsiteY207" fmla="*/ 2157730 h 6858001"/>
              <a:gd name="connsiteX208" fmla="*/ 4023213 w 8009775"/>
              <a:gd name="connsiteY208" fmla="*/ 2153285 h 6858001"/>
              <a:gd name="connsiteX209" fmla="*/ 4018779 w 8009775"/>
              <a:gd name="connsiteY209" fmla="*/ 2148523 h 6858001"/>
              <a:gd name="connsiteX210" fmla="*/ 3632182 w 8009775"/>
              <a:gd name="connsiteY210" fmla="*/ 1761490 h 6858001"/>
              <a:gd name="connsiteX211" fmla="*/ 3435928 w 8009775"/>
              <a:gd name="connsiteY211" fmla="*/ 1565276 h 6858001"/>
              <a:gd name="connsiteX212" fmla="*/ 3431198 w 8009775"/>
              <a:gd name="connsiteY212" fmla="*/ 1560514 h 6858001"/>
              <a:gd name="connsiteX213" fmla="*/ 3427356 w 8009775"/>
              <a:gd name="connsiteY213" fmla="*/ 1555751 h 6858001"/>
              <a:gd name="connsiteX214" fmla="*/ 3423218 w 8009775"/>
              <a:gd name="connsiteY214" fmla="*/ 1550671 h 6858001"/>
              <a:gd name="connsiteX215" fmla="*/ 3420262 w 8009775"/>
              <a:gd name="connsiteY215" fmla="*/ 1545909 h 6858001"/>
              <a:gd name="connsiteX216" fmla="*/ 3417012 w 8009775"/>
              <a:gd name="connsiteY216" fmla="*/ 1540829 h 6858001"/>
              <a:gd name="connsiteX217" fmla="*/ 3413760 w 8009775"/>
              <a:gd name="connsiteY217" fmla="*/ 1535430 h 6858001"/>
              <a:gd name="connsiteX218" fmla="*/ 3411100 w 8009775"/>
              <a:gd name="connsiteY218" fmla="*/ 1530034 h 6858001"/>
              <a:gd name="connsiteX219" fmla="*/ 3408736 w 8009775"/>
              <a:gd name="connsiteY219" fmla="*/ 1524635 h 6858001"/>
              <a:gd name="connsiteX220" fmla="*/ 3406371 w 8009775"/>
              <a:gd name="connsiteY220" fmla="*/ 1518920 h 6858001"/>
              <a:gd name="connsiteX221" fmla="*/ 3404598 w 8009775"/>
              <a:gd name="connsiteY221" fmla="*/ 1513205 h 6858001"/>
              <a:gd name="connsiteX222" fmla="*/ 3403120 w 8009775"/>
              <a:gd name="connsiteY222" fmla="*/ 1507174 h 6858001"/>
              <a:gd name="connsiteX223" fmla="*/ 3401938 w 8009775"/>
              <a:gd name="connsiteY223" fmla="*/ 1501459 h 6858001"/>
              <a:gd name="connsiteX224" fmla="*/ 3401051 w 8009775"/>
              <a:gd name="connsiteY224" fmla="*/ 1495744 h 6858001"/>
              <a:gd name="connsiteX225" fmla="*/ 3400460 w 8009775"/>
              <a:gd name="connsiteY225" fmla="*/ 1489710 h 6858001"/>
              <a:gd name="connsiteX226" fmla="*/ 3399869 w 8009775"/>
              <a:gd name="connsiteY226" fmla="*/ 1483995 h 6858001"/>
              <a:gd name="connsiteX227" fmla="*/ 3399573 w 8009775"/>
              <a:gd name="connsiteY227" fmla="*/ 1478281 h 6858001"/>
              <a:gd name="connsiteX228" fmla="*/ 3399869 w 8009775"/>
              <a:gd name="connsiteY228" fmla="*/ 1472249 h 6858001"/>
              <a:gd name="connsiteX229" fmla="*/ 3400460 w 8009775"/>
              <a:gd name="connsiteY229" fmla="*/ 1466215 h 6858001"/>
              <a:gd name="connsiteX230" fmla="*/ 3401051 w 8009775"/>
              <a:gd name="connsiteY230" fmla="*/ 1460183 h 6858001"/>
              <a:gd name="connsiteX231" fmla="*/ 3401938 w 8009775"/>
              <a:gd name="connsiteY231" fmla="*/ 1454468 h 6858001"/>
              <a:gd name="connsiteX232" fmla="*/ 3403120 w 8009775"/>
              <a:gd name="connsiteY232" fmla="*/ 1448754 h 6858001"/>
              <a:gd name="connsiteX233" fmla="*/ 3404598 w 8009775"/>
              <a:gd name="connsiteY233" fmla="*/ 1443039 h 6858001"/>
              <a:gd name="connsiteX234" fmla="*/ 3406371 w 8009775"/>
              <a:gd name="connsiteY234" fmla="*/ 1437324 h 6858001"/>
              <a:gd name="connsiteX235" fmla="*/ 3408736 w 8009775"/>
              <a:gd name="connsiteY235" fmla="*/ 1431609 h 6858001"/>
              <a:gd name="connsiteX236" fmla="*/ 3411100 w 8009775"/>
              <a:gd name="connsiteY236" fmla="*/ 1426211 h 6858001"/>
              <a:gd name="connsiteX237" fmla="*/ 3413760 w 8009775"/>
              <a:gd name="connsiteY237" fmla="*/ 1420814 h 6858001"/>
              <a:gd name="connsiteX238" fmla="*/ 3417012 w 8009775"/>
              <a:gd name="connsiteY238" fmla="*/ 1415416 h 6858001"/>
              <a:gd name="connsiteX239" fmla="*/ 3420262 w 8009775"/>
              <a:gd name="connsiteY239" fmla="*/ 1410336 h 6858001"/>
              <a:gd name="connsiteX240" fmla="*/ 3423218 w 8009775"/>
              <a:gd name="connsiteY240" fmla="*/ 1405256 h 6858001"/>
              <a:gd name="connsiteX241" fmla="*/ 3427356 w 8009775"/>
              <a:gd name="connsiteY241" fmla="*/ 1400175 h 6858001"/>
              <a:gd name="connsiteX242" fmla="*/ 3431198 w 8009775"/>
              <a:gd name="connsiteY242" fmla="*/ 1395731 h 6858001"/>
              <a:gd name="connsiteX243" fmla="*/ 3435928 w 8009775"/>
              <a:gd name="connsiteY243" fmla="*/ 1390969 h 6858001"/>
              <a:gd name="connsiteX244" fmla="*/ 3440361 w 8009775"/>
              <a:gd name="connsiteY244" fmla="*/ 1386524 h 6858001"/>
              <a:gd name="connsiteX245" fmla="*/ 3445386 w 8009775"/>
              <a:gd name="connsiteY245" fmla="*/ 1382396 h 6858001"/>
              <a:gd name="connsiteX246" fmla="*/ 3449819 w 8009775"/>
              <a:gd name="connsiteY246" fmla="*/ 1378585 h 6858001"/>
              <a:gd name="connsiteX247" fmla="*/ 3454844 w 8009775"/>
              <a:gd name="connsiteY247" fmla="*/ 1375094 h 6858001"/>
              <a:gd name="connsiteX248" fmla="*/ 3460459 w 8009775"/>
              <a:gd name="connsiteY248" fmla="*/ 1371919 h 6858001"/>
              <a:gd name="connsiteX249" fmla="*/ 3465780 w 8009775"/>
              <a:gd name="connsiteY249" fmla="*/ 1369061 h 6858001"/>
              <a:gd name="connsiteX250" fmla="*/ 3471100 w 8009775"/>
              <a:gd name="connsiteY250" fmla="*/ 1366204 h 6858001"/>
              <a:gd name="connsiteX251" fmla="*/ 3476420 w 8009775"/>
              <a:gd name="connsiteY251" fmla="*/ 1363980 h 6858001"/>
              <a:gd name="connsiteX252" fmla="*/ 3482331 w 8009775"/>
              <a:gd name="connsiteY252" fmla="*/ 1361759 h 6858001"/>
              <a:gd name="connsiteX253" fmla="*/ 3487947 w 8009775"/>
              <a:gd name="connsiteY253" fmla="*/ 1360170 h 6858001"/>
              <a:gd name="connsiteX254" fmla="*/ 3493858 w 8009775"/>
              <a:gd name="connsiteY254" fmla="*/ 1358265 h 6858001"/>
              <a:gd name="connsiteX255" fmla="*/ 3499474 w 8009775"/>
              <a:gd name="connsiteY255" fmla="*/ 1357314 h 6858001"/>
              <a:gd name="connsiteX256" fmla="*/ 3505385 w 8009775"/>
              <a:gd name="connsiteY256" fmla="*/ 1356043 h 6858001"/>
              <a:gd name="connsiteX257" fmla="*/ 3511001 w 8009775"/>
              <a:gd name="connsiteY257" fmla="*/ 1355409 h 6858001"/>
              <a:gd name="connsiteX258" fmla="*/ 3517208 w 8009775"/>
              <a:gd name="connsiteY258" fmla="*/ 1355090 h 6858001"/>
              <a:gd name="connsiteX259" fmla="*/ 3522823 w 8009775"/>
              <a:gd name="connsiteY259" fmla="*/ 1354773 h 6858001"/>
              <a:gd name="connsiteX260" fmla="*/ 3529030 w 8009775"/>
              <a:gd name="connsiteY260" fmla="*/ 1355090 h 6858001"/>
              <a:gd name="connsiteX261" fmla="*/ 3534646 w 8009775"/>
              <a:gd name="connsiteY261" fmla="*/ 1355409 h 6858001"/>
              <a:gd name="connsiteX262" fmla="*/ 3540557 w 8009775"/>
              <a:gd name="connsiteY262" fmla="*/ 1356043 h 6858001"/>
              <a:gd name="connsiteX263" fmla="*/ 3546468 w 8009775"/>
              <a:gd name="connsiteY263" fmla="*/ 1357314 h 6858001"/>
              <a:gd name="connsiteX264" fmla="*/ 3552380 w 8009775"/>
              <a:gd name="connsiteY264" fmla="*/ 1358265 h 6858001"/>
              <a:gd name="connsiteX265" fmla="*/ 3557995 w 8009775"/>
              <a:gd name="connsiteY265" fmla="*/ 1360170 h 6858001"/>
              <a:gd name="connsiteX266" fmla="*/ 3563906 w 8009775"/>
              <a:gd name="connsiteY266" fmla="*/ 1361759 h 6858001"/>
              <a:gd name="connsiteX267" fmla="*/ 3569227 w 8009775"/>
              <a:gd name="connsiteY267" fmla="*/ 1363980 h 6858001"/>
              <a:gd name="connsiteX268" fmla="*/ 3574842 w 8009775"/>
              <a:gd name="connsiteY268" fmla="*/ 1366204 h 6858001"/>
              <a:gd name="connsiteX269" fmla="*/ 3580458 w 8009775"/>
              <a:gd name="connsiteY269" fmla="*/ 1369061 h 6858001"/>
              <a:gd name="connsiteX270" fmla="*/ 3585778 w 8009775"/>
              <a:gd name="connsiteY270" fmla="*/ 1371919 h 6858001"/>
              <a:gd name="connsiteX271" fmla="*/ 3590803 w 8009775"/>
              <a:gd name="connsiteY271" fmla="*/ 1375094 h 6858001"/>
              <a:gd name="connsiteX272" fmla="*/ 3595828 w 8009775"/>
              <a:gd name="connsiteY272" fmla="*/ 1378585 h 6858001"/>
              <a:gd name="connsiteX273" fmla="*/ 3600852 w 8009775"/>
              <a:gd name="connsiteY273" fmla="*/ 1382396 h 6858001"/>
              <a:gd name="connsiteX274" fmla="*/ 3605581 w 8009775"/>
              <a:gd name="connsiteY274" fmla="*/ 1386524 h 6858001"/>
              <a:gd name="connsiteX275" fmla="*/ 3610014 w 8009775"/>
              <a:gd name="connsiteY275" fmla="*/ 1390969 h 6858001"/>
              <a:gd name="connsiteX276" fmla="*/ 3817500 w 8009775"/>
              <a:gd name="connsiteY276" fmla="*/ 1598296 h 6858001"/>
              <a:gd name="connsiteX277" fmla="*/ 3821934 w 8009775"/>
              <a:gd name="connsiteY277" fmla="*/ 1602423 h 6858001"/>
              <a:gd name="connsiteX278" fmla="*/ 3826663 w 8009775"/>
              <a:gd name="connsiteY278" fmla="*/ 1606869 h 6858001"/>
              <a:gd name="connsiteX279" fmla="*/ 3831687 w 8009775"/>
              <a:gd name="connsiteY279" fmla="*/ 1610361 h 6858001"/>
              <a:gd name="connsiteX280" fmla="*/ 3836712 w 8009775"/>
              <a:gd name="connsiteY280" fmla="*/ 1613854 h 6858001"/>
              <a:gd name="connsiteX281" fmla="*/ 3841736 w 8009775"/>
              <a:gd name="connsiteY281" fmla="*/ 1617345 h 6858001"/>
              <a:gd name="connsiteX282" fmla="*/ 3847352 w 8009775"/>
              <a:gd name="connsiteY282" fmla="*/ 1620204 h 6858001"/>
              <a:gd name="connsiteX283" fmla="*/ 3852672 w 8009775"/>
              <a:gd name="connsiteY283" fmla="*/ 1623061 h 6858001"/>
              <a:gd name="connsiteX284" fmla="*/ 3857992 w 8009775"/>
              <a:gd name="connsiteY284" fmla="*/ 1625283 h 6858001"/>
              <a:gd name="connsiteX285" fmla="*/ 3863608 w 8009775"/>
              <a:gd name="connsiteY285" fmla="*/ 1627189 h 6858001"/>
              <a:gd name="connsiteX286" fmla="*/ 3869519 w 8009775"/>
              <a:gd name="connsiteY286" fmla="*/ 1629094 h 6858001"/>
              <a:gd name="connsiteX287" fmla="*/ 3875135 w 8009775"/>
              <a:gd name="connsiteY287" fmla="*/ 1630998 h 6858001"/>
              <a:gd name="connsiteX288" fmla="*/ 3881046 w 8009775"/>
              <a:gd name="connsiteY288" fmla="*/ 1631950 h 6858001"/>
              <a:gd name="connsiteX289" fmla="*/ 3886662 w 8009775"/>
              <a:gd name="connsiteY289" fmla="*/ 1632904 h 6858001"/>
              <a:gd name="connsiteX290" fmla="*/ 3892869 w 8009775"/>
              <a:gd name="connsiteY290" fmla="*/ 1633856 h 6858001"/>
              <a:gd name="connsiteX291" fmla="*/ 3898485 w 8009775"/>
              <a:gd name="connsiteY291" fmla="*/ 1634174 h 6858001"/>
              <a:gd name="connsiteX292" fmla="*/ 3904396 w 8009775"/>
              <a:gd name="connsiteY292" fmla="*/ 1634174 h 6858001"/>
              <a:gd name="connsiteX293" fmla="*/ 3910307 w 8009775"/>
              <a:gd name="connsiteY293" fmla="*/ 1634174 h 6858001"/>
              <a:gd name="connsiteX294" fmla="*/ 3916219 w 8009775"/>
              <a:gd name="connsiteY294" fmla="*/ 1633856 h 6858001"/>
              <a:gd name="connsiteX295" fmla="*/ 3922425 w 8009775"/>
              <a:gd name="connsiteY295" fmla="*/ 1632904 h 6858001"/>
              <a:gd name="connsiteX296" fmla="*/ 3928041 w 8009775"/>
              <a:gd name="connsiteY296" fmla="*/ 1631950 h 6858001"/>
              <a:gd name="connsiteX297" fmla="*/ 3933657 w 8009775"/>
              <a:gd name="connsiteY297" fmla="*/ 1630998 h 6858001"/>
              <a:gd name="connsiteX298" fmla="*/ 3939568 w 8009775"/>
              <a:gd name="connsiteY298" fmla="*/ 1629094 h 6858001"/>
              <a:gd name="connsiteX299" fmla="*/ 3945184 w 8009775"/>
              <a:gd name="connsiteY299" fmla="*/ 1627189 h 6858001"/>
              <a:gd name="connsiteX300" fmla="*/ 3950799 w 8009775"/>
              <a:gd name="connsiteY300" fmla="*/ 1625283 h 6858001"/>
              <a:gd name="connsiteX301" fmla="*/ 3956415 w 8009775"/>
              <a:gd name="connsiteY301" fmla="*/ 1623061 h 6858001"/>
              <a:gd name="connsiteX302" fmla="*/ 3961735 w 8009775"/>
              <a:gd name="connsiteY302" fmla="*/ 1620204 h 6858001"/>
              <a:gd name="connsiteX303" fmla="*/ 3967055 w 8009775"/>
              <a:gd name="connsiteY303" fmla="*/ 1617345 h 6858001"/>
              <a:gd name="connsiteX304" fmla="*/ 3972376 w 8009775"/>
              <a:gd name="connsiteY304" fmla="*/ 1613854 h 6858001"/>
              <a:gd name="connsiteX305" fmla="*/ 3977400 w 8009775"/>
              <a:gd name="connsiteY305" fmla="*/ 1610361 h 6858001"/>
              <a:gd name="connsiteX306" fmla="*/ 3982425 w 8009775"/>
              <a:gd name="connsiteY306" fmla="*/ 1606869 h 6858001"/>
              <a:gd name="connsiteX307" fmla="*/ 3986858 w 8009775"/>
              <a:gd name="connsiteY307" fmla="*/ 1602423 h 6858001"/>
              <a:gd name="connsiteX308" fmla="*/ 3991587 w 8009775"/>
              <a:gd name="connsiteY308" fmla="*/ 1598296 h 6858001"/>
              <a:gd name="connsiteX309" fmla="*/ 3996021 w 8009775"/>
              <a:gd name="connsiteY309" fmla="*/ 1593533 h 6858001"/>
              <a:gd name="connsiteX310" fmla="*/ 4000159 w 8009775"/>
              <a:gd name="connsiteY310" fmla="*/ 1588771 h 6858001"/>
              <a:gd name="connsiteX311" fmla="*/ 4003705 w 8009775"/>
              <a:gd name="connsiteY311" fmla="*/ 1583691 h 6858001"/>
              <a:gd name="connsiteX312" fmla="*/ 4007548 w 8009775"/>
              <a:gd name="connsiteY312" fmla="*/ 1578928 h 6858001"/>
              <a:gd name="connsiteX313" fmla="*/ 4010799 w 8009775"/>
              <a:gd name="connsiteY313" fmla="*/ 1573849 h 6858001"/>
              <a:gd name="connsiteX314" fmla="*/ 4013459 w 8009775"/>
              <a:gd name="connsiteY314" fmla="*/ 1568451 h 6858001"/>
              <a:gd name="connsiteX315" fmla="*/ 4016415 w 8009775"/>
              <a:gd name="connsiteY315" fmla="*/ 1563054 h 6858001"/>
              <a:gd name="connsiteX316" fmla="*/ 4018484 w 8009775"/>
              <a:gd name="connsiteY316" fmla="*/ 1557339 h 6858001"/>
              <a:gd name="connsiteX317" fmla="*/ 4020848 w 8009775"/>
              <a:gd name="connsiteY317" fmla="*/ 1551941 h 6858001"/>
              <a:gd name="connsiteX318" fmla="*/ 4022621 w 8009775"/>
              <a:gd name="connsiteY318" fmla="*/ 1546226 h 6858001"/>
              <a:gd name="connsiteX319" fmla="*/ 4024395 w 8009775"/>
              <a:gd name="connsiteY319" fmla="*/ 1540511 h 6858001"/>
              <a:gd name="connsiteX320" fmla="*/ 4025282 w 8009775"/>
              <a:gd name="connsiteY320" fmla="*/ 1534478 h 6858001"/>
              <a:gd name="connsiteX321" fmla="*/ 4026464 w 8009775"/>
              <a:gd name="connsiteY321" fmla="*/ 1528763 h 6858001"/>
              <a:gd name="connsiteX322" fmla="*/ 4027055 w 8009775"/>
              <a:gd name="connsiteY322" fmla="*/ 1522731 h 6858001"/>
              <a:gd name="connsiteX323" fmla="*/ 4027646 w 8009775"/>
              <a:gd name="connsiteY323" fmla="*/ 1517016 h 6858001"/>
              <a:gd name="connsiteX324" fmla="*/ 4027646 w 8009775"/>
              <a:gd name="connsiteY324" fmla="*/ 1510984 h 6858001"/>
              <a:gd name="connsiteX325" fmla="*/ 4027646 w 8009775"/>
              <a:gd name="connsiteY325" fmla="*/ 1505268 h 6858001"/>
              <a:gd name="connsiteX326" fmla="*/ 4027055 w 8009775"/>
              <a:gd name="connsiteY326" fmla="*/ 1499553 h 6858001"/>
              <a:gd name="connsiteX327" fmla="*/ 4026464 w 8009775"/>
              <a:gd name="connsiteY327" fmla="*/ 1493204 h 6858001"/>
              <a:gd name="connsiteX328" fmla="*/ 4025282 w 8009775"/>
              <a:gd name="connsiteY328" fmla="*/ 1487489 h 6858001"/>
              <a:gd name="connsiteX329" fmla="*/ 4024395 w 8009775"/>
              <a:gd name="connsiteY329" fmla="*/ 1481773 h 6858001"/>
              <a:gd name="connsiteX330" fmla="*/ 4022621 w 8009775"/>
              <a:gd name="connsiteY330" fmla="*/ 1476058 h 6858001"/>
              <a:gd name="connsiteX331" fmla="*/ 4020848 w 8009775"/>
              <a:gd name="connsiteY331" fmla="*/ 1470343 h 6858001"/>
              <a:gd name="connsiteX332" fmla="*/ 4018484 w 8009775"/>
              <a:gd name="connsiteY332" fmla="*/ 1464629 h 6858001"/>
              <a:gd name="connsiteX333" fmla="*/ 4016415 w 8009775"/>
              <a:gd name="connsiteY333" fmla="*/ 1459231 h 6858001"/>
              <a:gd name="connsiteX334" fmla="*/ 4013459 w 8009775"/>
              <a:gd name="connsiteY334" fmla="*/ 1453834 h 6858001"/>
              <a:gd name="connsiteX335" fmla="*/ 4010799 w 8009775"/>
              <a:gd name="connsiteY335" fmla="*/ 1448436 h 6858001"/>
              <a:gd name="connsiteX336" fmla="*/ 4007548 w 8009775"/>
              <a:gd name="connsiteY336" fmla="*/ 1443356 h 6858001"/>
              <a:gd name="connsiteX337" fmla="*/ 4003705 w 8009775"/>
              <a:gd name="connsiteY337" fmla="*/ 1438275 h 6858001"/>
              <a:gd name="connsiteX338" fmla="*/ 4000159 w 8009775"/>
              <a:gd name="connsiteY338" fmla="*/ 1433195 h 6858001"/>
              <a:gd name="connsiteX339" fmla="*/ 3996021 w 8009775"/>
              <a:gd name="connsiteY339" fmla="*/ 1428751 h 6858001"/>
              <a:gd name="connsiteX340" fmla="*/ 3991587 w 8009775"/>
              <a:gd name="connsiteY340" fmla="*/ 1423988 h 6858001"/>
              <a:gd name="connsiteX341" fmla="*/ 3323022 w 8009775"/>
              <a:gd name="connsiteY341" fmla="*/ 755333 h 6858001"/>
              <a:gd name="connsiteX342" fmla="*/ 3316815 w 8009775"/>
              <a:gd name="connsiteY342" fmla="*/ 748348 h 6858001"/>
              <a:gd name="connsiteX343" fmla="*/ 3310904 w 8009775"/>
              <a:gd name="connsiteY343" fmla="*/ 741045 h 6858001"/>
              <a:gd name="connsiteX344" fmla="*/ 3305584 w 8009775"/>
              <a:gd name="connsiteY344" fmla="*/ 733108 h 6858001"/>
              <a:gd name="connsiteX345" fmla="*/ 3300855 w 8009775"/>
              <a:gd name="connsiteY345" fmla="*/ 725170 h 6858001"/>
              <a:gd name="connsiteX346" fmla="*/ 3297308 w 8009775"/>
              <a:gd name="connsiteY346" fmla="*/ 716915 h 6858001"/>
              <a:gd name="connsiteX347" fmla="*/ 3293761 w 8009775"/>
              <a:gd name="connsiteY347" fmla="*/ 708660 h 6858001"/>
              <a:gd name="connsiteX348" fmla="*/ 3291101 w 8009775"/>
              <a:gd name="connsiteY348" fmla="*/ 699770 h 6858001"/>
              <a:gd name="connsiteX349" fmla="*/ 3289328 w 8009775"/>
              <a:gd name="connsiteY349" fmla="*/ 691198 h 6858001"/>
              <a:gd name="connsiteX350" fmla="*/ 2596527 w 8009775"/>
              <a:gd name="connsiteY350"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1808 w 8009775"/>
              <a:gd name="connsiteY68" fmla="*/ 0 h 6858001"/>
              <a:gd name="connsiteX69" fmla="*/ 55488 w 8009775"/>
              <a:gd name="connsiteY69" fmla="*/ 0 h 6858001"/>
              <a:gd name="connsiteX70" fmla="*/ 0 w 8009775"/>
              <a:gd name="connsiteY70" fmla="*/ 0 h 6858001"/>
              <a:gd name="connsiteX71" fmla="*/ 0 w 8009775"/>
              <a:gd name="connsiteY71" fmla="*/ 6858000 h 6858001"/>
              <a:gd name="connsiteX72" fmla="*/ 7507651 w 8009775"/>
              <a:gd name="connsiteY72" fmla="*/ 6858001 h 6858001"/>
              <a:gd name="connsiteX73" fmla="*/ 8009775 w 8009775"/>
              <a:gd name="connsiteY73" fmla="*/ 6858000 h 6858001"/>
              <a:gd name="connsiteX74" fmla="*/ 3996316 w 8009775"/>
              <a:gd name="connsiteY74" fmla="*/ 2818448 h 6858001"/>
              <a:gd name="connsiteX75" fmla="*/ 3980947 w 8009775"/>
              <a:gd name="connsiteY75" fmla="*/ 2804795 h 6858001"/>
              <a:gd name="connsiteX76" fmla="*/ 3965282 w 8009775"/>
              <a:gd name="connsiteY76" fmla="*/ 2791144 h 6858001"/>
              <a:gd name="connsiteX77" fmla="*/ 3950799 w 8009775"/>
              <a:gd name="connsiteY77" fmla="*/ 2776856 h 6858001"/>
              <a:gd name="connsiteX78" fmla="*/ 3936021 w 8009775"/>
              <a:gd name="connsiteY78" fmla="*/ 2762568 h 6858001"/>
              <a:gd name="connsiteX79" fmla="*/ 3001744 w 8009775"/>
              <a:gd name="connsiteY79" fmla="*/ 1828166 h 6858001"/>
              <a:gd name="connsiteX80" fmla="*/ 2997311 w 8009775"/>
              <a:gd name="connsiteY80" fmla="*/ 1823404 h 6858001"/>
              <a:gd name="connsiteX81" fmla="*/ 2992878 w 8009775"/>
              <a:gd name="connsiteY81" fmla="*/ 1818640 h 6858001"/>
              <a:gd name="connsiteX82" fmla="*/ 2989331 w 8009775"/>
              <a:gd name="connsiteY82" fmla="*/ 1814195 h 6858001"/>
              <a:gd name="connsiteX83" fmla="*/ 2985784 w 8009775"/>
              <a:gd name="connsiteY83" fmla="*/ 1808799 h 6858001"/>
              <a:gd name="connsiteX84" fmla="*/ 2982533 w 8009775"/>
              <a:gd name="connsiteY84" fmla="*/ 1803718 h 6858001"/>
              <a:gd name="connsiteX85" fmla="*/ 2979873 w 8009775"/>
              <a:gd name="connsiteY85" fmla="*/ 1798321 h 6858001"/>
              <a:gd name="connsiteX86" fmla="*/ 2976917 w 8009775"/>
              <a:gd name="connsiteY86" fmla="*/ 1792924 h 6858001"/>
              <a:gd name="connsiteX87" fmla="*/ 2974552 w 8009775"/>
              <a:gd name="connsiteY87" fmla="*/ 1787526 h 6858001"/>
              <a:gd name="connsiteX88" fmla="*/ 2972484 w 8009775"/>
              <a:gd name="connsiteY88" fmla="*/ 1781811 h 6858001"/>
              <a:gd name="connsiteX89" fmla="*/ 2970710 w 8009775"/>
              <a:gd name="connsiteY89" fmla="*/ 1776095 h 6858001"/>
              <a:gd name="connsiteX90" fmla="*/ 2968937 w 8009775"/>
              <a:gd name="connsiteY90" fmla="*/ 1770380 h 6858001"/>
              <a:gd name="connsiteX91" fmla="*/ 2967755 w 8009775"/>
              <a:gd name="connsiteY91" fmla="*/ 1764665 h 6858001"/>
              <a:gd name="connsiteX92" fmla="*/ 2966868 w 8009775"/>
              <a:gd name="connsiteY92" fmla="*/ 1758634 h 6858001"/>
              <a:gd name="connsiteX93" fmla="*/ 2965981 w 8009775"/>
              <a:gd name="connsiteY93" fmla="*/ 1752919 h 6858001"/>
              <a:gd name="connsiteX94" fmla="*/ 2965686 w 8009775"/>
              <a:gd name="connsiteY94" fmla="*/ 1746885 h 6858001"/>
              <a:gd name="connsiteX95" fmla="*/ 2965686 w 8009775"/>
              <a:gd name="connsiteY95" fmla="*/ 1741170 h 6858001"/>
              <a:gd name="connsiteX96" fmla="*/ 2965686 w 8009775"/>
              <a:gd name="connsiteY96" fmla="*/ 1735139 h 6858001"/>
              <a:gd name="connsiteX97" fmla="*/ 2965981 w 8009775"/>
              <a:gd name="connsiteY97" fmla="*/ 1729424 h 6858001"/>
              <a:gd name="connsiteX98" fmla="*/ 2966868 w 8009775"/>
              <a:gd name="connsiteY98" fmla="*/ 1723074 h 6858001"/>
              <a:gd name="connsiteX99" fmla="*/ 2967755 w 8009775"/>
              <a:gd name="connsiteY99" fmla="*/ 1717358 h 6858001"/>
              <a:gd name="connsiteX100" fmla="*/ 2968937 w 8009775"/>
              <a:gd name="connsiteY100" fmla="*/ 1711643 h 6858001"/>
              <a:gd name="connsiteX101" fmla="*/ 2970710 w 8009775"/>
              <a:gd name="connsiteY101" fmla="*/ 1705929 h 6858001"/>
              <a:gd name="connsiteX102" fmla="*/ 2972484 w 8009775"/>
              <a:gd name="connsiteY102" fmla="*/ 1700214 h 6858001"/>
              <a:gd name="connsiteX103" fmla="*/ 2974552 w 8009775"/>
              <a:gd name="connsiteY103" fmla="*/ 1694816 h 6858001"/>
              <a:gd name="connsiteX104" fmla="*/ 2976917 w 8009775"/>
              <a:gd name="connsiteY104" fmla="*/ 1689101 h 6858001"/>
              <a:gd name="connsiteX105" fmla="*/ 2979873 w 8009775"/>
              <a:gd name="connsiteY105" fmla="*/ 1683703 h 6858001"/>
              <a:gd name="connsiteX106" fmla="*/ 2982533 w 8009775"/>
              <a:gd name="connsiteY106" fmla="*/ 1678305 h 6858001"/>
              <a:gd name="connsiteX107" fmla="*/ 2985784 w 8009775"/>
              <a:gd name="connsiteY107" fmla="*/ 1673226 h 6858001"/>
              <a:gd name="connsiteX108" fmla="*/ 2989331 w 8009775"/>
              <a:gd name="connsiteY108" fmla="*/ 1668145 h 6858001"/>
              <a:gd name="connsiteX109" fmla="*/ 2992878 w 8009775"/>
              <a:gd name="connsiteY109" fmla="*/ 1663066 h 6858001"/>
              <a:gd name="connsiteX110" fmla="*/ 2997311 w 8009775"/>
              <a:gd name="connsiteY110" fmla="*/ 1658621 h 6858001"/>
              <a:gd name="connsiteX111" fmla="*/ 3001744 w 8009775"/>
              <a:gd name="connsiteY111" fmla="*/ 1653859 h 6858001"/>
              <a:gd name="connsiteX112" fmla="*/ 3006178 w 8009775"/>
              <a:gd name="connsiteY112" fmla="*/ 1649414 h 6858001"/>
              <a:gd name="connsiteX113" fmla="*/ 3010907 w 8009775"/>
              <a:gd name="connsiteY113" fmla="*/ 1645603 h 6858001"/>
              <a:gd name="connsiteX114" fmla="*/ 3015932 w 8009775"/>
              <a:gd name="connsiteY114" fmla="*/ 1641794 h 6858001"/>
              <a:gd name="connsiteX115" fmla="*/ 3020956 w 8009775"/>
              <a:gd name="connsiteY115" fmla="*/ 1637984 h 6858001"/>
              <a:gd name="connsiteX116" fmla="*/ 3025981 w 8009775"/>
              <a:gd name="connsiteY116" fmla="*/ 1634809 h 6858001"/>
              <a:gd name="connsiteX117" fmla="*/ 3031596 w 8009775"/>
              <a:gd name="connsiteY117" fmla="*/ 1631950 h 6858001"/>
              <a:gd name="connsiteX118" fmla="*/ 3036916 w 8009775"/>
              <a:gd name="connsiteY118" fmla="*/ 1629094 h 6858001"/>
              <a:gd name="connsiteX119" fmla="*/ 3042532 w 8009775"/>
              <a:gd name="connsiteY119" fmla="*/ 1626871 h 6858001"/>
              <a:gd name="connsiteX120" fmla="*/ 3047852 w 8009775"/>
              <a:gd name="connsiteY120" fmla="*/ 1624649 h 6858001"/>
              <a:gd name="connsiteX121" fmla="*/ 3053764 w 8009775"/>
              <a:gd name="connsiteY121" fmla="*/ 1623061 h 6858001"/>
              <a:gd name="connsiteX122" fmla="*/ 3059379 w 8009775"/>
              <a:gd name="connsiteY122" fmla="*/ 1621155 h 6858001"/>
              <a:gd name="connsiteX123" fmla="*/ 3065291 w 8009775"/>
              <a:gd name="connsiteY123" fmla="*/ 1620204 h 6858001"/>
              <a:gd name="connsiteX124" fmla="*/ 3070906 w 8009775"/>
              <a:gd name="connsiteY124" fmla="*/ 1618934 h 6858001"/>
              <a:gd name="connsiteX125" fmla="*/ 3077113 w 8009775"/>
              <a:gd name="connsiteY125" fmla="*/ 1618299 h 6858001"/>
              <a:gd name="connsiteX126" fmla="*/ 3082729 w 8009775"/>
              <a:gd name="connsiteY126" fmla="*/ 1617981 h 6858001"/>
              <a:gd name="connsiteX127" fmla="*/ 3088936 w 8009775"/>
              <a:gd name="connsiteY127" fmla="*/ 1617981 h 6858001"/>
              <a:gd name="connsiteX128" fmla="*/ 3094552 w 8009775"/>
              <a:gd name="connsiteY128" fmla="*/ 1617981 h 6858001"/>
              <a:gd name="connsiteX129" fmla="*/ 3100758 w 8009775"/>
              <a:gd name="connsiteY129" fmla="*/ 1618299 h 6858001"/>
              <a:gd name="connsiteX130" fmla="*/ 3106670 w 8009775"/>
              <a:gd name="connsiteY130" fmla="*/ 1618934 h 6858001"/>
              <a:gd name="connsiteX131" fmla="*/ 3112285 w 8009775"/>
              <a:gd name="connsiteY131" fmla="*/ 1620204 h 6858001"/>
              <a:gd name="connsiteX132" fmla="*/ 3117901 w 8009775"/>
              <a:gd name="connsiteY132" fmla="*/ 1621155 h 6858001"/>
              <a:gd name="connsiteX133" fmla="*/ 3123812 w 8009775"/>
              <a:gd name="connsiteY133" fmla="*/ 1623061 h 6858001"/>
              <a:gd name="connsiteX134" fmla="*/ 3129428 w 8009775"/>
              <a:gd name="connsiteY134" fmla="*/ 1624649 h 6858001"/>
              <a:gd name="connsiteX135" fmla="*/ 3135339 w 8009775"/>
              <a:gd name="connsiteY135" fmla="*/ 1626871 h 6858001"/>
              <a:gd name="connsiteX136" fmla="*/ 3140660 w 8009775"/>
              <a:gd name="connsiteY136" fmla="*/ 1629094 h 6858001"/>
              <a:gd name="connsiteX137" fmla="*/ 3145980 w 8009775"/>
              <a:gd name="connsiteY137" fmla="*/ 1631950 h 6858001"/>
              <a:gd name="connsiteX138" fmla="*/ 3151300 w 8009775"/>
              <a:gd name="connsiteY138" fmla="*/ 1634809 h 6858001"/>
              <a:gd name="connsiteX139" fmla="*/ 3156324 w 8009775"/>
              <a:gd name="connsiteY139" fmla="*/ 1637984 h 6858001"/>
              <a:gd name="connsiteX140" fmla="*/ 3161349 w 8009775"/>
              <a:gd name="connsiteY140" fmla="*/ 1641794 h 6858001"/>
              <a:gd name="connsiteX141" fmla="*/ 3166374 w 8009775"/>
              <a:gd name="connsiteY141" fmla="*/ 1645603 h 6858001"/>
              <a:gd name="connsiteX142" fmla="*/ 3171102 w 8009775"/>
              <a:gd name="connsiteY142" fmla="*/ 1649414 h 6858001"/>
              <a:gd name="connsiteX143" fmla="*/ 3175832 w 8009775"/>
              <a:gd name="connsiteY143" fmla="*/ 1653859 h 6858001"/>
              <a:gd name="connsiteX144" fmla="*/ 3844692 w 8009775"/>
              <a:gd name="connsiteY144" fmla="*/ 2322830 h 6858001"/>
              <a:gd name="connsiteX145" fmla="*/ 3849421 w 8009775"/>
              <a:gd name="connsiteY145" fmla="*/ 2326958 h 6858001"/>
              <a:gd name="connsiteX146" fmla="*/ 3854150 w 8009775"/>
              <a:gd name="connsiteY146" fmla="*/ 2331085 h 6858001"/>
              <a:gd name="connsiteX147" fmla="*/ 3859175 w 8009775"/>
              <a:gd name="connsiteY147" fmla="*/ 2334895 h 6858001"/>
              <a:gd name="connsiteX148" fmla="*/ 3864199 w 8009775"/>
              <a:gd name="connsiteY148" fmla="*/ 2338705 h 6858001"/>
              <a:gd name="connsiteX149" fmla="*/ 3869224 w 8009775"/>
              <a:gd name="connsiteY149" fmla="*/ 2341880 h 6858001"/>
              <a:gd name="connsiteX150" fmla="*/ 3874544 w 8009775"/>
              <a:gd name="connsiteY150" fmla="*/ 2344738 h 6858001"/>
              <a:gd name="connsiteX151" fmla="*/ 3879864 w 8009775"/>
              <a:gd name="connsiteY151" fmla="*/ 2347595 h 6858001"/>
              <a:gd name="connsiteX152" fmla="*/ 3885775 w 8009775"/>
              <a:gd name="connsiteY152" fmla="*/ 2349818 h 6858001"/>
              <a:gd name="connsiteX153" fmla="*/ 3891096 w 8009775"/>
              <a:gd name="connsiteY153" fmla="*/ 2351723 h 6858001"/>
              <a:gd name="connsiteX154" fmla="*/ 3896711 w 8009775"/>
              <a:gd name="connsiteY154" fmla="*/ 2353628 h 6858001"/>
              <a:gd name="connsiteX155" fmla="*/ 3902623 w 8009775"/>
              <a:gd name="connsiteY155" fmla="*/ 2355534 h 6858001"/>
              <a:gd name="connsiteX156" fmla="*/ 3908238 w 8009775"/>
              <a:gd name="connsiteY156" fmla="*/ 2356485 h 6858001"/>
              <a:gd name="connsiteX157" fmla="*/ 3914150 w 8009775"/>
              <a:gd name="connsiteY157" fmla="*/ 2357755 h 6858001"/>
              <a:gd name="connsiteX158" fmla="*/ 3920061 w 8009775"/>
              <a:gd name="connsiteY158" fmla="*/ 2358391 h 6858001"/>
              <a:gd name="connsiteX159" fmla="*/ 3925972 w 8009775"/>
              <a:gd name="connsiteY159" fmla="*/ 2358708 h 6858001"/>
              <a:gd name="connsiteX160" fmla="*/ 3931883 w 8009775"/>
              <a:gd name="connsiteY160" fmla="*/ 2358708 h 6858001"/>
              <a:gd name="connsiteX161" fmla="*/ 3937795 w 8009775"/>
              <a:gd name="connsiteY161" fmla="*/ 2358708 h 6858001"/>
              <a:gd name="connsiteX162" fmla="*/ 3943706 w 8009775"/>
              <a:gd name="connsiteY162" fmla="*/ 2358391 h 6858001"/>
              <a:gd name="connsiteX163" fmla="*/ 3949617 w 8009775"/>
              <a:gd name="connsiteY163" fmla="*/ 2357755 h 6858001"/>
              <a:gd name="connsiteX164" fmla="*/ 3955233 w 8009775"/>
              <a:gd name="connsiteY164" fmla="*/ 2356485 h 6858001"/>
              <a:gd name="connsiteX165" fmla="*/ 3961144 w 8009775"/>
              <a:gd name="connsiteY165" fmla="*/ 2355534 h 6858001"/>
              <a:gd name="connsiteX166" fmla="*/ 3966760 w 8009775"/>
              <a:gd name="connsiteY166" fmla="*/ 2353628 h 6858001"/>
              <a:gd name="connsiteX167" fmla="*/ 3972671 w 8009775"/>
              <a:gd name="connsiteY167" fmla="*/ 2351723 h 6858001"/>
              <a:gd name="connsiteX168" fmla="*/ 3978287 w 8009775"/>
              <a:gd name="connsiteY168" fmla="*/ 2349818 h 6858001"/>
              <a:gd name="connsiteX169" fmla="*/ 3983607 w 8009775"/>
              <a:gd name="connsiteY169" fmla="*/ 2347595 h 6858001"/>
              <a:gd name="connsiteX170" fmla="*/ 3989223 w 8009775"/>
              <a:gd name="connsiteY170" fmla="*/ 2344738 h 6858001"/>
              <a:gd name="connsiteX171" fmla="*/ 3994543 w 8009775"/>
              <a:gd name="connsiteY171" fmla="*/ 2341880 h 6858001"/>
              <a:gd name="connsiteX172" fmla="*/ 3999567 w 8009775"/>
              <a:gd name="connsiteY172" fmla="*/ 2338705 h 6858001"/>
              <a:gd name="connsiteX173" fmla="*/ 4004888 w 8009775"/>
              <a:gd name="connsiteY173" fmla="*/ 2334895 h 6858001"/>
              <a:gd name="connsiteX174" fmla="*/ 4009617 w 8009775"/>
              <a:gd name="connsiteY174" fmla="*/ 2331085 h 6858001"/>
              <a:gd name="connsiteX175" fmla="*/ 4014346 w 8009775"/>
              <a:gd name="connsiteY175" fmla="*/ 2326958 h 6858001"/>
              <a:gd name="connsiteX176" fmla="*/ 4018779 w 8009775"/>
              <a:gd name="connsiteY176" fmla="*/ 2322830 h 6858001"/>
              <a:gd name="connsiteX177" fmla="*/ 4023213 w 8009775"/>
              <a:gd name="connsiteY177" fmla="*/ 2318068 h 6858001"/>
              <a:gd name="connsiteX178" fmla="*/ 4027646 w 8009775"/>
              <a:gd name="connsiteY178" fmla="*/ 2313306 h 6858001"/>
              <a:gd name="connsiteX179" fmla="*/ 4031193 w 8009775"/>
              <a:gd name="connsiteY179" fmla="*/ 2308544 h 6858001"/>
              <a:gd name="connsiteX180" fmla="*/ 4034740 w 8009775"/>
              <a:gd name="connsiteY180" fmla="*/ 2303463 h 6858001"/>
              <a:gd name="connsiteX181" fmla="*/ 4037991 w 8009775"/>
              <a:gd name="connsiteY181" fmla="*/ 2298384 h 6858001"/>
              <a:gd name="connsiteX182" fmla="*/ 4040946 w 8009775"/>
              <a:gd name="connsiteY182" fmla="*/ 2292985 h 6858001"/>
              <a:gd name="connsiteX183" fmla="*/ 4043606 w 8009775"/>
              <a:gd name="connsiteY183" fmla="*/ 2287588 h 6858001"/>
              <a:gd name="connsiteX184" fmla="*/ 4046267 w 8009775"/>
              <a:gd name="connsiteY184" fmla="*/ 2281873 h 6858001"/>
              <a:gd name="connsiteX185" fmla="*/ 4048040 w 8009775"/>
              <a:gd name="connsiteY185" fmla="*/ 2276476 h 6858001"/>
              <a:gd name="connsiteX186" fmla="*/ 4050109 w 8009775"/>
              <a:gd name="connsiteY186" fmla="*/ 2270761 h 6858001"/>
              <a:gd name="connsiteX187" fmla="*/ 4051587 w 8009775"/>
              <a:gd name="connsiteY187" fmla="*/ 2265046 h 6858001"/>
              <a:gd name="connsiteX188" fmla="*/ 4052769 w 8009775"/>
              <a:gd name="connsiteY188" fmla="*/ 2259331 h 6858001"/>
              <a:gd name="connsiteX189" fmla="*/ 4053656 w 8009775"/>
              <a:gd name="connsiteY189" fmla="*/ 2253298 h 6858001"/>
              <a:gd name="connsiteX190" fmla="*/ 4054542 w 8009775"/>
              <a:gd name="connsiteY190" fmla="*/ 2247266 h 6858001"/>
              <a:gd name="connsiteX191" fmla="*/ 4054838 w 8009775"/>
              <a:gd name="connsiteY191" fmla="*/ 2241551 h 6858001"/>
              <a:gd name="connsiteX192" fmla="*/ 4055133 w 8009775"/>
              <a:gd name="connsiteY192" fmla="*/ 2235519 h 6858001"/>
              <a:gd name="connsiteX193" fmla="*/ 4054838 w 8009775"/>
              <a:gd name="connsiteY193" fmla="*/ 2229804 h 6858001"/>
              <a:gd name="connsiteX194" fmla="*/ 4054542 w 8009775"/>
              <a:gd name="connsiteY194" fmla="*/ 2223770 h 6858001"/>
              <a:gd name="connsiteX195" fmla="*/ 4053656 w 8009775"/>
              <a:gd name="connsiteY195" fmla="*/ 2217739 h 6858001"/>
              <a:gd name="connsiteX196" fmla="*/ 4052769 w 8009775"/>
              <a:gd name="connsiteY196" fmla="*/ 2212024 h 6858001"/>
              <a:gd name="connsiteX197" fmla="*/ 4051587 w 8009775"/>
              <a:gd name="connsiteY197" fmla="*/ 2206309 h 6858001"/>
              <a:gd name="connsiteX198" fmla="*/ 4050109 w 8009775"/>
              <a:gd name="connsiteY198" fmla="*/ 2200593 h 6858001"/>
              <a:gd name="connsiteX199" fmla="*/ 4048040 w 8009775"/>
              <a:gd name="connsiteY199" fmla="*/ 2194878 h 6858001"/>
              <a:gd name="connsiteX200" fmla="*/ 4046267 w 8009775"/>
              <a:gd name="connsiteY200" fmla="*/ 2189163 h 6858001"/>
              <a:gd name="connsiteX201" fmla="*/ 4043606 w 8009775"/>
              <a:gd name="connsiteY201" fmla="*/ 2183765 h 6858001"/>
              <a:gd name="connsiteX202" fmla="*/ 4040946 w 8009775"/>
              <a:gd name="connsiteY202" fmla="*/ 2178368 h 6858001"/>
              <a:gd name="connsiteX203" fmla="*/ 4037991 w 8009775"/>
              <a:gd name="connsiteY203" fmla="*/ 2172970 h 6858001"/>
              <a:gd name="connsiteX204" fmla="*/ 4034740 w 8009775"/>
              <a:gd name="connsiteY204" fmla="*/ 2167890 h 6858001"/>
              <a:gd name="connsiteX205" fmla="*/ 4031193 w 8009775"/>
              <a:gd name="connsiteY205" fmla="*/ 2162494 h 6858001"/>
              <a:gd name="connsiteX206" fmla="*/ 4027646 w 8009775"/>
              <a:gd name="connsiteY206" fmla="*/ 2157730 h 6858001"/>
              <a:gd name="connsiteX207" fmla="*/ 4023213 w 8009775"/>
              <a:gd name="connsiteY207" fmla="*/ 2153285 h 6858001"/>
              <a:gd name="connsiteX208" fmla="*/ 4018779 w 8009775"/>
              <a:gd name="connsiteY208" fmla="*/ 2148523 h 6858001"/>
              <a:gd name="connsiteX209" fmla="*/ 3632182 w 8009775"/>
              <a:gd name="connsiteY209" fmla="*/ 1761490 h 6858001"/>
              <a:gd name="connsiteX210" fmla="*/ 3435928 w 8009775"/>
              <a:gd name="connsiteY210" fmla="*/ 1565276 h 6858001"/>
              <a:gd name="connsiteX211" fmla="*/ 3431198 w 8009775"/>
              <a:gd name="connsiteY211" fmla="*/ 1560514 h 6858001"/>
              <a:gd name="connsiteX212" fmla="*/ 3427356 w 8009775"/>
              <a:gd name="connsiteY212" fmla="*/ 1555751 h 6858001"/>
              <a:gd name="connsiteX213" fmla="*/ 3423218 w 8009775"/>
              <a:gd name="connsiteY213" fmla="*/ 1550671 h 6858001"/>
              <a:gd name="connsiteX214" fmla="*/ 3420262 w 8009775"/>
              <a:gd name="connsiteY214" fmla="*/ 1545909 h 6858001"/>
              <a:gd name="connsiteX215" fmla="*/ 3417012 w 8009775"/>
              <a:gd name="connsiteY215" fmla="*/ 1540829 h 6858001"/>
              <a:gd name="connsiteX216" fmla="*/ 3413760 w 8009775"/>
              <a:gd name="connsiteY216" fmla="*/ 1535430 h 6858001"/>
              <a:gd name="connsiteX217" fmla="*/ 3411100 w 8009775"/>
              <a:gd name="connsiteY217" fmla="*/ 1530034 h 6858001"/>
              <a:gd name="connsiteX218" fmla="*/ 3408736 w 8009775"/>
              <a:gd name="connsiteY218" fmla="*/ 1524635 h 6858001"/>
              <a:gd name="connsiteX219" fmla="*/ 3406371 w 8009775"/>
              <a:gd name="connsiteY219" fmla="*/ 1518920 h 6858001"/>
              <a:gd name="connsiteX220" fmla="*/ 3404598 w 8009775"/>
              <a:gd name="connsiteY220" fmla="*/ 1513205 h 6858001"/>
              <a:gd name="connsiteX221" fmla="*/ 3403120 w 8009775"/>
              <a:gd name="connsiteY221" fmla="*/ 1507174 h 6858001"/>
              <a:gd name="connsiteX222" fmla="*/ 3401938 w 8009775"/>
              <a:gd name="connsiteY222" fmla="*/ 1501459 h 6858001"/>
              <a:gd name="connsiteX223" fmla="*/ 3401051 w 8009775"/>
              <a:gd name="connsiteY223" fmla="*/ 1495744 h 6858001"/>
              <a:gd name="connsiteX224" fmla="*/ 3400460 w 8009775"/>
              <a:gd name="connsiteY224" fmla="*/ 1489710 h 6858001"/>
              <a:gd name="connsiteX225" fmla="*/ 3399869 w 8009775"/>
              <a:gd name="connsiteY225" fmla="*/ 1483995 h 6858001"/>
              <a:gd name="connsiteX226" fmla="*/ 3399573 w 8009775"/>
              <a:gd name="connsiteY226" fmla="*/ 1478281 h 6858001"/>
              <a:gd name="connsiteX227" fmla="*/ 3399869 w 8009775"/>
              <a:gd name="connsiteY227" fmla="*/ 1472249 h 6858001"/>
              <a:gd name="connsiteX228" fmla="*/ 3400460 w 8009775"/>
              <a:gd name="connsiteY228" fmla="*/ 1466215 h 6858001"/>
              <a:gd name="connsiteX229" fmla="*/ 3401051 w 8009775"/>
              <a:gd name="connsiteY229" fmla="*/ 1460183 h 6858001"/>
              <a:gd name="connsiteX230" fmla="*/ 3401938 w 8009775"/>
              <a:gd name="connsiteY230" fmla="*/ 1454468 h 6858001"/>
              <a:gd name="connsiteX231" fmla="*/ 3403120 w 8009775"/>
              <a:gd name="connsiteY231" fmla="*/ 1448754 h 6858001"/>
              <a:gd name="connsiteX232" fmla="*/ 3404598 w 8009775"/>
              <a:gd name="connsiteY232" fmla="*/ 1443039 h 6858001"/>
              <a:gd name="connsiteX233" fmla="*/ 3406371 w 8009775"/>
              <a:gd name="connsiteY233" fmla="*/ 1437324 h 6858001"/>
              <a:gd name="connsiteX234" fmla="*/ 3408736 w 8009775"/>
              <a:gd name="connsiteY234" fmla="*/ 1431609 h 6858001"/>
              <a:gd name="connsiteX235" fmla="*/ 3411100 w 8009775"/>
              <a:gd name="connsiteY235" fmla="*/ 1426211 h 6858001"/>
              <a:gd name="connsiteX236" fmla="*/ 3413760 w 8009775"/>
              <a:gd name="connsiteY236" fmla="*/ 1420814 h 6858001"/>
              <a:gd name="connsiteX237" fmla="*/ 3417012 w 8009775"/>
              <a:gd name="connsiteY237" fmla="*/ 1415416 h 6858001"/>
              <a:gd name="connsiteX238" fmla="*/ 3420262 w 8009775"/>
              <a:gd name="connsiteY238" fmla="*/ 1410336 h 6858001"/>
              <a:gd name="connsiteX239" fmla="*/ 3423218 w 8009775"/>
              <a:gd name="connsiteY239" fmla="*/ 1405256 h 6858001"/>
              <a:gd name="connsiteX240" fmla="*/ 3427356 w 8009775"/>
              <a:gd name="connsiteY240" fmla="*/ 1400175 h 6858001"/>
              <a:gd name="connsiteX241" fmla="*/ 3431198 w 8009775"/>
              <a:gd name="connsiteY241" fmla="*/ 1395731 h 6858001"/>
              <a:gd name="connsiteX242" fmla="*/ 3435928 w 8009775"/>
              <a:gd name="connsiteY242" fmla="*/ 1390969 h 6858001"/>
              <a:gd name="connsiteX243" fmla="*/ 3440361 w 8009775"/>
              <a:gd name="connsiteY243" fmla="*/ 1386524 h 6858001"/>
              <a:gd name="connsiteX244" fmla="*/ 3445386 w 8009775"/>
              <a:gd name="connsiteY244" fmla="*/ 1382396 h 6858001"/>
              <a:gd name="connsiteX245" fmla="*/ 3449819 w 8009775"/>
              <a:gd name="connsiteY245" fmla="*/ 1378585 h 6858001"/>
              <a:gd name="connsiteX246" fmla="*/ 3454844 w 8009775"/>
              <a:gd name="connsiteY246" fmla="*/ 1375094 h 6858001"/>
              <a:gd name="connsiteX247" fmla="*/ 3460459 w 8009775"/>
              <a:gd name="connsiteY247" fmla="*/ 1371919 h 6858001"/>
              <a:gd name="connsiteX248" fmla="*/ 3465780 w 8009775"/>
              <a:gd name="connsiteY248" fmla="*/ 1369061 h 6858001"/>
              <a:gd name="connsiteX249" fmla="*/ 3471100 w 8009775"/>
              <a:gd name="connsiteY249" fmla="*/ 1366204 h 6858001"/>
              <a:gd name="connsiteX250" fmla="*/ 3476420 w 8009775"/>
              <a:gd name="connsiteY250" fmla="*/ 1363980 h 6858001"/>
              <a:gd name="connsiteX251" fmla="*/ 3482331 w 8009775"/>
              <a:gd name="connsiteY251" fmla="*/ 1361759 h 6858001"/>
              <a:gd name="connsiteX252" fmla="*/ 3487947 w 8009775"/>
              <a:gd name="connsiteY252" fmla="*/ 1360170 h 6858001"/>
              <a:gd name="connsiteX253" fmla="*/ 3493858 w 8009775"/>
              <a:gd name="connsiteY253" fmla="*/ 1358265 h 6858001"/>
              <a:gd name="connsiteX254" fmla="*/ 3499474 w 8009775"/>
              <a:gd name="connsiteY254" fmla="*/ 1357314 h 6858001"/>
              <a:gd name="connsiteX255" fmla="*/ 3505385 w 8009775"/>
              <a:gd name="connsiteY255" fmla="*/ 1356043 h 6858001"/>
              <a:gd name="connsiteX256" fmla="*/ 3511001 w 8009775"/>
              <a:gd name="connsiteY256" fmla="*/ 1355409 h 6858001"/>
              <a:gd name="connsiteX257" fmla="*/ 3517208 w 8009775"/>
              <a:gd name="connsiteY257" fmla="*/ 1355090 h 6858001"/>
              <a:gd name="connsiteX258" fmla="*/ 3522823 w 8009775"/>
              <a:gd name="connsiteY258" fmla="*/ 1354773 h 6858001"/>
              <a:gd name="connsiteX259" fmla="*/ 3529030 w 8009775"/>
              <a:gd name="connsiteY259" fmla="*/ 1355090 h 6858001"/>
              <a:gd name="connsiteX260" fmla="*/ 3534646 w 8009775"/>
              <a:gd name="connsiteY260" fmla="*/ 1355409 h 6858001"/>
              <a:gd name="connsiteX261" fmla="*/ 3540557 w 8009775"/>
              <a:gd name="connsiteY261" fmla="*/ 1356043 h 6858001"/>
              <a:gd name="connsiteX262" fmla="*/ 3546468 w 8009775"/>
              <a:gd name="connsiteY262" fmla="*/ 1357314 h 6858001"/>
              <a:gd name="connsiteX263" fmla="*/ 3552380 w 8009775"/>
              <a:gd name="connsiteY263" fmla="*/ 1358265 h 6858001"/>
              <a:gd name="connsiteX264" fmla="*/ 3557995 w 8009775"/>
              <a:gd name="connsiteY264" fmla="*/ 1360170 h 6858001"/>
              <a:gd name="connsiteX265" fmla="*/ 3563906 w 8009775"/>
              <a:gd name="connsiteY265" fmla="*/ 1361759 h 6858001"/>
              <a:gd name="connsiteX266" fmla="*/ 3569227 w 8009775"/>
              <a:gd name="connsiteY266" fmla="*/ 1363980 h 6858001"/>
              <a:gd name="connsiteX267" fmla="*/ 3574842 w 8009775"/>
              <a:gd name="connsiteY267" fmla="*/ 1366204 h 6858001"/>
              <a:gd name="connsiteX268" fmla="*/ 3580458 w 8009775"/>
              <a:gd name="connsiteY268" fmla="*/ 1369061 h 6858001"/>
              <a:gd name="connsiteX269" fmla="*/ 3585778 w 8009775"/>
              <a:gd name="connsiteY269" fmla="*/ 1371919 h 6858001"/>
              <a:gd name="connsiteX270" fmla="*/ 3590803 w 8009775"/>
              <a:gd name="connsiteY270" fmla="*/ 1375094 h 6858001"/>
              <a:gd name="connsiteX271" fmla="*/ 3595828 w 8009775"/>
              <a:gd name="connsiteY271" fmla="*/ 1378585 h 6858001"/>
              <a:gd name="connsiteX272" fmla="*/ 3600852 w 8009775"/>
              <a:gd name="connsiteY272" fmla="*/ 1382396 h 6858001"/>
              <a:gd name="connsiteX273" fmla="*/ 3605581 w 8009775"/>
              <a:gd name="connsiteY273" fmla="*/ 1386524 h 6858001"/>
              <a:gd name="connsiteX274" fmla="*/ 3610014 w 8009775"/>
              <a:gd name="connsiteY274" fmla="*/ 1390969 h 6858001"/>
              <a:gd name="connsiteX275" fmla="*/ 3817500 w 8009775"/>
              <a:gd name="connsiteY275" fmla="*/ 1598296 h 6858001"/>
              <a:gd name="connsiteX276" fmla="*/ 3821934 w 8009775"/>
              <a:gd name="connsiteY276" fmla="*/ 1602423 h 6858001"/>
              <a:gd name="connsiteX277" fmla="*/ 3826663 w 8009775"/>
              <a:gd name="connsiteY277" fmla="*/ 1606869 h 6858001"/>
              <a:gd name="connsiteX278" fmla="*/ 3831687 w 8009775"/>
              <a:gd name="connsiteY278" fmla="*/ 1610361 h 6858001"/>
              <a:gd name="connsiteX279" fmla="*/ 3836712 w 8009775"/>
              <a:gd name="connsiteY279" fmla="*/ 1613854 h 6858001"/>
              <a:gd name="connsiteX280" fmla="*/ 3841736 w 8009775"/>
              <a:gd name="connsiteY280" fmla="*/ 1617345 h 6858001"/>
              <a:gd name="connsiteX281" fmla="*/ 3847352 w 8009775"/>
              <a:gd name="connsiteY281" fmla="*/ 1620204 h 6858001"/>
              <a:gd name="connsiteX282" fmla="*/ 3852672 w 8009775"/>
              <a:gd name="connsiteY282" fmla="*/ 1623061 h 6858001"/>
              <a:gd name="connsiteX283" fmla="*/ 3857992 w 8009775"/>
              <a:gd name="connsiteY283" fmla="*/ 1625283 h 6858001"/>
              <a:gd name="connsiteX284" fmla="*/ 3863608 w 8009775"/>
              <a:gd name="connsiteY284" fmla="*/ 1627189 h 6858001"/>
              <a:gd name="connsiteX285" fmla="*/ 3869519 w 8009775"/>
              <a:gd name="connsiteY285" fmla="*/ 1629094 h 6858001"/>
              <a:gd name="connsiteX286" fmla="*/ 3875135 w 8009775"/>
              <a:gd name="connsiteY286" fmla="*/ 1630998 h 6858001"/>
              <a:gd name="connsiteX287" fmla="*/ 3881046 w 8009775"/>
              <a:gd name="connsiteY287" fmla="*/ 1631950 h 6858001"/>
              <a:gd name="connsiteX288" fmla="*/ 3886662 w 8009775"/>
              <a:gd name="connsiteY288" fmla="*/ 1632904 h 6858001"/>
              <a:gd name="connsiteX289" fmla="*/ 3892869 w 8009775"/>
              <a:gd name="connsiteY289" fmla="*/ 1633856 h 6858001"/>
              <a:gd name="connsiteX290" fmla="*/ 3898485 w 8009775"/>
              <a:gd name="connsiteY290" fmla="*/ 1634174 h 6858001"/>
              <a:gd name="connsiteX291" fmla="*/ 3904396 w 8009775"/>
              <a:gd name="connsiteY291" fmla="*/ 1634174 h 6858001"/>
              <a:gd name="connsiteX292" fmla="*/ 3910307 w 8009775"/>
              <a:gd name="connsiteY292" fmla="*/ 1634174 h 6858001"/>
              <a:gd name="connsiteX293" fmla="*/ 3916219 w 8009775"/>
              <a:gd name="connsiteY293" fmla="*/ 1633856 h 6858001"/>
              <a:gd name="connsiteX294" fmla="*/ 3922425 w 8009775"/>
              <a:gd name="connsiteY294" fmla="*/ 1632904 h 6858001"/>
              <a:gd name="connsiteX295" fmla="*/ 3928041 w 8009775"/>
              <a:gd name="connsiteY295" fmla="*/ 1631950 h 6858001"/>
              <a:gd name="connsiteX296" fmla="*/ 3933657 w 8009775"/>
              <a:gd name="connsiteY296" fmla="*/ 1630998 h 6858001"/>
              <a:gd name="connsiteX297" fmla="*/ 3939568 w 8009775"/>
              <a:gd name="connsiteY297" fmla="*/ 1629094 h 6858001"/>
              <a:gd name="connsiteX298" fmla="*/ 3945184 w 8009775"/>
              <a:gd name="connsiteY298" fmla="*/ 1627189 h 6858001"/>
              <a:gd name="connsiteX299" fmla="*/ 3950799 w 8009775"/>
              <a:gd name="connsiteY299" fmla="*/ 1625283 h 6858001"/>
              <a:gd name="connsiteX300" fmla="*/ 3956415 w 8009775"/>
              <a:gd name="connsiteY300" fmla="*/ 1623061 h 6858001"/>
              <a:gd name="connsiteX301" fmla="*/ 3961735 w 8009775"/>
              <a:gd name="connsiteY301" fmla="*/ 1620204 h 6858001"/>
              <a:gd name="connsiteX302" fmla="*/ 3967055 w 8009775"/>
              <a:gd name="connsiteY302" fmla="*/ 1617345 h 6858001"/>
              <a:gd name="connsiteX303" fmla="*/ 3972376 w 8009775"/>
              <a:gd name="connsiteY303" fmla="*/ 1613854 h 6858001"/>
              <a:gd name="connsiteX304" fmla="*/ 3977400 w 8009775"/>
              <a:gd name="connsiteY304" fmla="*/ 1610361 h 6858001"/>
              <a:gd name="connsiteX305" fmla="*/ 3982425 w 8009775"/>
              <a:gd name="connsiteY305" fmla="*/ 1606869 h 6858001"/>
              <a:gd name="connsiteX306" fmla="*/ 3986858 w 8009775"/>
              <a:gd name="connsiteY306" fmla="*/ 1602423 h 6858001"/>
              <a:gd name="connsiteX307" fmla="*/ 3991587 w 8009775"/>
              <a:gd name="connsiteY307" fmla="*/ 1598296 h 6858001"/>
              <a:gd name="connsiteX308" fmla="*/ 3996021 w 8009775"/>
              <a:gd name="connsiteY308" fmla="*/ 1593533 h 6858001"/>
              <a:gd name="connsiteX309" fmla="*/ 4000159 w 8009775"/>
              <a:gd name="connsiteY309" fmla="*/ 1588771 h 6858001"/>
              <a:gd name="connsiteX310" fmla="*/ 4003705 w 8009775"/>
              <a:gd name="connsiteY310" fmla="*/ 1583691 h 6858001"/>
              <a:gd name="connsiteX311" fmla="*/ 4007548 w 8009775"/>
              <a:gd name="connsiteY311" fmla="*/ 1578928 h 6858001"/>
              <a:gd name="connsiteX312" fmla="*/ 4010799 w 8009775"/>
              <a:gd name="connsiteY312" fmla="*/ 1573849 h 6858001"/>
              <a:gd name="connsiteX313" fmla="*/ 4013459 w 8009775"/>
              <a:gd name="connsiteY313" fmla="*/ 1568451 h 6858001"/>
              <a:gd name="connsiteX314" fmla="*/ 4016415 w 8009775"/>
              <a:gd name="connsiteY314" fmla="*/ 1563054 h 6858001"/>
              <a:gd name="connsiteX315" fmla="*/ 4018484 w 8009775"/>
              <a:gd name="connsiteY315" fmla="*/ 1557339 h 6858001"/>
              <a:gd name="connsiteX316" fmla="*/ 4020848 w 8009775"/>
              <a:gd name="connsiteY316" fmla="*/ 1551941 h 6858001"/>
              <a:gd name="connsiteX317" fmla="*/ 4022621 w 8009775"/>
              <a:gd name="connsiteY317" fmla="*/ 1546226 h 6858001"/>
              <a:gd name="connsiteX318" fmla="*/ 4024395 w 8009775"/>
              <a:gd name="connsiteY318" fmla="*/ 1540511 h 6858001"/>
              <a:gd name="connsiteX319" fmla="*/ 4025282 w 8009775"/>
              <a:gd name="connsiteY319" fmla="*/ 1534478 h 6858001"/>
              <a:gd name="connsiteX320" fmla="*/ 4026464 w 8009775"/>
              <a:gd name="connsiteY320" fmla="*/ 1528763 h 6858001"/>
              <a:gd name="connsiteX321" fmla="*/ 4027055 w 8009775"/>
              <a:gd name="connsiteY321" fmla="*/ 1522731 h 6858001"/>
              <a:gd name="connsiteX322" fmla="*/ 4027646 w 8009775"/>
              <a:gd name="connsiteY322" fmla="*/ 1517016 h 6858001"/>
              <a:gd name="connsiteX323" fmla="*/ 4027646 w 8009775"/>
              <a:gd name="connsiteY323" fmla="*/ 1510984 h 6858001"/>
              <a:gd name="connsiteX324" fmla="*/ 4027646 w 8009775"/>
              <a:gd name="connsiteY324" fmla="*/ 1505268 h 6858001"/>
              <a:gd name="connsiteX325" fmla="*/ 4027055 w 8009775"/>
              <a:gd name="connsiteY325" fmla="*/ 1499553 h 6858001"/>
              <a:gd name="connsiteX326" fmla="*/ 4026464 w 8009775"/>
              <a:gd name="connsiteY326" fmla="*/ 1493204 h 6858001"/>
              <a:gd name="connsiteX327" fmla="*/ 4025282 w 8009775"/>
              <a:gd name="connsiteY327" fmla="*/ 1487489 h 6858001"/>
              <a:gd name="connsiteX328" fmla="*/ 4024395 w 8009775"/>
              <a:gd name="connsiteY328" fmla="*/ 1481773 h 6858001"/>
              <a:gd name="connsiteX329" fmla="*/ 4022621 w 8009775"/>
              <a:gd name="connsiteY329" fmla="*/ 1476058 h 6858001"/>
              <a:gd name="connsiteX330" fmla="*/ 4020848 w 8009775"/>
              <a:gd name="connsiteY330" fmla="*/ 1470343 h 6858001"/>
              <a:gd name="connsiteX331" fmla="*/ 4018484 w 8009775"/>
              <a:gd name="connsiteY331" fmla="*/ 1464629 h 6858001"/>
              <a:gd name="connsiteX332" fmla="*/ 4016415 w 8009775"/>
              <a:gd name="connsiteY332" fmla="*/ 1459231 h 6858001"/>
              <a:gd name="connsiteX333" fmla="*/ 4013459 w 8009775"/>
              <a:gd name="connsiteY333" fmla="*/ 1453834 h 6858001"/>
              <a:gd name="connsiteX334" fmla="*/ 4010799 w 8009775"/>
              <a:gd name="connsiteY334" fmla="*/ 1448436 h 6858001"/>
              <a:gd name="connsiteX335" fmla="*/ 4007548 w 8009775"/>
              <a:gd name="connsiteY335" fmla="*/ 1443356 h 6858001"/>
              <a:gd name="connsiteX336" fmla="*/ 4003705 w 8009775"/>
              <a:gd name="connsiteY336" fmla="*/ 1438275 h 6858001"/>
              <a:gd name="connsiteX337" fmla="*/ 4000159 w 8009775"/>
              <a:gd name="connsiteY337" fmla="*/ 1433195 h 6858001"/>
              <a:gd name="connsiteX338" fmla="*/ 3996021 w 8009775"/>
              <a:gd name="connsiteY338" fmla="*/ 1428751 h 6858001"/>
              <a:gd name="connsiteX339" fmla="*/ 3991587 w 8009775"/>
              <a:gd name="connsiteY339" fmla="*/ 1423988 h 6858001"/>
              <a:gd name="connsiteX340" fmla="*/ 3323022 w 8009775"/>
              <a:gd name="connsiteY340" fmla="*/ 755333 h 6858001"/>
              <a:gd name="connsiteX341" fmla="*/ 3316815 w 8009775"/>
              <a:gd name="connsiteY341" fmla="*/ 748348 h 6858001"/>
              <a:gd name="connsiteX342" fmla="*/ 3310904 w 8009775"/>
              <a:gd name="connsiteY342" fmla="*/ 741045 h 6858001"/>
              <a:gd name="connsiteX343" fmla="*/ 3305584 w 8009775"/>
              <a:gd name="connsiteY343" fmla="*/ 733108 h 6858001"/>
              <a:gd name="connsiteX344" fmla="*/ 3300855 w 8009775"/>
              <a:gd name="connsiteY344" fmla="*/ 725170 h 6858001"/>
              <a:gd name="connsiteX345" fmla="*/ 3297308 w 8009775"/>
              <a:gd name="connsiteY345" fmla="*/ 716915 h 6858001"/>
              <a:gd name="connsiteX346" fmla="*/ 3293761 w 8009775"/>
              <a:gd name="connsiteY346" fmla="*/ 708660 h 6858001"/>
              <a:gd name="connsiteX347" fmla="*/ 3291101 w 8009775"/>
              <a:gd name="connsiteY347" fmla="*/ 699770 h 6858001"/>
              <a:gd name="connsiteX348" fmla="*/ 3289328 w 8009775"/>
              <a:gd name="connsiteY348" fmla="*/ 691198 h 6858001"/>
              <a:gd name="connsiteX349" fmla="*/ 2596527 w 8009775"/>
              <a:gd name="connsiteY349"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55488 w 8009775"/>
              <a:gd name="connsiteY68" fmla="*/ 0 h 6858001"/>
              <a:gd name="connsiteX69" fmla="*/ 0 w 8009775"/>
              <a:gd name="connsiteY69" fmla="*/ 0 h 6858001"/>
              <a:gd name="connsiteX70" fmla="*/ 0 w 8009775"/>
              <a:gd name="connsiteY70" fmla="*/ 6858000 h 6858001"/>
              <a:gd name="connsiteX71" fmla="*/ 7507651 w 8009775"/>
              <a:gd name="connsiteY71" fmla="*/ 6858001 h 6858001"/>
              <a:gd name="connsiteX72" fmla="*/ 8009775 w 8009775"/>
              <a:gd name="connsiteY72" fmla="*/ 6858000 h 6858001"/>
              <a:gd name="connsiteX73" fmla="*/ 3996316 w 8009775"/>
              <a:gd name="connsiteY73" fmla="*/ 2818448 h 6858001"/>
              <a:gd name="connsiteX74" fmla="*/ 3980947 w 8009775"/>
              <a:gd name="connsiteY74" fmla="*/ 2804795 h 6858001"/>
              <a:gd name="connsiteX75" fmla="*/ 3965282 w 8009775"/>
              <a:gd name="connsiteY75" fmla="*/ 2791144 h 6858001"/>
              <a:gd name="connsiteX76" fmla="*/ 3950799 w 8009775"/>
              <a:gd name="connsiteY76" fmla="*/ 2776856 h 6858001"/>
              <a:gd name="connsiteX77" fmla="*/ 3936021 w 8009775"/>
              <a:gd name="connsiteY77" fmla="*/ 2762568 h 6858001"/>
              <a:gd name="connsiteX78" fmla="*/ 3001744 w 8009775"/>
              <a:gd name="connsiteY78" fmla="*/ 1828166 h 6858001"/>
              <a:gd name="connsiteX79" fmla="*/ 2997311 w 8009775"/>
              <a:gd name="connsiteY79" fmla="*/ 1823404 h 6858001"/>
              <a:gd name="connsiteX80" fmla="*/ 2992878 w 8009775"/>
              <a:gd name="connsiteY80" fmla="*/ 1818640 h 6858001"/>
              <a:gd name="connsiteX81" fmla="*/ 2989331 w 8009775"/>
              <a:gd name="connsiteY81" fmla="*/ 1814195 h 6858001"/>
              <a:gd name="connsiteX82" fmla="*/ 2985784 w 8009775"/>
              <a:gd name="connsiteY82" fmla="*/ 1808799 h 6858001"/>
              <a:gd name="connsiteX83" fmla="*/ 2982533 w 8009775"/>
              <a:gd name="connsiteY83" fmla="*/ 1803718 h 6858001"/>
              <a:gd name="connsiteX84" fmla="*/ 2979873 w 8009775"/>
              <a:gd name="connsiteY84" fmla="*/ 1798321 h 6858001"/>
              <a:gd name="connsiteX85" fmla="*/ 2976917 w 8009775"/>
              <a:gd name="connsiteY85" fmla="*/ 1792924 h 6858001"/>
              <a:gd name="connsiteX86" fmla="*/ 2974552 w 8009775"/>
              <a:gd name="connsiteY86" fmla="*/ 1787526 h 6858001"/>
              <a:gd name="connsiteX87" fmla="*/ 2972484 w 8009775"/>
              <a:gd name="connsiteY87" fmla="*/ 1781811 h 6858001"/>
              <a:gd name="connsiteX88" fmla="*/ 2970710 w 8009775"/>
              <a:gd name="connsiteY88" fmla="*/ 1776095 h 6858001"/>
              <a:gd name="connsiteX89" fmla="*/ 2968937 w 8009775"/>
              <a:gd name="connsiteY89" fmla="*/ 1770380 h 6858001"/>
              <a:gd name="connsiteX90" fmla="*/ 2967755 w 8009775"/>
              <a:gd name="connsiteY90" fmla="*/ 1764665 h 6858001"/>
              <a:gd name="connsiteX91" fmla="*/ 2966868 w 8009775"/>
              <a:gd name="connsiteY91" fmla="*/ 1758634 h 6858001"/>
              <a:gd name="connsiteX92" fmla="*/ 2965981 w 8009775"/>
              <a:gd name="connsiteY92" fmla="*/ 1752919 h 6858001"/>
              <a:gd name="connsiteX93" fmla="*/ 2965686 w 8009775"/>
              <a:gd name="connsiteY93" fmla="*/ 1746885 h 6858001"/>
              <a:gd name="connsiteX94" fmla="*/ 2965686 w 8009775"/>
              <a:gd name="connsiteY94" fmla="*/ 1741170 h 6858001"/>
              <a:gd name="connsiteX95" fmla="*/ 2965686 w 8009775"/>
              <a:gd name="connsiteY95" fmla="*/ 1735139 h 6858001"/>
              <a:gd name="connsiteX96" fmla="*/ 2965981 w 8009775"/>
              <a:gd name="connsiteY96" fmla="*/ 1729424 h 6858001"/>
              <a:gd name="connsiteX97" fmla="*/ 2966868 w 8009775"/>
              <a:gd name="connsiteY97" fmla="*/ 1723074 h 6858001"/>
              <a:gd name="connsiteX98" fmla="*/ 2967755 w 8009775"/>
              <a:gd name="connsiteY98" fmla="*/ 1717358 h 6858001"/>
              <a:gd name="connsiteX99" fmla="*/ 2968937 w 8009775"/>
              <a:gd name="connsiteY99" fmla="*/ 1711643 h 6858001"/>
              <a:gd name="connsiteX100" fmla="*/ 2970710 w 8009775"/>
              <a:gd name="connsiteY100" fmla="*/ 1705929 h 6858001"/>
              <a:gd name="connsiteX101" fmla="*/ 2972484 w 8009775"/>
              <a:gd name="connsiteY101" fmla="*/ 1700214 h 6858001"/>
              <a:gd name="connsiteX102" fmla="*/ 2974552 w 8009775"/>
              <a:gd name="connsiteY102" fmla="*/ 1694816 h 6858001"/>
              <a:gd name="connsiteX103" fmla="*/ 2976917 w 8009775"/>
              <a:gd name="connsiteY103" fmla="*/ 1689101 h 6858001"/>
              <a:gd name="connsiteX104" fmla="*/ 2979873 w 8009775"/>
              <a:gd name="connsiteY104" fmla="*/ 1683703 h 6858001"/>
              <a:gd name="connsiteX105" fmla="*/ 2982533 w 8009775"/>
              <a:gd name="connsiteY105" fmla="*/ 1678305 h 6858001"/>
              <a:gd name="connsiteX106" fmla="*/ 2985784 w 8009775"/>
              <a:gd name="connsiteY106" fmla="*/ 1673226 h 6858001"/>
              <a:gd name="connsiteX107" fmla="*/ 2989331 w 8009775"/>
              <a:gd name="connsiteY107" fmla="*/ 1668145 h 6858001"/>
              <a:gd name="connsiteX108" fmla="*/ 2992878 w 8009775"/>
              <a:gd name="connsiteY108" fmla="*/ 1663066 h 6858001"/>
              <a:gd name="connsiteX109" fmla="*/ 2997311 w 8009775"/>
              <a:gd name="connsiteY109" fmla="*/ 1658621 h 6858001"/>
              <a:gd name="connsiteX110" fmla="*/ 3001744 w 8009775"/>
              <a:gd name="connsiteY110" fmla="*/ 1653859 h 6858001"/>
              <a:gd name="connsiteX111" fmla="*/ 3006178 w 8009775"/>
              <a:gd name="connsiteY111" fmla="*/ 1649414 h 6858001"/>
              <a:gd name="connsiteX112" fmla="*/ 3010907 w 8009775"/>
              <a:gd name="connsiteY112" fmla="*/ 1645603 h 6858001"/>
              <a:gd name="connsiteX113" fmla="*/ 3015932 w 8009775"/>
              <a:gd name="connsiteY113" fmla="*/ 1641794 h 6858001"/>
              <a:gd name="connsiteX114" fmla="*/ 3020956 w 8009775"/>
              <a:gd name="connsiteY114" fmla="*/ 1637984 h 6858001"/>
              <a:gd name="connsiteX115" fmla="*/ 3025981 w 8009775"/>
              <a:gd name="connsiteY115" fmla="*/ 1634809 h 6858001"/>
              <a:gd name="connsiteX116" fmla="*/ 3031596 w 8009775"/>
              <a:gd name="connsiteY116" fmla="*/ 1631950 h 6858001"/>
              <a:gd name="connsiteX117" fmla="*/ 3036916 w 8009775"/>
              <a:gd name="connsiteY117" fmla="*/ 1629094 h 6858001"/>
              <a:gd name="connsiteX118" fmla="*/ 3042532 w 8009775"/>
              <a:gd name="connsiteY118" fmla="*/ 1626871 h 6858001"/>
              <a:gd name="connsiteX119" fmla="*/ 3047852 w 8009775"/>
              <a:gd name="connsiteY119" fmla="*/ 1624649 h 6858001"/>
              <a:gd name="connsiteX120" fmla="*/ 3053764 w 8009775"/>
              <a:gd name="connsiteY120" fmla="*/ 1623061 h 6858001"/>
              <a:gd name="connsiteX121" fmla="*/ 3059379 w 8009775"/>
              <a:gd name="connsiteY121" fmla="*/ 1621155 h 6858001"/>
              <a:gd name="connsiteX122" fmla="*/ 3065291 w 8009775"/>
              <a:gd name="connsiteY122" fmla="*/ 1620204 h 6858001"/>
              <a:gd name="connsiteX123" fmla="*/ 3070906 w 8009775"/>
              <a:gd name="connsiteY123" fmla="*/ 1618934 h 6858001"/>
              <a:gd name="connsiteX124" fmla="*/ 3077113 w 8009775"/>
              <a:gd name="connsiteY124" fmla="*/ 1618299 h 6858001"/>
              <a:gd name="connsiteX125" fmla="*/ 3082729 w 8009775"/>
              <a:gd name="connsiteY125" fmla="*/ 1617981 h 6858001"/>
              <a:gd name="connsiteX126" fmla="*/ 3088936 w 8009775"/>
              <a:gd name="connsiteY126" fmla="*/ 1617981 h 6858001"/>
              <a:gd name="connsiteX127" fmla="*/ 3094552 w 8009775"/>
              <a:gd name="connsiteY127" fmla="*/ 1617981 h 6858001"/>
              <a:gd name="connsiteX128" fmla="*/ 3100758 w 8009775"/>
              <a:gd name="connsiteY128" fmla="*/ 1618299 h 6858001"/>
              <a:gd name="connsiteX129" fmla="*/ 3106670 w 8009775"/>
              <a:gd name="connsiteY129" fmla="*/ 1618934 h 6858001"/>
              <a:gd name="connsiteX130" fmla="*/ 3112285 w 8009775"/>
              <a:gd name="connsiteY130" fmla="*/ 1620204 h 6858001"/>
              <a:gd name="connsiteX131" fmla="*/ 3117901 w 8009775"/>
              <a:gd name="connsiteY131" fmla="*/ 1621155 h 6858001"/>
              <a:gd name="connsiteX132" fmla="*/ 3123812 w 8009775"/>
              <a:gd name="connsiteY132" fmla="*/ 1623061 h 6858001"/>
              <a:gd name="connsiteX133" fmla="*/ 3129428 w 8009775"/>
              <a:gd name="connsiteY133" fmla="*/ 1624649 h 6858001"/>
              <a:gd name="connsiteX134" fmla="*/ 3135339 w 8009775"/>
              <a:gd name="connsiteY134" fmla="*/ 1626871 h 6858001"/>
              <a:gd name="connsiteX135" fmla="*/ 3140660 w 8009775"/>
              <a:gd name="connsiteY135" fmla="*/ 1629094 h 6858001"/>
              <a:gd name="connsiteX136" fmla="*/ 3145980 w 8009775"/>
              <a:gd name="connsiteY136" fmla="*/ 1631950 h 6858001"/>
              <a:gd name="connsiteX137" fmla="*/ 3151300 w 8009775"/>
              <a:gd name="connsiteY137" fmla="*/ 1634809 h 6858001"/>
              <a:gd name="connsiteX138" fmla="*/ 3156324 w 8009775"/>
              <a:gd name="connsiteY138" fmla="*/ 1637984 h 6858001"/>
              <a:gd name="connsiteX139" fmla="*/ 3161349 w 8009775"/>
              <a:gd name="connsiteY139" fmla="*/ 1641794 h 6858001"/>
              <a:gd name="connsiteX140" fmla="*/ 3166374 w 8009775"/>
              <a:gd name="connsiteY140" fmla="*/ 1645603 h 6858001"/>
              <a:gd name="connsiteX141" fmla="*/ 3171102 w 8009775"/>
              <a:gd name="connsiteY141" fmla="*/ 1649414 h 6858001"/>
              <a:gd name="connsiteX142" fmla="*/ 3175832 w 8009775"/>
              <a:gd name="connsiteY142" fmla="*/ 1653859 h 6858001"/>
              <a:gd name="connsiteX143" fmla="*/ 3844692 w 8009775"/>
              <a:gd name="connsiteY143" fmla="*/ 2322830 h 6858001"/>
              <a:gd name="connsiteX144" fmla="*/ 3849421 w 8009775"/>
              <a:gd name="connsiteY144" fmla="*/ 2326958 h 6858001"/>
              <a:gd name="connsiteX145" fmla="*/ 3854150 w 8009775"/>
              <a:gd name="connsiteY145" fmla="*/ 2331085 h 6858001"/>
              <a:gd name="connsiteX146" fmla="*/ 3859175 w 8009775"/>
              <a:gd name="connsiteY146" fmla="*/ 2334895 h 6858001"/>
              <a:gd name="connsiteX147" fmla="*/ 3864199 w 8009775"/>
              <a:gd name="connsiteY147" fmla="*/ 2338705 h 6858001"/>
              <a:gd name="connsiteX148" fmla="*/ 3869224 w 8009775"/>
              <a:gd name="connsiteY148" fmla="*/ 2341880 h 6858001"/>
              <a:gd name="connsiteX149" fmla="*/ 3874544 w 8009775"/>
              <a:gd name="connsiteY149" fmla="*/ 2344738 h 6858001"/>
              <a:gd name="connsiteX150" fmla="*/ 3879864 w 8009775"/>
              <a:gd name="connsiteY150" fmla="*/ 2347595 h 6858001"/>
              <a:gd name="connsiteX151" fmla="*/ 3885775 w 8009775"/>
              <a:gd name="connsiteY151" fmla="*/ 2349818 h 6858001"/>
              <a:gd name="connsiteX152" fmla="*/ 3891096 w 8009775"/>
              <a:gd name="connsiteY152" fmla="*/ 2351723 h 6858001"/>
              <a:gd name="connsiteX153" fmla="*/ 3896711 w 8009775"/>
              <a:gd name="connsiteY153" fmla="*/ 2353628 h 6858001"/>
              <a:gd name="connsiteX154" fmla="*/ 3902623 w 8009775"/>
              <a:gd name="connsiteY154" fmla="*/ 2355534 h 6858001"/>
              <a:gd name="connsiteX155" fmla="*/ 3908238 w 8009775"/>
              <a:gd name="connsiteY155" fmla="*/ 2356485 h 6858001"/>
              <a:gd name="connsiteX156" fmla="*/ 3914150 w 8009775"/>
              <a:gd name="connsiteY156" fmla="*/ 2357755 h 6858001"/>
              <a:gd name="connsiteX157" fmla="*/ 3920061 w 8009775"/>
              <a:gd name="connsiteY157" fmla="*/ 2358391 h 6858001"/>
              <a:gd name="connsiteX158" fmla="*/ 3925972 w 8009775"/>
              <a:gd name="connsiteY158" fmla="*/ 2358708 h 6858001"/>
              <a:gd name="connsiteX159" fmla="*/ 3931883 w 8009775"/>
              <a:gd name="connsiteY159" fmla="*/ 2358708 h 6858001"/>
              <a:gd name="connsiteX160" fmla="*/ 3937795 w 8009775"/>
              <a:gd name="connsiteY160" fmla="*/ 2358708 h 6858001"/>
              <a:gd name="connsiteX161" fmla="*/ 3943706 w 8009775"/>
              <a:gd name="connsiteY161" fmla="*/ 2358391 h 6858001"/>
              <a:gd name="connsiteX162" fmla="*/ 3949617 w 8009775"/>
              <a:gd name="connsiteY162" fmla="*/ 2357755 h 6858001"/>
              <a:gd name="connsiteX163" fmla="*/ 3955233 w 8009775"/>
              <a:gd name="connsiteY163" fmla="*/ 2356485 h 6858001"/>
              <a:gd name="connsiteX164" fmla="*/ 3961144 w 8009775"/>
              <a:gd name="connsiteY164" fmla="*/ 2355534 h 6858001"/>
              <a:gd name="connsiteX165" fmla="*/ 3966760 w 8009775"/>
              <a:gd name="connsiteY165" fmla="*/ 2353628 h 6858001"/>
              <a:gd name="connsiteX166" fmla="*/ 3972671 w 8009775"/>
              <a:gd name="connsiteY166" fmla="*/ 2351723 h 6858001"/>
              <a:gd name="connsiteX167" fmla="*/ 3978287 w 8009775"/>
              <a:gd name="connsiteY167" fmla="*/ 2349818 h 6858001"/>
              <a:gd name="connsiteX168" fmla="*/ 3983607 w 8009775"/>
              <a:gd name="connsiteY168" fmla="*/ 2347595 h 6858001"/>
              <a:gd name="connsiteX169" fmla="*/ 3989223 w 8009775"/>
              <a:gd name="connsiteY169" fmla="*/ 2344738 h 6858001"/>
              <a:gd name="connsiteX170" fmla="*/ 3994543 w 8009775"/>
              <a:gd name="connsiteY170" fmla="*/ 2341880 h 6858001"/>
              <a:gd name="connsiteX171" fmla="*/ 3999567 w 8009775"/>
              <a:gd name="connsiteY171" fmla="*/ 2338705 h 6858001"/>
              <a:gd name="connsiteX172" fmla="*/ 4004888 w 8009775"/>
              <a:gd name="connsiteY172" fmla="*/ 2334895 h 6858001"/>
              <a:gd name="connsiteX173" fmla="*/ 4009617 w 8009775"/>
              <a:gd name="connsiteY173" fmla="*/ 2331085 h 6858001"/>
              <a:gd name="connsiteX174" fmla="*/ 4014346 w 8009775"/>
              <a:gd name="connsiteY174" fmla="*/ 2326958 h 6858001"/>
              <a:gd name="connsiteX175" fmla="*/ 4018779 w 8009775"/>
              <a:gd name="connsiteY175" fmla="*/ 2322830 h 6858001"/>
              <a:gd name="connsiteX176" fmla="*/ 4023213 w 8009775"/>
              <a:gd name="connsiteY176" fmla="*/ 2318068 h 6858001"/>
              <a:gd name="connsiteX177" fmla="*/ 4027646 w 8009775"/>
              <a:gd name="connsiteY177" fmla="*/ 2313306 h 6858001"/>
              <a:gd name="connsiteX178" fmla="*/ 4031193 w 8009775"/>
              <a:gd name="connsiteY178" fmla="*/ 2308544 h 6858001"/>
              <a:gd name="connsiteX179" fmla="*/ 4034740 w 8009775"/>
              <a:gd name="connsiteY179" fmla="*/ 2303463 h 6858001"/>
              <a:gd name="connsiteX180" fmla="*/ 4037991 w 8009775"/>
              <a:gd name="connsiteY180" fmla="*/ 2298384 h 6858001"/>
              <a:gd name="connsiteX181" fmla="*/ 4040946 w 8009775"/>
              <a:gd name="connsiteY181" fmla="*/ 2292985 h 6858001"/>
              <a:gd name="connsiteX182" fmla="*/ 4043606 w 8009775"/>
              <a:gd name="connsiteY182" fmla="*/ 2287588 h 6858001"/>
              <a:gd name="connsiteX183" fmla="*/ 4046267 w 8009775"/>
              <a:gd name="connsiteY183" fmla="*/ 2281873 h 6858001"/>
              <a:gd name="connsiteX184" fmla="*/ 4048040 w 8009775"/>
              <a:gd name="connsiteY184" fmla="*/ 2276476 h 6858001"/>
              <a:gd name="connsiteX185" fmla="*/ 4050109 w 8009775"/>
              <a:gd name="connsiteY185" fmla="*/ 2270761 h 6858001"/>
              <a:gd name="connsiteX186" fmla="*/ 4051587 w 8009775"/>
              <a:gd name="connsiteY186" fmla="*/ 2265046 h 6858001"/>
              <a:gd name="connsiteX187" fmla="*/ 4052769 w 8009775"/>
              <a:gd name="connsiteY187" fmla="*/ 2259331 h 6858001"/>
              <a:gd name="connsiteX188" fmla="*/ 4053656 w 8009775"/>
              <a:gd name="connsiteY188" fmla="*/ 2253298 h 6858001"/>
              <a:gd name="connsiteX189" fmla="*/ 4054542 w 8009775"/>
              <a:gd name="connsiteY189" fmla="*/ 2247266 h 6858001"/>
              <a:gd name="connsiteX190" fmla="*/ 4054838 w 8009775"/>
              <a:gd name="connsiteY190" fmla="*/ 2241551 h 6858001"/>
              <a:gd name="connsiteX191" fmla="*/ 4055133 w 8009775"/>
              <a:gd name="connsiteY191" fmla="*/ 2235519 h 6858001"/>
              <a:gd name="connsiteX192" fmla="*/ 4054838 w 8009775"/>
              <a:gd name="connsiteY192" fmla="*/ 2229804 h 6858001"/>
              <a:gd name="connsiteX193" fmla="*/ 4054542 w 8009775"/>
              <a:gd name="connsiteY193" fmla="*/ 2223770 h 6858001"/>
              <a:gd name="connsiteX194" fmla="*/ 4053656 w 8009775"/>
              <a:gd name="connsiteY194" fmla="*/ 2217739 h 6858001"/>
              <a:gd name="connsiteX195" fmla="*/ 4052769 w 8009775"/>
              <a:gd name="connsiteY195" fmla="*/ 2212024 h 6858001"/>
              <a:gd name="connsiteX196" fmla="*/ 4051587 w 8009775"/>
              <a:gd name="connsiteY196" fmla="*/ 2206309 h 6858001"/>
              <a:gd name="connsiteX197" fmla="*/ 4050109 w 8009775"/>
              <a:gd name="connsiteY197" fmla="*/ 2200593 h 6858001"/>
              <a:gd name="connsiteX198" fmla="*/ 4048040 w 8009775"/>
              <a:gd name="connsiteY198" fmla="*/ 2194878 h 6858001"/>
              <a:gd name="connsiteX199" fmla="*/ 4046267 w 8009775"/>
              <a:gd name="connsiteY199" fmla="*/ 2189163 h 6858001"/>
              <a:gd name="connsiteX200" fmla="*/ 4043606 w 8009775"/>
              <a:gd name="connsiteY200" fmla="*/ 2183765 h 6858001"/>
              <a:gd name="connsiteX201" fmla="*/ 4040946 w 8009775"/>
              <a:gd name="connsiteY201" fmla="*/ 2178368 h 6858001"/>
              <a:gd name="connsiteX202" fmla="*/ 4037991 w 8009775"/>
              <a:gd name="connsiteY202" fmla="*/ 2172970 h 6858001"/>
              <a:gd name="connsiteX203" fmla="*/ 4034740 w 8009775"/>
              <a:gd name="connsiteY203" fmla="*/ 2167890 h 6858001"/>
              <a:gd name="connsiteX204" fmla="*/ 4031193 w 8009775"/>
              <a:gd name="connsiteY204" fmla="*/ 2162494 h 6858001"/>
              <a:gd name="connsiteX205" fmla="*/ 4027646 w 8009775"/>
              <a:gd name="connsiteY205" fmla="*/ 2157730 h 6858001"/>
              <a:gd name="connsiteX206" fmla="*/ 4023213 w 8009775"/>
              <a:gd name="connsiteY206" fmla="*/ 2153285 h 6858001"/>
              <a:gd name="connsiteX207" fmla="*/ 4018779 w 8009775"/>
              <a:gd name="connsiteY207" fmla="*/ 2148523 h 6858001"/>
              <a:gd name="connsiteX208" fmla="*/ 3632182 w 8009775"/>
              <a:gd name="connsiteY208" fmla="*/ 1761490 h 6858001"/>
              <a:gd name="connsiteX209" fmla="*/ 3435928 w 8009775"/>
              <a:gd name="connsiteY209" fmla="*/ 1565276 h 6858001"/>
              <a:gd name="connsiteX210" fmla="*/ 3431198 w 8009775"/>
              <a:gd name="connsiteY210" fmla="*/ 1560514 h 6858001"/>
              <a:gd name="connsiteX211" fmla="*/ 3427356 w 8009775"/>
              <a:gd name="connsiteY211" fmla="*/ 1555751 h 6858001"/>
              <a:gd name="connsiteX212" fmla="*/ 3423218 w 8009775"/>
              <a:gd name="connsiteY212" fmla="*/ 1550671 h 6858001"/>
              <a:gd name="connsiteX213" fmla="*/ 3420262 w 8009775"/>
              <a:gd name="connsiteY213" fmla="*/ 1545909 h 6858001"/>
              <a:gd name="connsiteX214" fmla="*/ 3417012 w 8009775"/>
              <a:gd name="connsiteY214" fmla="*/ 1540829 h 6858001"/>
              <a:gd name="connsiteX215" fmla="*/ 3413760 w 8009775"/>
              <a:gd name="connsiteY215" fmla="*/ 1535430 h 6858001"/>
              <a:gd name="connsiteX216" fmla="*/ 3411100 w 8009775"/>
              <a:gd name="connsiteY216" fmla="*/ 1530034 h 6858001"/>
              <a:gd name="connsiteX217" fmla="*/ 3408736 w 8009775"/>
              <a:gd name="connsiteY217" fmla="*/ 1524635 h 6858001"/>
              <a:gd name="connsiteX218" fmla="*/ 3406371 w 8009775"/>
              <a:gd name="connsiteY218" fmla="*/ 1518920 h 6858001"/>
              <a:gd name="connsiteX219" fmla="*/ 3404598 w 8009775"/>
              <a:gd name="connsiteY219" fmla="*/ 1513205 h 6858001"/>
              <a:gd name="connsiteX220" fmla="*/ 3403120 w 8009775"/>
              <a:gd name="connsiteY220" fmla="*/ 1507174 h 6858001"/>
              <a:gd name="connsiteX221" fmla="*/ 3401938 w 8009775"/>
              <a:gd name="connsiteY221" fmla="*/ 1501459 h 6858001"/>
              <a:gd name="connsiteX222" fmla="*/ 3401051 w 8009775"/>
              <a:gd name="connsiteY222" fmla="*/ 1495744 h 6858001"/>
              <a:gd name="connsiteX223" fmla="*/ 3400460 w 8009775"/>
              <a:gd name="connsiteY223" fmla="*/ 1489710 h 6858001"/>
              <a:gd name="connsiteX224" fmla="*/ 3399869 w 8009775"/>
              <a:gd name="connsiteY224" fmla="*/ 1483995 h 6858001"/>
              <a:gd name="connsiteX225" fmla="*/ 3399573 w 8009775"/>
              <a:gd name="connsiteY225" fmla="*/ 1478281 h 6858001"/>
              <a:gd name="connsiteX226" fmla="*/ 3399869 w 8009775"/>
              <a:gd name="connsiteY226" fmla="*/ 1472249 h 6858001"/>
              <a:gd name="connsiteX227" fmla="*/ 3400460 w 8009775"/>
              <a:gd name="connsiteY227" fmla="*/ 1466215 h 6858001"/>
              <a:gd name="connsiteX228" fmla="*/ 3401051 w 8009775"/>
              <a:gd name="connsiteY228" fmla="*/ 1460183 h 6858001"/>
              <a:gd name="connsiteX229" fmla="*/ 3401938 w 8009775"/>
              <a:gd name="connsiteY229" fmla="*/ 1454468 h 6858001"/>
              <a:gd name="connsiteX230" fmla="*/ 3403120 w 8009775"/>
              <a:gd name="connsiteY230" fmla="*/ 1448754 h 6858001"/>
              <a:gd name="connsiteX231" fmla="*/ 3404598 w 8009775"/>
              <a:gd name="connsiteY231" fmla="*/ 1443039 h 6858001"/>
              <a:gd name="connsiteX232" fmla="*/ 3406371 w 8009775"/>
              <a:gd name="connsiteY232" fmla="*/ 1437324 h 6858001"/>
              <a:gd name="connsiteX233" fmla="*/ 3408736 w 8009775"/>
              <a:gd name="connsiteY233" fmla="*/ 1431609 h 6858001"/>
              <a:gd name="connsiteX234" fmla="*/ 3411100 w 8009775"/>
              <a:gd name="connsiteY234" fmla="*/ 1426211 h 6858001"/>
              <a:gd name="connsiteX235" fmla="*/ 3413760 w 8009775"/>
              <a:gd name="connsiteY235" fmla="*/ 1420814 h 6858001"/>
              <a:gd name="connsiteX236" fmla="*/ 3417012 w 8009775"/>
              <a:gd name="connsiteY236" fmla="*/ 1415416 h 6858001"/>
              <a:gd name="connsiteX237" fmla="*/ 3420262 w 8009775"/>
              <a:gd name="connsiteY237" fmla="*/ 1410336 h 6858001"/>
              <a:gd name="connsiteX238" fmla="*/ 3423218 w 8009775"/>
              <a:gd name="connsiteY238" fmla="*/ 1405256 h 6858001"/>
              <a:gd name="connsiteX239" fmla="*/ 3427356 w 8009775"/>
              <a:gd name="connsiteY239" fmla="*/ 1400175 h 6858001"/>
              <a:gd name="connsiteX240" fmla="*/ 3431198 w 8009775"/>
              <a:gd name="connsiteY240" fmla="*/ 1395731 h 6858001"/>
              <a:gd name="connsiteX241" fmla="*/ 3435928 w 8009775"/>
              <a:gd name="connsiteY241" fmla="*/ 1390969 h 6858001"/>
              <a:gd name="connsiteX242" fmla="*/ 3440361 w 8009775"/>
              <a:gd name="connsiteY242" fmla="*/ 1386524 h 6858001"/>
              <a:gd name="connsiteX243" fmla="*/ 3445386 w 8009775"/>
              <a:gd name="connsiteY243" fmla="*/ 1382396 h 6858001"/>
              <a:gd name="connsiteX244" fmla="*/ 3449819 w 8009775"/>
              <a:gd name="connsiteY244" fmla="*/ 1378585 h 6858001"/>
              <a:gd name="connsiteX245" fmla="*/ 3454844 w 8009775"/>
              <a:gd name="connsiteY245" fmla="*/ 1375094 h 6858001"/>
              <a:gd name="connsiteX246" fmla="*/ 3460459 w 8009775"/>
              <a:gd name="connsiteY246" fmla="*/ 1371919 h 6858001"/>
              <a:gd name="connsiteX247" fmla="*/ 3465780 w 8009775"/>
              <a:gd name="connsiteY247" fmla="*/ 1369061 h 6858001"/>
              <a:gd name="connsiteX248" fmla="*/ 3471100 w 8009775"/>
              <a:gd name="connsiteY248" fmla="*/ 1366204 h 6858001"/>
              <a:gd name="connsiteX249" fmla="*/ 3476420 w 8009775"/>
              <a:gd name="connsiteY249" fmla="*/ 1363980 h 6858001"/>
              <a:gd name="connsiteX250" fmla="*/ 3482331 w 8009775"/>
              <a:gd name="connsiteY250" fmla="*/ 1361759 h 6858001"/>
              <a:gd name="connsiteX251" fmla="*/ 3487947 w 8009775"/>
              <a:gd name="connsiteY251" fmla="*/ 1360170 h 6858001"/>
              <a:gd name="connsiteX252" fmla="*/ 3493858 w 8009775"/>
              <a:gd name="connsiteY252" fmla="*/ 1358265 h 6858001"/>
              <a:gd name="connsiteX253" fmla="*/ 3499474 w 8009775"/>
              <a:gd name="connsiteY253" fmla="*/ 1357314 h 6858001"/>
              <a:gd name="connsiteX254" fmla="*/ 3505385 w 8009775"/>
              <a:gd name="connsiteY254" fmla="*/ 1356043 h 6858001"/>
              <a:gd name="connsiteX255" fmla="*/ 3511001 w 8009775"/>
              <a:gd name="connsiteY255" fmla="*/ 1355409 h 6858001"/>
              <a:gd name="connsiteX256" fmla="*/ 3517208 w 8009775"/>
              <a:gd name="connsiteY256" fmla="*/ 1355090 h 6858001"/>
              <a:gd name="connsiteX257" fmla="*/ 3522823 w 8009775"/>
              <a:gd name="connsiteY257" fmla="*/ 1354773 h 6858001"/>
              <a:gd name="connsiteX258" fmla="*/ 3529030 w 8009775"/>
              <a:gd name="connsiteY258" fmla="*/ 1355090 h 6858001"/>
              <a:gd name="connsiteX259" fmla="*/ 3534646 w 8009775"/>
              <a:gd name="connsiteY259" fmla="*/ 1355409 h 6858001"/>
              <a:gd name="connsiteX260" fmla="*/ 3540557 w 8009775"/>
              <a:gd name="connsiteY260" fmla="*/ 1356043 h 6858001"/>
              <a:gd name="connsiteX261" fmla="*/ 3546468 w 8009775"/>
              <a:gd name="connsiteY261" fmla="*/ 1357314 h 6858001"/>
              <a:gd name="connsiteX262" fmla="*/ 3552380 w 8009775"/>
              <a:gd name="connsiteY262" fmla="*/ 1358265 h 6858001"/>
              <a:gd name="connsiteX263" fmla="*/ 3557995 w 8009775"/>
              <a:gd name="connsiteY263" fmla="*/ 1360170 h 6858001"/>
              <a:gd name="connsiteX264" fmla="*/ 3563906 w 8009775"/>
              <a:gd name="connsiteY264" fmla="*/ 1361759 h 6858001"/>
              <a:gd name="connsiteX265" fmla="*/ 3569227 w 8009775"/>
              <a:gd name="connsiteY265" fmla="*/ 1363980 h 6858001"/>
              <a:gd name="connsiteX266" fmla="*/ 3574842 w 8009775"/>
              <a:gd name="connsiteY266" fmla="*/ 1366204 h 6858001"/>
              <a:gd name="connsiteX267" fmla="*/ 3580458 w 8009775"/>
              <a:gd name="connsiteY267" fmla="*/ 1369061 h 6858001"/>
              <a:gd name="connsiteX268" fmla="*/ 3585778 w 8009775"/>
              <a:gd name="connsiteY268" fmla="*/ 1371919 h 6858001"/>
              <a:gd name="connsiteX269" fmla="*/ 3590803 w 8009775"/>
              <a:gd name="connsiteY269" fmla="*/ 1375094 h 6858001"/>
              <a:gd name="connsiteX270" fmla="*/ 3595828 w 8009775"/>
              <a:gd name="connsiteY270" fmla="*/ 1378585 h 6858001"/>
              <a:gd name="connsiteX271" fmla="*/ 3600852 w 8009775"/>
              <a:gd name="connsiteY271" fmla="*/ 1382396 h 6858001"/>
              <a:gd name="connsiteX272" fmla="*/ 3605581 w 8009775"/>
              <a:gd name="connsiteY272" fmla="*/ 1386524 h 6858001"/>
              <a:gd name="connsiteX273" fmla="*/ 3610014 w 8009775"/>
              <a:gd name="connsiteY273" fmla="*/ 1390969 h 6858001"/>
              <a:gd name="connsiteX274" fmla="*/ 3817500 w 8009775"/>
              <a:gd name="connsiteY274" fmla="*/ 1598296 h 6858001"/>
              <a:gd name="connsiteX275" fmla="*/ 3821934 w 8009775"/>
              <a:gd name="connsiteY275" fmla="*/ 1602423 h 6858001"/>
              <a:gd name="connsiteX276" fmla="*/ 3826663 w 8009775"/>
              <a:gd name="connsiteY276" fmla="*/ 1606869 h 6858001"/>
              <a:gd name="connsiteX277" fmla="*/ 3831687 w 8009775"/>
              <a:gd name="connsiteY277" fmla="*/ 1610361 h 6858001"/>
              <a:gd name="connsiteX278" fmla="*/ 3836712 w 8009775"/>
              <a:gd name="connsiteY278" fmla="*/ 1613854 h 6858001"/>
              <a:gd name="connsiteX279" fmla="*/ 3841736 w 8009775"/>
              <a:gd name="connsiteY279" fmla="*/ 1617345 h 6858001"/>
              <a:gd name="connsiteX280" fmla="*/ 3847352 w 8009775"/>
              <a:gd name="connsiteY280" fmla="*/ 1620204 h 6858001"/>
              <a:gd name="connsiteX281" fmla="*/ 3852672 w 8009775"/>
              <a:gd name="connsiteY281" fmla="*/ 1623061 h 6858001"/>
              <a:gd name="connsiteX282" fmla="*/ 3857992 w 8009775"/>
              <a:gd name="connsiteY282" fmla="*/ 1625283 h 6858001"/>
              <a:gd name="connsiteX283" fmla="*/ 3863608 w 8009775"/>
              <a:gd name="connsiteY283" fmla="*/ 1627189 h 6858001"/>
              <a:gd name="connsiteX284" fmla="*/ 3869519 w 8009775"/>
              <a:gd name="connsiteY284" fmla="*/ 1629094 h 6858001"/>
              <a:gd name="connsiteX285" fmla="*/ 3875135 w 8009775"/>
              <a:gd name="connsiteY285" fmla="*/ 1630998 h 6858001"/>
              <a:gd name="connsiteX286" fmla="*/ 3881046 w 8009775"/>
              <a:gd name="connsiteY286" fmla="*/ 1631950 h 6858001"/>
              <a:gd name="connsiteX287" fmla="*/ 3886662 w 8009775"/>
              <a:gd name="connsiteY287" fmla="*/ 1632904 h 6858001"/>
              <a:gd name="connsiteX288" fmla="*/ 3892869 w 8009775"/>
              <a:gd name="connsiteY288" fmla="*/ 1633856 h 6858001"/>
              <a:gd name="connsiteX289" fmla="*/ 3898485 w 8009775"/>
              <a:gd name="connsiteY289" fmla="*/ 1634174 h 6858001"/>
              <a:gd name="connsiteX290" fmla="*/ 3904396 w 8009775"/>
              <a:gd name="connsiteY290" fmla="*/ 1634174 h 6858001"/>
              <a:gd name="connsiteX291" fmla="*/ 3910307 w 8009775"/>
              <a:gd name="connsiteY291" fmla="*/ 1634174 h 6858001"/>
              <a:gd name="connsiteX292" fmla="*/ 3916219 w 8009775"/>
              <a:gd name="connsiteY292" fmla="*/ 1633856 h 6858001"/>
              <a:gd name="connsiteX293" fmla="*/ 3922425 w 8009775"/>
              <a:gd name="connsiteY293" fmla="*/ 1632904 h 6858001"/>
              <a:gd name="connsiteX294" fmla="*/ 3928041 w 8009775"/>
              <a:gd name="connsiteY294" fmla="*/ 1631950 h 6858001"/>
              <a:gd name="connsiteX295" fmla="*/ 3933657 w 8009775"/>
              <a:gd name="connsiteY295" fmla="*/ 1630998 h 6858001"/>
              <a:gd name="connsiteX296" fmla="*/ 3939568 w 8009775"/>
              <a:gd name="connsiteY296" fmla="*/ 1629094 h 6858001"/>
              <a:gd name="connsiteX297" fmla="*/ 3945184 w 8009775"/>
              <a:gd name="connsiteY297" fmla="*/ 1627189 h 6858001"/>
              <a:gd name="connsiteX298" fmla="*/ 3950799 w 8009775"/>
              <a:gd name="connsiteY298" fmla="*/ 1625283 h 6858001"/>
              <a:gd name="connsiteX299" fmla="*/ 3956415 w 8009775"/>
              <a:gd name="connsiteY299" fmla="*/ 1623061 h 6858001"/>
              <a:gd name="connsiteX300" fmla="*/ 3961735 w 8009775"/>
              <a:gd name="connsiteY300" fmla="*/ 1620204 h 6858001"/>
              <a:gd name="connsiteX301" fmla="*/ 3967055 w 8009775"/>
              <a:gd name="connsiteY301" fmla="*/ 1617345 h 6858001"/>
              <a:gd name="connsiteX302" fmla="*/ 3972376 w 8009775"/>
              <a:gd name="connsiteY302" fmla="*/ 1613854 h 6858001"/>
              <a:gd name="connsiteX303" fmla="*/ 3977400 w 8009775"/>
              <a:gd name="connsiteY303" fmla="*/ 1610361 h 6858001"/>
              <a:gd name="connsiteX304" fmla="*/ 3982425 w 8009775"/>
              <a:gd name="connsiteY304" fmla="*/ 1606869 h 6858001"/>
              <a:gd name="connsiteX305" fmla="*/ 3986858 w 8009775"/>
              <a:gd name="connsiteY305" fmla="*/ 1602423 h 6858001"/>
              <a:gd name="connsiteX306" fmla="*/ 3991587 w 8009775"/>
              <a:gd name="connsiteY306" fmla="*/ 1598296 h 6858001"/>
              <a:gd name="connsiteX307" fmla="*/ 3996021 w 8009775"/>
              <a:gd name="connsiteY307" fmla="*/ 1593533 h 6858001"/>
              <a:gd name="connsiteX308" fmla="*/ 4000159 w 8009775"/>
              <a:gd name="connsiteY308" fmla="*/ 1588771 h 6858001"/>
              <a:gd name="connsiteX309" fmla="*/ 4003705 w 8009775"/>
              <a:gd name="connsiteY309" fmla="*/ 1583691 h 6858001"/>
              <a:gd name="connsiteX310" fmla="*/ 4007548 w 8009775"/>
              <a:gd name="connsiteY310" fmla="*/ 1578928 h 6858001"/>
              <a:gd name="connsiteX311" fmla="*/ 4010799 w 8009775"/>
              <a:gd name="connsiteY311" fmla="*/ 1573849 h 6858001"/>
              <a:gd name="connsiteX312" fmla="*/ 4013459 w 8009775"/>
              <a:gd name="connsiteY312" fmla="*/ 1568451 h 6858001"/>
              <a:gd name="connsiteX313" fmla="*/ 4016415 w 8009775"/>
              <a:gd name="connsiteY313" fmla="*/ 1563054 h 6858001"/>
              <a:gd name="connsiteX314" fmla="*/ 4018484 w 8009775"/>
              <a:gd name="connsiteY314" fmla="*/ 1557339 h 6858001"/>
              <a:gd name="connsiteX315" fmla="*/ 4020848 w 8009775"/>
              <a:gd name="connsiteY315" fmla="*/ 1551941 h 6858001"/>
              <a:gd name="connsiteX316" fmla="*/ 4022621 w 8009775"/>
              <a:gd name="connsiteY316" fmla="*/ 1546226 h 6858001"/>
              <a:gd name="connsiteX317" fmla="*/ 4024395 w 8009775"/>
              <a:gd name="connsiteY317" fmla="*/ 1540511 h 6858001"/>
              <a:gd name="connsiteX318" fmla="*/ 4025282 w 8009775"/>
              <a:gd name="connsiteY318" fmla="*/ 1534478 h 6858001"/>
              <a:gd name="connsiteX319" fmla="*/ 4026464 w 8009775"/>
              <a:gd name="connsiteY319" fmla="*/ 1528763 h 6858001"/>
              <a:gd name="connsiteX320" fmla="*/ 4027055 w 8009775"/>
              <a:gd name="connsiteY320" fmla="*/ 1522731 h 6858001"/>
              <a:gd name="connsiteX321" fmla="*/ 4027646 w 8009775"/>
              <a:gd name="connsiteY321" fmla="*/ 1517016 h 6858001"/>
              <a:gd name="connsiteX322" fmla="*/ 4027646 w 8009775"/>
              <a:gd name="connsiteY322" fmla="*/ 1510984 h 6858001"/>
              <a:gd name="connsiteX323" fmla="*/ 4027646 w 8009775"/>
              <a:gd name="connsiteY323" fmla="*/ 1505268 h 6858001"/>
              <a:gd name="connsiteX324" fmla="*/ 4027055 w 8009775"/>
              <a:gd name="connsiteY324" fmla="*/ 1499553 h 6858001"/>
              <a:gd name="connsiteX325" fmla="*/ 4026464 w 8009775"/>
              <a:gd name="connsiteY325" fmla="*/ 1493204 h 6858001"/>
              <a:gd name="connsiteX326" fmla="*/ 4025282 w 8009775"/>
              <a:gd name="connsiteY326" fmla="*/ 1487489 h 6858001"/>
              <a:gd name="connsiteX327" fmla="*/ 4024395 w 8009775"/>
              <a:gd name="connsiteY327" fmla="*/ 1481773 h 6858001"/>
              <a:gd name="connsiteX328" fmla="*/ 4022621 w 8009775"/>
              <a:gd name="connsiteY328" fmla="*/ 1476058 h 6858001"/>
              <a:gd name="connsiteX329" fmla="*/ 4020848 w 8009775"/>
              <a:gd name="connsiteY329" fmla="*/ 1470343 h 6858001"/>
              <a:gd name="connsiteX330" fmla="*/ 4018484 w 8009775"/>
              <a:gd name="connsiteY330" fmla="*/ 1464629 h 6858001"/>
              <a:gd name="connsiteX331" fmla="*/ 4016415 w 8009775"/>
              <a:gd name="connsiteY331" fmla="*/ 1459231 h 6858001"/>
              <a:gd name="connsiteX332" fmla="*/ 4013459 w 8009775"/>
              <a:gd name="connsiteY332" fmla="*/ 1453834 h 6858001"/>
              <a:gd name="connsiteX333" fmla="*/ 4010799 w 8009775"/>
              <a:gd name="connsiteY333" fmla="*/ 1448436 h 6858001"/>
              <a:gd name="connsiteX334" fmla="*/ 4007548 w 8009775"/>
              <a:gd name="connsiteY334" fmla="*/ 1443356 h 6858001"/>
              <a:gd name="connsiteX335" fmla="*/ 4003705 w 8009775"/>
              <a:gd name="connsiteY335" fmla="*/ 1438275 h 6858001"/>
              <a:gd name="connsiteX336" fmla="*/ 4000159 w 8009775"/>
              <a:gd name="connsiteY336" fmla="*/ 1433195 h 6858001"/>
              <a:gd name="connsiteX337" fmla="*/ 3996021 w 8009775"/>
              <a:gd name="connsiteY337" fmla="*/ 1428751 h 6858001"/>
              <a:gd name="connsiteX338" fmla="*/ 3991587 w 8009775"/>
              <a:gd name="connsiteY338" fmla="*/ 1423988 h 6858001"/>
              <a:gd name="connsiteX339" fmla="*/ 3323022 w 8009775"/>
              <a:gd name="connsiteY339" fmla="*/ 755333 h 6858001"/>
              <a:gd name="connsiteX340" fmla="*/ 3316815 w 8009775"/>
              <a:gd name="connsiteY340" fmla="*/ 748348 h 6858001"/>
              <a:gd name="connsiteX341" fmla="*/ 3310904 w 8009775"/>
              <a:gd name="connsiteY341" fmla="*/ 741045 h 6858001"/>
              <a:gd name="connsiteX342" fmla="*/ 3305584 w 8009775"/>
              <a:gd name="connsiteY342" fmla="*/ 733108 h 6858001"/>
              <a:gd name="connsiteX343" fmla="*/ 3300855 w 8009775"/>
              <a:gd name="connsiteY343" fmla="*/ 725170 h 6858001"/>
              <a:gd name="connsiteX344" fmla="*/ 3297308 w 8009775"/>
              <a:gd name="connsiteY344" fmla="*/ 716915 h 6858001"/>
              <a:gd name="connsiteX345" fmla="*/ 3293761 w 8009775"/>
              <a:gd name="connsiteY345" fmla="*/ 708660 h 6858001"/>
              <a:gd name="connsiteX346" fmla="*/ 3291101 w 8009775"/>
              <a:gd name="connsiteY346" fmla="*/ 699770 h 6858001"/>
              <a:gd name="connsiteX347" fmla="*/ 3289328 w 8009775"/>
              <a:gd name="connsiteY347" fmla="*/ 691198 h 6858001"/>
              <a:gd name="connsiteX348" fmla="*/ 2596527 w 8009775"/>
              <a:gd name="connsiteY348" fmla="*/ 0 h 6858001"/>
              <a:gd name="connsiteX0" fmla="*/ 2596527 w 8009775"/>
              <a:gd name="connsiteY0" fmla="*/ 0 h 6858001"/>
              <a:gd name="connsiteX1" fmla="*/ 2165004 w 8009775"/>
              <a:gd name="connsiteY1" fmla="*/ 0 h 6858001"/>
              <a:gd name="connsiteX2" fmla="*/ 3265978 w 8009775"/>
              <a:gd name="connsiteY2" fmla="*/ 1101091 h 6858001"/>
              <a:gd name="connsiteX3" fmla="*/ 3270708 w 8009775"/>
              <a:gd name="connsiteY3" fmla="*/ 1105854 h 6858001"/>
              <a:gd name="connsiteX4" fmla="*/ 3274550 w 8009775"/>
              <a:gd name="connsiteY4" fmla="*/ 1110615 h 6858001"/>
              <a:gd name="connsiteX5" fmla="*/ 3278688 w 8009775"/>
              <a:gd name="connsiteY5" fmla="*/ 1115696 h 6858001"/>
              <a:gd name="connsiteX6" fmla="*/ 3282234 w 8009775"/>
              <a:gd name="connsiteY6" fmla="*/ 1120776 h 6858001"/>
              <a:gd name="connsiteX7" fmla="*/ 3285486 w 8009775"/>
              <a:gd name="connsiteY7" fmla="*/ 1126174 h 6858001"/>
              <a:gd name="connsiteX8" fmla="*/ 3288146 w 8009775"/>
              <a:gd name="connsiteY8" fmla="*/ 1131570 h 6858001"/>
              <a:gd name="connsiteX9" fmla="*/ 3291101 w 8009775"/>
              <a:gd name="connsiteY9" fmla="*/ 1136968 h 6858001"/>
              <a:gd name="connsiteX10" fmla="*/ 3293761 w 8009775"/>
              <a:gd name="connsiteY10" fmla="*/ 1142366 h 6858001"/>
              <a:gd name="connsiteX11" fmla="*/ 3295830 w 8009775"/>
              <a:gd name="connsiteY11" fmla="*/ 1148081 h 6858001"/>
              <a:gd name="connsiteX12" fmla="*/ 3297604 w 8009775"/>
              <a:gd name="connsiteY12" fmla="*/ 1153796 h 6858001"/>
              <a:gd name="connsiteX13" fmla="*/ 3299082 w 8009775"/>
              <a:gd name="connsiteY13" fmla="*/ 1159829 h 6858001"/>
              <a:gd name="connsiteX14" fmla="*/ 3300559 w 8009775"/>
              <a:gd name="connsiteY14" fmla="*/ 1165544 h 6858001"/>
              <a:gd name="connsiteX15" fmla="*/ 3301446 w 8009775"/>
              <a:gd name="connsiteY15" fmla="*/ 1171893 h 6858001"/>
              <a:gd name="connsiteX16" fmla="*/ 3302333 w 8009775"/>
              <a:gd name="connsiteY16" fmla="*/ 1177608 h 6858001"/>
              <a:gd name="connsiteX17" fmla="*/ 3302628 w 8009775"/>
              <a:gd name="connsiteY17" fmla="*/ 1183641 h 6858001"/>
              <a:gd name="connsiteX18" fmla="*/ 3302628 w 8009775"/>
              <a:gd name="connsiteY18" fmla="*/ 1189356 h 6858001"/>
              <a:gd name="connsiteX19" fmla="*/ 3302628 w 8009775"/>
              <a:gd name="connsiteY19" fmla="*/ 1195388 h 6858001"/>
              <a:gd name="connsiteX20" fmla="*/ 3302333 w 8009775"/>
              <a:gd name="connsiteY20" fmla="*/ 1201739 h 6858001"/>
              <a:gd name="connsiteX21" fmla="*/ 3301446 w 8009775"/>
              <a:gd name="connsiteY21" fmla="*/ 1207454 h 6858001"/>
              <a:gd name="connsiteX22" fmla="*/ 3300559 w 8009775"/>
              <a:gd name="connsiteY22" fmla="*/ 1213486 h 6858001"/>
              <a:gd name="connsiteX23" fmla="*/ 3299082 w 8009775"/>
              <a:gd name="connsiteY23" fmla="*/ 1219200 h 6858001"/>
              <a:gd name="connsiteX24" fmla="*/ 3297604 w 8009775"/>
              <a:gd name="connsiteY24" fmla="*/ 1225233 h 6858001"/>
              <a:gd name="connsiteX25" fmla="*/ 3295830 w 8009775"/>
              <a:gd name="connsiteY25" fmla="*/ 1230949 h 6858001"/>
              <a:gd name="connsiteX26" fmla="*/ 3293761 w 8009775"/>
              <a:gd name="connsiteY26" fmla="*/ 1236346 h 6858001"/>
              <a:gd name="connsiteX27" fmla="*/ 3291101 w 8009775"/>
              <a:gd name="connsiteY27" fmla="*/ 1242061 h 6858001"/>
              <a:gd name="connsiteX28" fmla="*/ 3288146 w 8009775"/>
              <a:gd name="connsiteY28" fmla="*/ 1247459 h 6858001"/>
              <a:gd name="connsiteX29" fmla="*/ 3285486 w 8009775"/>
              <a:gd name="connsiteY29" fmla="*/ 1252855 h 6858001"/>
              <a:gd name="connsiteX30" fmla="*/ 3282234 w 8009775"/>
              <a:gd name="connsiteY30" fmla="*/ 1258254 h 6858001"/>
              <a:gd name="connsiteX31" fmla="*/ 3278688 w 8009775"/>
              <a:gd name="connsiteY31" fmla="*/ 1263333 h 6858001"/>
              <a:gd name="connsiteX32" fmla="*/ 3274550 w 8009775"/>
              <a:gd name="connsiteY32" fmla="*/ 1268413 h 6858001"/>
              <a:gd name="connsiteX33" fmla="*/ 3270708 w 8009775"/>
              <a:gd name="connsiteY33" fmla="*/ 1273494 h 6858001"/>
              <a:gd name="connsiteX34" fmla="*/ 3265978 w 8009775"/>
              <a:gd name="connsiteY34" fmla="*/ 1278255 h 6858001"/>
              <a:gd name="connsiteX35" fmla="*/ 3261249 w 8009775"/>
              <a:gd name="connsiteY35" fmla="*/ 1282384 h 6858001"/>
              <a:gd name="connsiteX36" fmla="*/ 3256816 w 8009775"/>
              <a:gd name="connsiteY36" fmla="*/ 1286510 h 6858001"/>
              <a:gd name="connsiteX37" fmla="*/ 3251791 w 8009775"/>
              <a:gd name="connsiteY37" fmla="*/ 1290321 h 6858001"/>
              <a:gd name="connsiteX38" fmla="*/ 3246767 w 8009775"/>
              <a:gd name="connsiteY38" fmla="*/ 1293814 h 6858001"/>
              <a:gd name="connsiteX39" fmla="*/ 3241151 w 8009775"/>
              <a:gd name="connsiteY39" fmla="*/ 1297306 h 6858001"/>
              <a:gd name="connsiteX40" fmla="*/ 3235831 w 8009775"/>
              <a:gd name="connsiteY40" fmla="*/ 1300481 h 6858001"/>
              <a:gd name="connsiteX41" fmla="*/ 3230511 w 8009775"/>
              <a:gd name="connsiteY41" fmla="*/ 1303021 h 6858001"/>
              <a:gd name="connsiteX42" fmla="*/ 3224600 w 8009775"/>
              <a:gd name="connsiteY42" fmla="*/ 1305560 h 6858001"/>
              <a:gd name="connsiteX43" fmla="*/ 3218984 w 8009775"/>
              <a:gd name="connsiteY43" fmla="*/ 1307465 h 6858001"/>
              <a:gd name="connsiteX44" fmla="*/ 3213072 w 8009775"/>
              <a:gd name="connsiteY44" fmla="*/ 1309371 h 6858001"/>
              <a:gd name="connsiteX45" fmla="*/ 3207457 w 8009775"/>
              <a:gd name="connsiteY45" fmla="*/ 1311275 h 6858001"/>
              <a:gd name="connsiteX46" fmla="*/ 3201841 w 8009775"/>
              <a:gd name="connsiteY46" fmla="*/ 1312228 h 6858001"/>
              <a:gd name="connsiteX47" fmla="*/ 3195634 w 8009775"/>
              <a:gd name="connsiteY47" fmla="*/ 1313180 h 6858001"/>
              <a:gd name="connsiteX48" fmla="*/ 3189428 w 8009775"/>
              <a:gd name="connsiteY48" fmla="*/ 1314133 h 6858001"/>
              <a:gd name="connsiteX49" fmla="*/ 3183812 w 8009775"/>
              <a:gd name="connsiteY49" fmla="*/ 1314450 h 6858001"/>
              <a:gd name="connsiteX50" fmla="*/ 3177605 w 8009775"/>
              <a:gd name="connsiteY50" fmla="*/ 1314769 h 6858001"/>
              <a:gd name="connsiteX51" fmla="*/ 3171694 w 8009775"/>
              <a:gd name="connsiteY51" fmla="*/ 1314450 h 6858001"/>
              <a:gd name="connsiteX52" fmla="*/ 3165782 w 8009775"/>
              <a:gd name="connsiteY52" fmla="*/ 1314133 h 6858001"/>
              <a:gd name="connsiteX53" fmla="*/ 3159576 w 8009775"/>
              <a:gd name="connsiteY53" fmla="*/ 1313180 h 6858001"/>
              <a:gd name="connsiteX54" fmla="*/ 3153960 w 8009775"/>
              <a:gd name="connsiteY54" fmla="*/ 1312228 h 6858001"/>
              <a:gd name="connsiteX55" fmla="*/ 3147753 w 8009775"/>
              <a:gd name="connsiteY55" fmla="*/ 1311275 h 6858001"/>
              <a:gd name="connsiteX56" fmla="*/ 3142137 w 8009775"/>
              <a:gd name="connsiteY56" fmla="*/ 1309371 h 6858001"/>
              <a:gd name="connsiteX57" fmla="*/ 3136226 w 8009775"/>
              <a:gd name="connsiteY57" fmla="*/ 1307465 h 6858001"/>
              <a:gd name="connsiteX58" fmla="*/ 3130610 w 8009775"/>
              <a:gd name="connsiteY58" fmla="*/ 1305560 h 6858001"/>
              <a:gd name="connsiteX59" fmla="*/ 3124994 w 8009775"/>
              <a:gd name="connsiteY59" fmla="*/ 1303021 h 6858001"/>
              <a:gd name="connsiteX60" fmla="*/ 3119379 w 8009775"/>
              <a:gd name="connsiteY60" fmla="*/ 1300481 h 6858001"/>
              <a:gd name="connsiteX61" fmla="*/ 3114059 w 8009775"/>
              <a:gd name="connsiteY61" fmla="*/ 1297306 h 6858001"/>
              <a:gd name="connsiteX62" fmla="*/ 3109034 w 8009775"/>
              <a:gd name="connsiteY62" fmla="*/ 1293814 h 6858001"/>
              <a:gd name="connsiteX63" fmla="*/ 3103714 w 8009775"/>
              <a:gd name="connsiteY63" fmla="*/ 1290321 h 6858001"/>
              <a:gd name="connsiteX64" fmla="*/ 3098689 w 8009775"/>
              <a:gd name="connsiteY64" fmla="*/ 1286510 h 6858001"/>
              <a:gd name="connsiteX65" fmla="*/ 3093960 w 8009775"/>
              <a:gd name="connsiteY65" fmla="*/ 1282384 h 6858001"/>
              <a:gd name="connsiteX66" fmla="*/ 3089231 w 8009775"/>
              <a:gd name="connsiteY66" fmla="*/ 1278255 h 6858001"/>
              <a:gd name="connsiteX67" fmla="*/ 1811214 w 8009775"/>
              <a:gd name="connsiteY67" fmla="*/ 0 h 6858001"/>
              <a:gd name="connsiteX68" fmla="*/ 0 w 8009775"/>
              <a:gd name="connsiteY68" fmla="*/ 0 h 6858001"/>
              <a:gd name="connsiteX69" fmla="*/ 0 w 8009775"/>
              <a:gd name="connsiteY69" fmla="*/ 6858000 h 6858001"/>
              <a:gd name="connsiteX70" fmla="*/ 7507651 w 8009775"/>
              <a:gd name="connsiteY70" fmla="*/ 6858001 h 6858001"/>
              <a:gd name="connsiteX71" fmla="*/ 8009775 w 8009775"/>
              <a:gd name="connsiteY71" fmla="*/ 6858000 h 6858001"/>
              <a:gd name="connsiteX72" fmla="*/ 3996316 w 8009775"/>
              <a:gd name="connsiteY72" fmla="*/ 2818448 h 6858001"/>
              <a:gd name="connsiteX73" fmla="*/ 3980947 w 8009775"/>
              <a:gd name="connsiteY73" fmla="*/ 2804795 h 6858001"/>
              <a:gd name="connsiteX74" fmla="*/ 3965282 w 8009775"/>
              <a:gd name="connsiteY74" fmla="*/ 2791144 h 6858001"/>
              <a:gd name="connsiteX75" fmla="*/ 3950799 w 8009775"/>
              <a:gd name="connsiteY75" fmla="*/ 2776856 h 6858001"/>
              <a:gd name="connsiteX76" fmla="*/ 3936021 w 8009775"/>
              <a:gd name="connsiteY76" fmla="*/ 2762568 h 6858001"/>
              <a:gd name="connsiteX77" fmla="*/ 3001744 w 8009775"/>
              <a:gd name="connsiteY77" fmla="*/ 1828166 h 6858001"/>
              <a:gd name="connsiteX78" fmla="*/ 2997311 w 8009775"/>
              <a:gd name="connsiteY78" fmla="*/ 1823404 h 6858001"/>
              <a:gd name="connsiteX79" fmla="*/ 2992878 w 8009775"/>
              <a:gd name="connsiteY79" fmla="*/ 1818640 h 6858001"/>
              <a:gd name="connsiteX80" fmla="*/ 2989331 w 8009775"/>
              <a:gd name="connsiteY80" fmla="*/ 1814195 h 6858001"/>
              <a:gd name="connsiteX81" fmla="*/ 2985784 w 8009775"/>
              <a:gd name="connsiteY81" fmla="*/ 1808799 h 6858001"/>
              <a:gd name="connsiteX82" fmla="*/ 2982533 w 8009775"/>
              <a:gd name="connsiteY82" fmla="*/ 1803718 h 6858001"/>
              <a:gd name="connsiteX83" fmla="*/ 2979873 w 8009775"/>
              <a:gd name="connsiteY83" fmla="*/ 1798321 h 6858001"/>
              <a:gd name="connsiteX84" fmla="*/ 2976917 w 8009775"/>
              <a:gd name="connsiteY84" fmla="*/ 1792924 h 6858001"/>
              <a:gd name="connsiteX85" fmla="*/ 2974552 w 8009775"/>
              <a:gd name="connsiteY85" fmla="*/ 1787526 h 6858001"/>
              <a:gd name="connsiteX86" fmla="*/ 2972484 w 8009775"/>
              <a:gd name="connsiteY86" fmla="*/ 1781811 h 6858001"/>
              <a:gd name="connsiteX87" fmla="*/ 2970710 w 8009775"/>
              <a:gd name="connsiteY87" fmla="*/ 1776095 h 6858001"/>
              <a:gd name="connsiteX88" fmla="*/ 2968937 w 8009775"/>
              <a:gd name="connsiteY88" fmla="*/ 1770380 h 6858001"/>
              <a:gd name="connsiteX89" fmla="*/ 2967755 w 8009775"/>
              <a:gd name="connsiteY89" fmla="*/ 1764665 h 6858001"/>
              <a:gd name="connsiteX90" fmla="*/ 2966868 w 8009775"/>
              <a:gd name="connsiteY90" fmla="*/ 1758634 h 6858001"/>
              <a:gd name="connsiteX91" fmla="*/ 2965981 w 8009775"/>
              <a:gd name="connsiteY91" fmla="*/ 1752919 h 6858001"/>
              <a:gd name="connsiteX92" fmla="*/ 2965686 w 8009775"/>
              <a:gd name="connsiteY92" fmla="*/ 1746885 h 6858001"/>
              <a:gd name="connsiteX93" fmla="*/ 2965686 w 8009775"/>
              <a:gd name="connsiteY93" fmla="*/ 1741170 h 6858001"/>
              <a:gd name="connsiteX94" fmla="*/ 2965686 w 8009775"/>
              <a:gd name="connsiteY94" fmla="*/ 1735139 h 6858001"/>
              <a:gd name="connsiteX95" fmla="*/ 2965981 w 8009775"/>
              <a:gd name="connsiteY95" fmla="*/ 1729424 h 6858001"/>
              <a:gd name="connsiteX96" fmla="*/ 2966868 w 8009775"/>
              <a:gd name="connsiteY96" fmla="*/ 1723074 h 6858001"/>
              <a:gd name="connsiteX97" fmla="*/ 2967755 w 8009775"/>
              <a:gd name="connsiteY97" fmla="*/ 1717358 h 6858001"/>
              <a:gd name="connsiteX98" fmla="*/ 2968937 w 8009775"/>
              <a:gd name="connsiteY98" fmla="*/ 1711643 h 6858001"/>
              <a:gd name="connsiteX99" fmla="*/ 2970710 w 8009775"/>
              <a:gd name="connsiteY99" fmla="*/ 1705929 h 6858001"/>
              <a:gd name="connsiteX100" fmla="*/ 2972484 w 8009775"/>
              <a:gd name="connsiteY100" fmla="*/ 1700214 h 6858001"/>
              <a:gd name="connsiteX101" fmla="*/ 2974552 w 8009775"/>
              <a:gd name="connsiteY101" fmla="*/ 1694816 h 6858001"/>
              <a:gd name="connsiteX102" fmla="*/ 2976917 w 8009775"/>
              <a:gd name="connsiteY102" fmla="*/ 1689101 h 6858001"/>
              <a:gd name="connsiteX103" fmla="*/ 2979873 w 8009775"/>
              <a:gd name="connsiteY103" fmla="*/ 1683703 h 6858001"/>
              <a:gd name="connsiteX104" fmla="*/ 2982533 w 8009775"/>
              <a:gd name="connsiteY104" fmla="*/ 1678305 h 6858001"/>
              <a:gd name="connsiteX105" fmla="*/ 2985784 w 8009775"/>
              <a:gd name="connsiteY105" fmla="*/ 1673226 h 6858001"/>
              <a:gd name="connsiteX106" fmla="*/ 2989331 w 8009775"/>
              <a:gd name="connsiteY106" fmla="*/ 1668145 h 6858001"/>
              <a:gd name="connsiteX107" fmla="*/ 2992878 w 8009775"/>
              <a:gd name="connsiteY107" fmla="*/ 1663066 h 6858001"/>
              <a:gd name="connsiteX108" fmla="*/ 2997311 w 8009775"/>
              <a:gd name="connsiteY108" fmla="*/ 1658621 h 6858001"/>
              <a:gd name="connsiteX109" fmla="*/ 3001744 w 8009775"/>
              <a:gd name="connsiteY109" fmla="*/ 1653859 h 6858001"/>
              <a:gd name="connsiteX110" fmla="*/ 3006178 w 8009775"/>
              <a:gd name="connsiteY110" fmla="*/ 1649414 h 6858001"/>
              <a:gd name="connsiteX111" fmla="*/ 3010907 w 8009775"/>
              <a:gd name="connsiteY111" fmla="*/ 1645603 h 6858001"/>
              <a:gd name="connsiteX112" fmla="*/ 3015932 w 8009775"/>
              <a:gd name="connsiteY112" fmla="*/ 1641794 h 6858001"/>
              <a:gd name="connsiteX113" fmla="*/ 3020956 w 8009775"/>
              <a:gd name="connsiteY113" fmla="*/ 1637984 h 6858001"/>
              <a:gd name="connsiteX114" fmla="*/ 3025981 w 8009775"/>
              <a:gd name="connsiteY114" fmla="*/ 1634809 h 6858001"/>
              <a:gd name="connsiteX115" fmla="*/ 3031596 w 8009775"/>
              <a:gd name="connsiteY115" fmla="*/ 1631950 h 6858001"/>
              <a:gd name="connsiteX116" fmla="*/ 3036916 w 8009775"/>
              <a:gd name="connsiteY116" fmla="*/ 1629094 h 6858001"/>
              <a:gd name="connsiteX117" fmla="*/ 3042532 w 8009775"/>
              <a:gd name="connsiteY117" fmla="*/ 1626871 h 6858001"/>
              <a:gd name="connsiteX118" fmla="*/ 3047852 w 8009775"/>
              <a:gd name="connsiteY118" fmla="*/ 1624649 h 6858001"/>
              <a:gd name="connsiteX119" fmla="*/ 3053764 w 8009775"/>
              <a:gd name="connsiteY119" fmla="*/ 1623061 h 6858001"/>
              <a:gd name="connsiteX120" fmla="*/ 3059379 w 8009775"/>
              <a:gd name="connsiteY120" fmla="*/ 1621155 h 6858001"/>
              <a:gd name="connsiteX121" fmla="*/ 3065291 w 8009775"/>
              <a:gd name="connsiteY121" fmla="*/ 1620204 h 6858001"/>
              <a:gd name="connsiteX122" fmla="*/ 3070906 w 8009775"/>
              <a:gd name="connsiteY122" fmla="*/ 1618934 h 6858001"/>
              <a:gd name="connsiteX123" fmla="*/ 3077113 w 8009775"/>
              <a:gd name="connsiteY123" fmla="*/ 1618299 h 6858001"/>
              <a:gd name="connsiteX124" fmla="*/ 3082729 w 8009775"/>
              <a:gd name="connsiteY124" fmla="*/ 1617981 h 6858001"/>
              <a:gd name="connsiteX125" fmla="*/ 3088936 w 8009775"/>
              <a:gd name="connsiteY125" fmla="*/ 1617981 h 6858001"/>
              <a:gd name="connsiteX126" fmla="*/ 3094552 w 8009775"/>
              <a:gd name="connsiteY126" fmla="*/ 1617981 h 6858001"/>
              <a:gd name="connsiteX127" fmla="*/ 3100758 w 8009775"/>
              <a:gd name="connsiteY127" fmla="*/ 1618299 h 6858001"/>
              <a:gd name="connsiteX128" fmla="*/ 3106670 w 8009775"/>
              <a:gd name="connsiteY128" fmla="*/ 1618934 h 6858001"/>
              <a:gd name="connsiteX129" fmla="*/ 3112285 w 8009775"/>
              <a:gd name="connsiteY129" fmla="*/ 1620204 h 6858001"/>
              <a:gd name="connsiteX130" fmla="*/ 3117901 w 8009775"/>
              <a:gd name="connsiteY130" fmla="*/ 1621155 h 6858001"/>
              <a:gd name="connsiteX131" fmla="*/ 3123812 w 8009775"/>
              <a:gd name="connsiteY131" fmla="*/ 1623061 h 6858001"/>
              <a:gd name="connsiteX132" fmla="*/ 3129428 w 8009775"/>
              <a:gd name="connsiteY132" fmla="*/ 1624649 h 6858001"/>
              <a:gd name="connsiteX133" fmla="*/ 3135339 w 8009775"/>
              <a:gd name="connsiteY133" fmla="*/ 1626871 h 6858001"/>
              <a:gd name="connsiteX134" fmla="*/ 3140660 w 8009775"/>
              <a:gd name="connsiteY134" fmla="*/ 1629094 h 6858001"/>
              <a:gd name="connsiteX135" fmla="*/ 3145980 w 8009775"/>
              <a:gd name="connsiteY135" fmla="*/ 1631950 h 6858001"/>
              <a:gd name="connsiteX136" fmla="*/ 3151300 w 8009775"/>
              <a:gd name="connsiteY136" fmla="*/ 1634809 h 6858001"/>
              <a:gd name="connsiteX137" fmla="*/ 3156324 w 8009775"/>
              <a:gd name="connsiteY137" fmla="*/ 1637984 h 6858001"/>
              <a:gd name="connsiteX138" fmla="*/ 3161349 w 8009775"/>
              <a:gd name="connsiteY138" fmla="*/ 1641794 h 6858001"/>
              <a:gd name="connsiteX139" fmla="*/ 3166374 w 8009775"/>
              <a:gd name="connsiteY139" fmla="*/ 1645603 h 6858001"/>
              <a:gd name="connsiteX140" fmla="*/ 3171102 w 8009775"/>
              <a:gd name="connsiteY140" fmla="*/ 1649414 h 6858001"/>
              <a:gd name="connsiteX141" fmla="*/ 3175832 w 8009775"/>
              <a:gd name="connsiteY141" fmla="*/ 1653859 h 6858001"/>
              <a:gd name="connsiteX142" fmla="*/ 3844692 w 8009775"/>
              <a:gd name="connsiteY142" fmla="*/ 2322830 h 6858001"/>
              <a:gd name="connsiteX143" fmla="*/ 3849421 w 8009775"/>
              <a:gd name="connsiteY143" fmla="*/ 2326958 h 6858001"/>
              <a:gd name="connsiteX144" fmla="*/ 3854150 w 8009775"/>
              <a:gd name="connsiteY144" fmla="*/ 2331085 h 6858001"/>
              <a:gd name="connsiteX145" fmla="*/ 3859175 w 8009775"/>
              <a:gd name="connsiteY145" fmla="*/ 2334895 h 6858001"/>
              <a:gd name="connsiteX146" fmla="*/ 3864199 w 8009775"/>
              <a:gd name="connsiteY146" fmla="*/ 2338705 h 6858001"/>
              <a:gd name="connsiteX147" fmla="*/ 3869224 w 8009775"/>
              <a:gd name="connsiteY147" fmla="*/ 2341880 h 6858001"/>
              <a:gd name="connsiteX148" fmla="*/ 3874544 w 8009775"/>
              <a:gd name="connsiteY148" fmla="*/ 2344738 h 6858001"/>
              <a:gd name="connsiteX149" fmla="*/ 3879864 w 8009775"/>
              <a:gd name="connsiteY149" fmla="*/ 2347595 h 6858001"/>
              <a:gd name="connsiteX150" fmla="*/ 3885775 w 8009775"/>
              <a:gd name="connsiteY150" fmla="*/ 2349818 h 6858001"/>
              <a:gd name="connsiteX151" fmla="*/ 3891096 w 8009775"/>
              <a:gd name="connsiteY151" fmla="*/ 2351723 h 6858001"/>
              <a:gd name="connsiteX152" fmla="*/ 3896711 w 8009775"/>
              <a:gd name="connsiteY152" fmla="*/ 2353628 h 6858001"/>
              <a:gd name="connsiteX153" fmla="*/ 3902623 w 8009775"/>
              <a:gd name="connsiteY153" fmla="*/ 2355534 h 6858001"/>
              <a:gd name="connsiteX154" fmla="*/ 3908238 w 8009775"/>
              <a:gd name="connsiteY154" fmla="*/ 2356485 h 6858001"/>
              <a:gd name="connsiteX155" fmla="*/ 3914150 w 8009775"/>
              <a:gd name="connsiteY155" fmla="*/ 2357755 h 6858001"/>
              <a:gd name="connsiteX156" fmla="*/ 3920061 w 8009775"/>
              <a:gd name="connsiteY156" fmla="*/ 2358391 h 6858001"/>
              <a:gd name="connsiteX157" fmla="*/ 3925972 w 8009775"/>
              <a:gd name="connsiteY157" fmla="*/ 2358708 h 6858001"/>
              <a:gd name="connsiteX158" fmla="*/ 3931883 w 8009775"/>
              <a:gd name="connsiteY158" fmla="*/ 2358708 h 6858001"/>
              <a:gd name="connsiteX159" fmla="*/ 3937795 w 8009775"/>
              <a:gd name="connsiteY159" fmla="*/ 2358708 h 6858001"/>
              <a:gd name="connsiteX160" fmla="*/ 3943706 w 8009775"/>
              <a:gd name="connsiteY160" fmla="*/ 2358391 h 6858001"/>
              <a:gd name="connsiteX161" fmla="*/ 3949617 w 8009775"/>
              <a:gd name="connsiteY161" fmla="*/ 2357755 h 6858001"/>
              <a:gd name="connsiteX162" fmla="*/ 3955233 w 8009775"/>
              <a:gd name="connsiteY162" fmla="*/ 2356485 h 6858001"/>
              <a:gd name="connsiteX163" fmla="*/ 3961144 w 8009775"/>
              <a:gd name="connsiteY163" fmla="*/ 2355534 h 6858001"/>
              <a:gd name="connsiteX164" fmla="*/ 3966760 w 8009775"/>
              <a:gd name="connsiteY164" fmla="*/ 2353628 h 6858001"/>
              <a:gd name="connsiteX165" fmla="*/ 3972671 w 8009775"/>
              <a:gd name="connsiteY165" fmla="*/ 2351723 h 6858001"/>
              <a:gd name="connsiteX166" fmla="*/ 3978287 w 8009775"/>
              <a:gd name="connsiteY166" fmla="*/ 2349818 h 6858001"/>
              <a:gd name="connsiteX167" fmla="*/ 3983607 w 8009775"/>
              <a:gd name="connsiteY167" fmla="*/ 2347595 h 6858001"/>
              <a:gd name="connsiteX168" fmla="*/ 3989223 w 8009775"/>
              <a:gd name="connsiteY168" fmla="*/ 2344738 h 6858001"/>
              <a:gd name="connsiteX169" fmla="*/ 3994543 w 8009775"/>
              <a:gd name="connsiteY169" fmla="*/ 2341880 h 6858001"/>
              <a:gd name="connsiteX170" fmla="*/ 3999567 w 8009775"/>
              <a:gd name="connsiteY170" fmla="*/ 2338705 h 6858001"/>
              <a:gd name="connsiteX171" fmla="*/ 4004888 w 8009775"/>
              <a:gd name="connsiteY171" fmla="*/ 2334895 h 6858001"/>
              <a:gd name="connsiteX172" fmla="*/ 4009617 w 8009775"/>
              <a:gd name="connsiteY172" fmla="*/ 2331085 h 6858001"/>
              <a:gd name="connsiteX173" fmla="*/ 4014346 w 8009775"/>
              <a:gd name="connsiteY173" fmla="*/ 2326958 h 6858001"/>
              <a:gd name="connsiteX174" fmla="*/ 4018779 w 8009775"/>
              <a:gd name="connsiteY174" fmla="*/ 2322830 h 6858001"/>
              <a:gd name="connsiteX175" fmla="*/ 4023213 w 8009775"/>
              <a:gd name="connsiteY175" fmla="*/ 2318068 h 6858001"/>
              <a:gd name="connsiteX176" fmla="*/ 4027646 w 8009775"/>
              <a:gd name="connsiteY176" fmla="*/ 2313306 h 6858001"/>
              <a:gd name="connsiteX177" fmla="*/ 4031193 w 8009775"/>
              <a:gd name="connsiteY177" fmla="*/ 2308544 h 6858001"/>
              <a:gd name="connsiteX178" fmla="*/ 4034740 w 8009775"/>
              <a:gd name="connsiteY178" fmla="*/ 2303463 h 6858001"/>
              <a:gd name="connsiteX179" fmla="*/ 4037991 w 8009775"/>
              <a:gd name="connsiteY179" fmla="*/ 2298384 h 6858001"/>
              <a:gd name="connsiteX180" fmla="*/ 4040946 w 8009775"/>
              <a:gd name="connsiteY180" fmla="*/ 2292985 h 6858001"/>
              <a:gd name="connsiteX181" fmla="*/ 4043606 w 8009775"/>
              <a:gd name="connsiteY181" fmla="*/ 2287588 h 6858001"/>
              <a:gd name="connsiteX182" fmla="*/ 4046267 w 8009775"/>
              <a:gd name="connsiteY182" fmla="*/ 2281873 h 6858001"/>
              <a:gd name="connsiteX183" fmla="*/ 4048040 w 8009775"/>
              <a:gd name="connsiteY183" fmla="*/ 2276476 h 6858001"/>
              <a:gd name="connsiteX184" fmla="*/ 4050109 w 8009775"/>
              <a:gd name="connsiteY184" fmla="*/ 2270761 h 6858001"/>
              <a:gd name="connsiteX185" fmla="*/ 4051587 w 8009775"/>
              <a:gd name="connsiteY185" fmla="*/ 2265046 h 6858001"/>
              <a:gd name="connsiteX186" fmla="*/ 4052769 w 8009775"/>
              <a:gd name="connsiteY186" fmla="*/ 2259331 h 6858001"/>
              <a:gd name="connsiteX187" fmla="*/ 4053656 w 8009775"/>
              <a:gd name="connsiteY187" fmla="*/ 2253298 h 6858001"/>
              <a:gd name="connsiteX188" fmla="*/ 4054542 w 8009775"/>
              <a:gd name="connsiteY188" fmla="*/ 2247266 h 6858001"/>
              <a:gd name="connsiteX189" fmla="*/ 4054838 w 8009775"/>
              <a:gd name="connsiteY189" fmla="*/ 2241551 h 6858001"/>
              <a:gd name="connsiteX190" fmla="*/ 4055133 w 8009775"/>
              <a:gd name="connsiteY190" fmla="*/ 2235519 h 6858001"/>
              <a:gd name="connsiteX191" fmla="*/ 4054838 w 8009775"/>
              <a:gd name="connsiteY191" fmla="*/ 2229804 h 6858001"/>
              <a:gd name="connsiteX192" fmla="*/ 4054542 w 8009775"/>
              <a:gd name="connsiteY192" fmla="*/ 2223770 h 6858001"/>
              <a:gd name="connsiteX193" fmla="*/ 4053656 w 8009775"/>
              <a:gd name="connsiteY193" fmla="*/ 2217739 h 6858001"/>
              <a:gd name="connsiteX194" fmla="*/ 4052769 w 8009775"/>
              <a:gd name="connsiteY194" fmla="*/ 2212024 h 6858001"/>
              <a:gd name="connsiteX195" fmla="*/ 4051587 w 8009775"/>
              <a:gd name="connsiteY195" fmla="*/ 2206309 h 6858001"/>
              <a:gd name="connsiteX196" fmla="*/ 4050109 w 8009775"/>
              <a:gd name="connsiteY196" fmla="*/ 2200593 h 6858001"/>
              <a:gd name="connsiteX197" fmla="*/ 4048040 w 8009775"/>
              <a:gd name="connsiteY197" fmla="*/ 2194878 h 6858001"/>
              <a:gd name="connsiteX198" fmla="*/ 4046267 w 8009775"/>
              <a:gd name="connsiteY198" fmla="*/ 2189163 h 6858001"/>
              <a:gd name="connsiteX199" fmla="*/ 4043606 w 8009775"/>
              <a:gd name="connsiteY199" fmla="*/ 2183765 h 6858001"/>
              <a:gd name="connsiteX200" fmla="*/ 4040946 w 8009775"/>
              <a:gd name="connsiteY200" fmla="*/ 2178368 h 6858001"/>
              <a:gd name="connsiteX201" fmla="*/ 4037991 w 8009775"/>
              <a:gd name="connsiteY201" fmla="*/ 2172970 h 6858001"/>
              <a:gd name="connsiteX202" fmla="*/ 4034740 w 8009775"/>
              <a:gd name="connsiteY202" fmla="*/ 2167890 h 6858001"/>
              <a:gd name="connsiteX203" fmla="*/ 4031193 w 8009775"/>
              <a:gd name="connsiteY203" fmla="*/ 2162494 h 6858001"/>
              <a:gd name="connsiteX204" fmla="*/ 4027646 w 8009775"/>
              <a:gd name="connsiteY204" fmla="*/ 2157730 h 6858001"/>
              <a:gd name="connsiteX205" fmla="*/ 4023213 w 8009775"/>
              <a:gd name="connsiteY205" fmla="*/ 2153285 h 6858001"/>
              <a:gd name="connsiteX206" fmla="*/ 4018779 w 8009775"/>
              <a:gd name="connsiteY206" fmla="*/ 2148523 h 6858001"/>
              <a:gd name="connsiteX207" fmla="*/ 3632182 w 8009775"/>
              <a:gd name="connsiteY207" fmla="*/ 1761490 h 6858001"/>
              <a:gd name="connsiteX208" fmla="*/ 3435928 w 8009775"/>
              <a:gd name="connsiteY208" fmla="*/ 1565276 h 6858001"/>
              <a:gd name="connsiteX209" fmla="*/ 3431198 w 8009775"/>
              <a:gd name="connsiteY209" fmla="*/ 1560514 h 6858001"/>
              <a:gd name="connsiteX210" fmla="*/ 3427356 w 8009775"/>
              <a:gd name="connsiteY210" fmla="*/ 1555751 h 6858001"/>
              <a:gd name="connsiteX211" fmla="*/ 3423218 w 8009775"/>
              <a:gd name="connsiteY211" fmla="*/ 1550671 h 6858001"/>
              <a:gd name="connsiteX212" fmla="*/ 3420262 w 8009775"/>
              <a:gd name="connsiteY212" fmla="*/ 1545909 h 6858001"/>
              <a:gd name="connsiteX213" fmla="*/ 3417012 w 8009775"/>
              <a:gd name="connsiteY213" fmla="*/ 1540829 h 6858001"/>
              <a:gd name="connsiteX214" fmla="*/ 3413760 w 8009775"/>
              <a:gd name="connsiteY214" fmla="*/ 1535430 h 6858001"/>
              <a:gd name="connsiteX215" fmla="*/ 3411100 w 8009775"/>
              <a:gd name="connsiteY215" fmla="*/ 1530034 h 6858001"/>
              <a:gd name="connsiteX216" fmla="*/ 3408736 w 8009775"/>
              <a:gd name="connsiteY216" fmla="*/ 1524635 h 6858001"/>
              <a:gd name="connsiteX217" fmla="*/ 3406371 w 8009775"/>
              <a:gd name="connsiteY217" fmla="*/ 1518920 h 6858001"/>
              <a:gd name="connsiteX218" fmla="*/ 3404598 w 8009775"/>
              <a:gd name="connsiteY218" fmla="*/ 1513205 h 6858001"/>
              <a:gd name="connsiteX219" fmla="*/ 3403120 w 8009775"/>
              <a:gd name="connsiteY219" fmla="*/ 1507174 h 6858001"/>
              <a:gd name="connsiteX220" fmla="*/ 3401938 w 8009775"/>
              <a:gd name="connsiteY220" fmla="*/ 1501459 h 6858001"/>
              <a:gd name="connsiteX221" fmla="*/ 3401051 w 8009775"/>
              <a:gd name="connsiteY221" fmla="*/ 1495744 h 6858001"/>
              <a:gd name="connsiteX222" fmla="*/ 3400460 w 8009775"/>
              <a:gd name="connsiteY222" fmla="*/ 1489710 h 6858001"/>
              <a:gd name="connsiteX223" fmla="*/ 3399869 w 8009775"/>
              <a:gd name="connsiteY223" fmla="*/ 1483995 h 6858001"/>
              <a:gd name="connsiteX224" fmla="*/ 3399573 w 8009775"/>
              <a:gd name="connsiteY224" fmla="*/ 1478281 h 6858001"/>
              <a:gd name="connsiteX225" fmla="*/ 3399869 w 8009775"/>
              <a:gd name="connsiteY225" fmla="*/ 1472249 h 6858001"/>
              <a:gd name="connsiteX226" fmla="*/ 3400460 w 8009775"/>
              <a:gd name="connsiteY226" fmla="*/ 1466215 h 6858001"/>
              <a:gd name="connsiteX227" fmla="*/ 3401051 w 8009775"/>
              <a:gd name="connsiteY227" fmla="*/ 1460183 h 6858001"/>
              <a:gd name="connsiteX228" fmla="*/ 3401938 w 8009775"/>
              <a:gd name="connsiteY228" fmla="*/ 1454468 h 6858001"/>
              <a:gd name="connsiteX229" fmla="*/ 3403120 w 8009775"/>
              <a:gd name="connsiteY229" fmla="*/ 1448754 h 6858001"/>
              <a:gd name="connsiteX230" fmla="*/ 3404598 w 8009775"/>
              <a:gd name="connsiteY230" fmla="*/ 1443039 h 6858001"/>
              <a:gd name="connsiteX231" fmla="*/ 3406371 w 8009775"/>
              <a:gd name="connsiteY231" fmla="*/ 1437324 h 6858001"/>
              <a:gd name="connsiteX232" fmla="*/ 3408736 w 8009775"/>
              <a:gd name="connsiteY232" fmla="*/ 1431609 h 6858001"/>
              <a:gd name="connsiteX233" fmla="*/ 3411100 w 8009775"/>
              <a:gd name="connsiteY233" fmla="*/ 1426211 h 6858001"/>
              <a:gd name="connsiteX234" fmla="*/ 3413760 w 8009775"/>
              <a:gd name="connsiteY234" fmla="*/ 1420814 h 6858001"/>
              <a:gd name="connsiteX235" fmla="*/ 3417012 w 8009775"/>
              <a:gd name="connsiteY235" fmla="*/ 1415416 h 6858001"/>
              <a:gd name="connsiteX236" fmla="*/ 3420262 w 8009775"/>
              <a:gd name="connsiteY236" fmla="*/ 1410336 h 6858001"/>
              <a:gd name="connsiteX237" fmla="*/ 3423218 w 8009775"/>
              <a:gd name="connsiteY237" fmla="*/ 1405256 h 6858001"/>
              <a:gd name="connsiteX238" fmla="*/ 3427356 w 8009775"/>
              <a:gd name="connsiteY238" fmla="*/ 1400175 h 6858001"/>
              <a:gd name="connsiteX239" fmla="*/ 3431198 w 8009775"/>
              <a:gd name="connsiteY239" fmla="*/ 1395731 h 6858001"/>
              <a:gd name="connsiteX240" fmla="*/ 3435928 w 8009775"/>
              <a:gd name="connsiteY240" fmla="*/ 1390969 h 6858001"/>
              <a:gd name="connsiteX241" fmla="*/ 3440361 w 8009775"/>
              <a:gd name="connsiteY241" fmla="*/ 1386524 h 6858001"/>
              <a:gd name="connsiteX242" fmla="*/ 3445386 w 8009775"/>
              <a:gd name="connsiteY242" fmla="*/ 1382396 h 6858001"/>
              <a:gd name="connsiteX243" fmla="*/ 3449819 w 8009775"/>
              <a:gd name="connsiteY243" fmla="*/ 1378585 h 6858001"/>
              <a:gd name="connsiteX244" fmla="*/ 3454844 w 8009775"/>
              <a:gd name="connsiteY244" fmla="*/ 1375094 h 6858001"/>
              <a:gd name="connsiteX245" fmla="*/ 3460459 w 8009775"/>
              <a:gd name="connsiteY245" fmla="*/ 1371919 h 6858001"/>
              <a:gd name="connsiteX246" fmla="*/ 3465780 w 8009775"/>
              <a:gd name="connsiteY246" fmla="*/ 1369061 h 6858001"/>
              <a:gd name="connsiteX247" fmla="*/ 3471100 w 8009775"/>
              <a:gd name="connsiteY247" fmla="*/ 1366204 h 6858001"/>
              <a:gd name="connsiteX248" fmla="*/ 3476420 w 8009775"/>
              <a:gd name="connsiteY248" fmla="*/ 1363980 h 6858001"/>
              <a:gd name="connsiteX249" fmla="*/ 3482331 w 8009775"/>
              <a:gd name="connsiteY249" fmla="*/ 1361759 h 6858001"/>
              <a:gd name="connsiteX250" fmla="*/ 3487947 w 8009775"/>
              <a:gd name="connsiteY250" fmla="*/ 1360170 h 6858001"/>
              <a:gd name="connsiteX251" fmla="*/ 3493858 w 8009775"/>
              <a:gd name="connsiteY251" fmla="*/ 1358265 h 6858001"/>
              <a:gd name="connsiteX252" fmla="*/ 3499474 w 8009775"/>
              <a:gd name="connsiteY252" fmla="*/ 1357314 h 6858001"/>
              <a:gd name="connsiteX253" fmla="*/ 3505385 w 8009775"/>
              <a:gd name="connsiteY253" fmla="*/ 1356043 h 6858001"/>
              <a:gd name="connsiteX254" fmla="*/ 3511001 w 8009775"/>
              <a:gd name="connsiteY254" fmla="*/ 1355409 h 6858001"/>
              <a:gd name="connsiteX255" fmla="*/ 3517208 w 8009775"/>
              <a:gd name="connsiteY255" fmla="*/ 1355090 h 6858001"/>
              <a:gd name="connsiteX256" fmla="*/ 3522823 w 8009775"/>
              <a:gd name="connsiteY256" fmla="*/ 1354773 h 6858001"/>
              <a:gd name="connsiteX257" fmla="*/ 3529030 w 8009775"/>
              <a:gd name="connsiteY257" fmla="*/ 1355090 h 6858001"/>
              <a:gd name="connsiteX258" fmla="*/ 3534646 w 8009775"/>
              <a:gd name="connsiteY258" fmla="*/ 1355409 h 6858001"/>
              <a:gd name="connsiteX259" fmla="*/ 3540557 w 8009775"/>
              <a:gd name="connsiteY259" fmla="*/ 1356043 h 6858001"/>
              <a:gd name="connsiteX260" fmla="*/ 3546468 w 8009775"/>
              <a:gd name="connsiteY260" fmla="*/ 1357314 h 6858001"/>
              <a:gd name="connsiteX261" fmla="*/ 3552380 w 8009775"/>
              <a:gd name="connsiteY261" fmla="*/ 1358265 h 6858001"/>
              <a:gd name="connsiteX262" fmla="*/ 3557995 w 8009775"/>
              <a:gd name="connsiteY262" fmla="*/ 1360170 h 6858001"/>
              <a:gd name="connsiteX263" fmla="*/ 3563906 w 8009775"/>
              <a:gd name="connsiteY263" fmla="*/ 1361759 h 6858001"/>
              <a:gd name="connsiteX264" fmla="*/ 3569227 w 8009775"/>
              <a:gd name="connsiteY264" fmla="*/ 1363980 h 6858001"/>
              <a:gd name="connsiteX265" fmla="*/ 3574842 w 8009775"/>
              <a:gd name="connsiteY265" fmla="*/ 1366204 h 6858001"/>
              <a:gd name="connsiteX266" fmla="*/ 3580458 w 8009775"/>
              <a:gd name="connsiteY266" fmla="*/ 1369061 h 6858001"/>
              <a:gd name="connsiteX267" fmla="*/ 3585778 w 8009775"/>
              <a:gd name="connsiteY267" fmla="*/ 1371919 h 6858001"/>
              <a:gd name="connsiteX268" fmla="*/ 3590803 w 8009775"/>
              <a:gd name="connsiteY268" fmla="*/ 1375094 h 6858001"/>
              <a:gd name="connsiteX269" fmla="*/ 3595828 w 8009775"/>
              <a:gd name="connsiteY269" fmla="*/ 1378585 h 6858001"/>
              <a:gd name="connsiteX270" fmla="*/ 3600852 w 8009775"/>
              <a:gd name="connsiteY270" fmla="*/ 1382396 h 6858001"/>
              <a:gd name="connsiteX271" fmla="*/ 3605581 w 8009775"/>
              <a:gd name="connsiteY271" fmla="*/ 1386524 h 6858001"/>
              <a:gd name="connsiteX272" fmla="*/ 3610014 w 8009775"/>
              <a:gd name="connsiteY272" fmla="*/ 1390969 h 6858001"/>
              <a:gd name="connsiteX273" fmla="*/ 3817500 w 8009775"/>
              <a:gd name="connsiteY273" fmla="*/ 1598296 h 6858001"/>
              <a:gd name="connsiteX274" fmla="*/ 3821934 w 8009775"/>
              <a:gd name="connsiteY274" fmla="*/ 1602423 h 6858001"/>
              <a:gd name="connsiteX275" fmla="*/ 3826663 w 8009775"/>
              <a:gd name="connsiteY275" fmla="*/ 1606869 h 6858001"/>
              <a:gd name="connsiteX276" fmla="*/ 3831687 w 8009775"/>
              <a:gd name="connsiteY276" fmla="*/ 1610361 h 6858001"/>
              <a:gd name="connsiteX277" fmla="*/ 3836712 w 8009775"/>
              <a:gd name="connsiteY277" fmla="*/ 1613854 h 6858001"/>
              <a:gd name="connsiteX278" fmla="*/ 3841736 w 8009775"/>
              <a:gd name="connsiteY278" fmla="*/ 1617345 h 6858001"/>
              <a:gd name="connsiteX279" fmla="*/ 3847352 w 8009775"/>
              <a:gd name="connsiteY279" fmla="*/ 1620204 h 6858001"/>
              <a:gd name="connsiteX280" fmla="*/ 3852672 w 8009775"/>
              <a:gd name="connsiteY280" fmla="*/ 1623061 h 6858001"/>
              <a:gd name="connsiteX281" fmla="*/ 3857992 w 8009775"/>
              <a:gd name="connsiteY281" fmla="*/ 1625283 h 6858001"/>
              <a:gd name="connsiteX282" fmla="*/ 3863608 w 8009775"/>
              <a:gd name="connsiteY282" fmla="*/ 1627189 h 6858001"/>
              <a:gd name="connsiteX283" fmla="*/ 3869519 w 8009775"/>
              <a:gd name="connsiteY283" fmla="*/ 1629094 h 6858001"/>
              <a:gd name="connsiteX284" fmla="*/ 3875135 w 8009775"/>
              <a:gd name="connsiteY284" fmla="*/ 1630998 h 6858001"/>
              <a:gd name="connsiteX285" fmla="*/ 3881046 w 8009775"/>
              <a:gd name="connsiteY285" fmla="*/ 1631950 h 6858001"/>
              <a:gd name="connsiteX286" fmla="*/ 3886662 w 8009775"/>
              <a:gd name="connsiteY286" fmla="*/ 1632904 h 6858001"/>
              <a:gd name="connsiteX287" fmla="*/ 3892869 w 8009775"/>
              <a:gd name="connsiteY287" fmla="*/ 1633856 h 6858001"/>
              <a:gd name="connsiteX288" fmla="*/ 3898485 w 8009775"/>
              <a:gd name="connsiteY288" fmla="*/ 1634174 h 6858001"/>
              <a:gd name="connsiteX289" fmla="*/ 3904396 w 8009775"/>
              <a:gd name="connsiteY289" fmla="*/ 1634174 h 6858001"/>
              <a:gd name="connsiteX290" fmla="*/ 3910307 w 8009775"/>
              <a:gd name="connsiteY290" fmla="*/ 1634174 h 6858001"/>
              <a:gd name="connsiteX291" fmla="*/ 3916219 w 8009775"/>
              <a:gd name="connsiteY291" fmla="*/ 1633856 h 6858001"/>
              <a:gd name="connsiteX292" fmla="*/ 3922425 w 8009775"/>
              <a:gd name="connsiteY292" fmla="*/ 1632904 h 6858001"/>
              <a:gd name="connsiteX293" fmla="*/ 3928041 w 8009775"/>
              <a:gd name="connsiteY293" fmla="*/ 1631950 h 6858001"/>
              <a:gd name="connsiteX294" fmla="*/ 3933657 w 8009775"/>
              <a:gd name="connsiteY294" fmla="*/ 1630998 h 6858001"/>
              <a:gd name="connsiteX295" fmla="*/ 3939568 w 8009775"/>
              <a:gd name="connsiteY295" fmla="*/ 1629094 h 6858001"/>
              <a:gd name="connsiteX296" fmla="*/ 3945184 w 8009775"/>
              <a:gd name="connsiteY296" fmla="*/ 1627189 h 6858001"/>
              <a:gd name="connsiteX297" fmla="*/ 3950799 w 8009775"/>
              <a:gd name="connsiteY297" fmla="*/ 1625283 h 6858001"/>
              <a:gd name="connsiteX298" fmla="*/ 3956415 w 8009775"/>
              <a:gd name="connsiteY298" fmla="*/ 1623061 h 6858001"/>
              <a:gd name="connsiteX299" fmla="*/ 3961735 w 8009775"/>
              <a:gd name="connsiteY299" fmla="*/ 1620204 h 6858001"/>
              <a:gd name="connsiteX300" fmla="*/ 3967055 w 8009775"/>
              <a:gd name="connsiteY300" fmla="*/ 1617345 h 6858001"/>
              <a:gd name="connsiteX301" fmla="*/ 3972376 w 8009775"/>
              <a:gd name="connsiteY301" fmla="*/ 1613854 h 6858001"/>
              <a:gd name="connsiteX302" fmla="*/ 3977400 w 8009775"/>
              <a:gd name="connsiteY302" fmla="*/ 1610361 h 6858001"/>
              <a:gd name="connsiteX303" fmla="*/ 3982425 w 8009775"/>
              <a:gd name="connsiteY303" fmla="*/ 1606869 h 6858001"/>
              <a:gd name="connsiteX304" fmla="*/ 3986858 w 8009775"/>
              <a:gd name="connsiteY304" fmla="*/ 1602423 h 6858001"/>
              <a:gd name="connsiteX305" fmla="*/ 3991587 w 8009775"/>
              <a:gd name="connsiteY305" fmla="*/ 1598296 h 6858001"/>
              <a:gd name="connsiteX306" fmla="*/ 3996021 w 8009775"/>
              <a:gd name="connsiteY306" fmla="*/ 1593533 h 6858001"/>
              <a:gd name="connsiteX307" fmla="*/ 4000159 w 8009775"/>
              <a:gd name="connsiteY307" fmla="*/ 1588771 h 6858001"/>
              <a:gd name="connsiteX308" fmla="*/ 4003705 w 8009775"/>
              <a:gd name="connsiteY308" fmla="*/ 1583691 h 6858001"/>
              <a:gd name="connsiteX309" fmla="*/ 4007548 w 8009775"/>
              <a:gd name="connsiteY309" fmla="*/ 1578928 h 6858001"/>
              <a:gd name="connsiteX310" fmla="*/ 4010799 w 8009775"/>
              <a:gd name="connsiteY310" fmla="*/ 1573849 h 6858001"/>
              <a:gd name="connsiteX311" fmla="*/ 4013459 w 8009775"/>
              <a:gd name="connsiteY311" fmla="*/ 1568451 h 6858001"/>
              <a:gd name="connsiteX312" fmla="*/ 4016415 w 8009775"/>
              <a:gd name="connsiteY312" fmla="*/ 1563054 h 6858001"/>
              <a:gd name="connsiteX313" fmla="*/ 4018484 w 8009775"/>
              <a:gd name="connsiteY313" fmla="*/ 1557339 h 6858001"/>
              <a:gd name="connsiteX314" fmla="*/ 4020848 w 8009775"/>
              <a:gd name="connsiteY314" fmla="*/ 1551941 h 6858001"/>
              <a:gd name="connsiteX315" fmla="*/ 4022621 w 8009775"/>
              <a:gd name="connsiteY315" fmla="*/ 1546226 h 6858001"/>
              <a:gd name="connsiteX316" fmla="*/ 4024395 w 8009775"/>
              <a:gd name="connsiteY316" fmla="*/ 1540511 h 6858001"/>
              <a:gd name="connsiteX317" fmla="*/ 4025282 w 8009775"/>
              <a:gd name="connsiteY317" fmla="*/ 1534478 h 6858001"/>
              <a:gd name="connsiteX318" fmla="*/ 4026464 w 8009775"/>
              <a:gd name="connsiteY318" fmla="*/ 1528763 h 6858001"/>
              <a:gd name="connsiteX319" fmla="*/ 4027055 w 8009775"/>
              <a:gd name="connsiteY319" fmla="*/ 1522731 h 6858001"/>
              <a:gd name="connsiteX320" fmla="*/ 4027646 w 8009775"/>
              <a:gd name="connsiteY320" fmla="*/ 1517016 h 6858001"/>
              <a:gd name="connsiteX321" fmla="*/ 4027646 w 8009775"/>
              <a:gd name="connsiteY321" fmla="*/ 1510984 h 6858001"/>
              <a:gd name="connsiteX322" fmla="*/ 4027646 w 8009775"/>
              <a:gd name="connsiteY322" fmla="*/ 1505268 h 6858001"/>
              <a:gd name="connsiteX323" fmla="*/ 4027055 w 8009775"/>
              <a:gd name="connsiteY323" fmla="*/ 1499553 h 6858001"/>
              <a:gd name="connsiteX324" fmla="*/ 4026464 w 8009775"/>
              <a:gd name="connsiteY324" fmla="*/ 1493204 h 6858001"/>
              <a:gd name="connsiteX325" fmla="*/ 4025282 w 8009775"/>
              <a:gd name="connsiteY325" fmla="*/ 1487489 h 6858001"/>
              <a:gd name="connsiteX326" fmla="*/ 4024395 w 8009775"/>
              <a:gd name="connsiteY326" fmla="*/ 1481773 h 6858001"/>
              <a:gd name="connsiteX327" fmla="*/ 4022621 w 8009775"/>
              <a:gd name="connsiteY327" fmla="*/ 1476058 h 6858001"/>
              <a:gd name="connsiteX328" fmla="*/ 4020848 w 8009775"/>
              <a:gd name="connsiteY328" fmla="*/ 1470343 h 6858001"/>
              <a:gd name="connsiteX329" fmla="*/ 4018484 w 8009775"/>
              <a:gd name="connsiteY329" fmla="*/ 1464629 h 6858001"/>
              <a:gd name="connsiteX330" fmla="*/ 4016415 w 8009775"/>
              <a:gd name="connsiteY330" fmla="*/ 1459231 h 6858001"/>
              <a:gd name="connsiteX331" fmla="*/ 4013459 w 8009775"/>
              <a:gd name="connsiteY331" fmla="*/ 1453834 h 6858001"/>
              <a:gd name="connsiteX332" fmla="*/ 4010799 w 8009775"/>
              <a:gd name="connsiteY332" fmla="*/ 1448436 h 6858001"/>
              <a:gd name="connsiteX333" fmla="*/ 4007548 w 8009775"/>
              <a:gd name="connsiteY333" fmla="*/ 1443356 h 6858001"/>
              <a:gd name="connsiteX334" fmla="*/ 4003705 w 8009775"/>
              <a:gd name="connsiteY334" fmla="*/ 1438275 h 6858001"/>
              <a:gd name="connsiteX335" fmla="*/ 4000159 w 8009775"/>
              <a:gd name="connsiteY335" fmla="*/ 1433195 h 6858001"/>
              <a:gd name="connsiteX336" fmla="*/ 3996021 w 8009775"/>
              <a:gd name="connsiteY336" fmla="*/ 1428751 h 6858001"/>
              <a:gd name="connsiteX337" fmla="*/ 3991587 w 8009775"/>
              <a:gd name="connsiteY337" fmla="*/ 1423988 h 6858001"/>
              <a:gd name="connsiteX338" fmla="*/ 3323022 w 8009775"/>
              <a:gd name="connsiteY338" fmla="*/ 755333 h 6858001"/>
              <a:gd name="connsiteX339" fmla="*/ 3316815 w 8009775"/>
              <a:gd name="connsiteY339" fmla="*/ 748348 h 6858001"/>
              <a:gd name="connsiteX340" fmla="*/ 3310904 w 8009775"/>
              <a:gd name="connsiteY340" fmla="*/ 741045 h 6858001"/>
              <a:gd name="connsiteX341" fmla="*/ 3305584 w 8009775"/>
              <a:gd name="connsiteY341" fmla="*/ 733108 h 6858001"/>
              <a:gd name="connsiteX342" fmla="*/ 3300855 w 8009775"/>
              <a:gd name="connsiteY342" fmla="*/ 725170 h 6858001"/>
              <a:gd name="connsiteX343" fmla="*/ 3297308 w 8009775"/>
              <a:gd name="connsiteY343" fmla="*/ 716915 h 6858001"/>
              <a:gd name="connsiteX344" fmla="*/ 3293761 w 8009775"/>
              <a:gd name="connsiteY344" fmla="*/ 708660 h 6858001"/>
              <a:gd name="connsiteX345" fmla="*/ 3291101 w 8009775"/>
              <a:gd name="connsiteY345" fmla="*/ 699770 h 6858001"/>
              <a:gd name="connsiteX346" fmla="*/ 3289328 w 8009775"/>
              <a:gd name="connsiteY346" fmla="*/ 691198 h 6858001"/>
              <a:gd name="connsiteX347" fmla="*/ 2596527 w 8009775"/>
              <a:gd name="connsiteY347" fmla="*/ 0 h 6858001"/>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936021 w 8009775"/>
              <a:gd name="connsiteY75" fmla="*/ 2762568 h 6858000"/>
              <a:gd name="connsiteX76" fmla="*/ 3001744 w 8009775"/>
              <a:gd name="connsiteY76" fmla="*/ 1828166 h 6858000"/>
              <a:gd name="connsiteX77" fmla="*/ 2997311 w 8009775"/>
              <a:gd name="connsiteY77" fmla="*/ 1823404 h 6858000"/>
              <a:gd name="connsiteX78" fmla="*/ 2992878 w 8009775"/>
              <a:gd name="connsiteY78" fmla="*/ 1818640 h 6858000"/>
              <a:gd name="connsiteX79" fmla="*/ 2989331 w 8009775"/>
              <a:gd name="connsiteY79" fmla="*/ 1814195 h 6858000"/>
              <a:gd name="connsiteX80" fmla="*/ 2985784 w 8009775"/>
              <a:gd name="connsiteY80" fmla="*/ 1808799 h 6858000"/>
              <a:gd name="connsiteX81" fmla="*/ 2982533 w 8009775"/>
              <a:gd name="connsiteY81" fmla="*/ 1803718 h 6858000"/>
              <a:gd name="connsiteX82" fmla="*/ 2979873 w 8009775"/>
              <a:gd name="connsiteY82" fmla="*/ 1798321 h 6858000"/>
              <a:gd name="connsiteX83" fmla="*/ 2976917 w 8009775"/>
              <a:gd name="connsiteY83" fmla="*/ 1792924 h 6858000"/>
              <a:gd name="connsiteX84" fmla="*/ 2974552 w 8009775"/>
              <a:gd name="connsiteY84" fmla="*/ 1787526 h 6858000"/>
              <a:gd name="connsiteX85" fmla="*/ 2972484 w 8009775"/>
              <a:gd name="connsiteY85" fmla="*/ 1781811 h 6858000"/>
              <a:gd name="connsiteX86" fmla="*/ 2970710 w 8009775"/>
              <a:gd name="connsiteY86" fmla="*/ 1776095 h 6858000"/>
              <a:gd name="connsiteX87" fmla="*/ 2968937 w 8009775"/>
              <a:gd name="connsiteY87" fmla="*/ 1770380 h 6858000"/>
              <a:gd name="connsiteX88" fmla="*/ 2967755 w 8009775"/>
              <a:gd name="connsiteY88" fmla="*/ 1764665 h 6858000"/>
              <a:gd name="connsiteX89" fmla="*/ 2966868 w 8009775"/>
              <a:gd name="connsiteY89" fmla="*/ 1758634 h 6858000"/>
              <a:gd name="connsiteX90" fmla="*/ 2965981 w 8009775"/>
              <a:gd name="connsiteY90" fmla="*/ 1752919 h 6858000"/>
              <a:gd name="connsiteX91" fmla="*/ 2965686 w 8009775"/>
              <a:gd name="connsiteY91" fmla="*/ 1746885 h 6858000"/>
              <a:gd name="connsiteX92" fmla="*/ 2965686 w 8009775"/>
              <a:gd name="connsiteY92" fmla="*/ 1741170 h 6858000"/>
              <a:gd name="connsiteX93" fmla="*/ 2965686 w 8009775"/>
              <a:gd name="connsiteY93" fmla="*/ 1735139 h 6858000"/>
              <a:gd name="connsiteX94" fmla="*/ 2965981 w 8009775"/>
              <a:gd name="connsiteY94" fmla="*/ 1729424 h 6858000"/>
              <a:gd name="connsiteX95" fmla="*/ 2966868 w 8009775"/>
              <a:gd name="connsiteY95" fmla="*/ 1723074 h 6858000"/>
              <a:gd name="connsiteX96" fmla="*/ 2967755 w 8009775"/>
              <a:gd name="connsiteY96" fmla="*/ 1717358 h 6858000"/>
              <a:gd name="connsiteX97" fmla="*/ 2968937 w 8009775"/>
              <a:gd name="connsiteY97" fmla="*/ 1711643 h 6858000"/>
              <a:gd name="connsiteX98" fmla="*/ 2970710 w 8009775"/>
              <a:gd name="connsiteY98" fmla="*/ 1705929 h 6858000"/>
              <a:gd name="connsiteX99" fmla="*/ 2972484 w 8009775"/>
              <a:gd name="connsiteY99" fmla="*/ 1700214 h 6858000"/>
              <a:gd name="connsiteX100" fmla="*/ 2974552 w 8009775"/>
              <a:gd name="connsiteY100" fmla="*/ 1694816 h 6858000"/>
              <a:gd name="connsiteX101" fmla="*/ 2976917 w 8009775"/>
              <a:gd name="connsiteY101" fmla="*/ 1689101 h 6858000"/>
              <a:gd name="connsiteX102" fmla="*/ 2979873 w 8009775"/>
              <a:gd name="connsiteY102" fmla="*/ 1683703 h 6858000"/>
              <a:gd name="connsiteX103" fmla="*/ 2982533 w 8009775"/>
              <a:gd name="connsiteY103" fmla="*/ 1678305 h 6858000"/>
              <a:gd name="connsiteX104" fmla="*/ 2985784 w 8009775"/>
              <a:gd name="connsiteY104" fmla="*/ 1673226 h 6858000"/>
              <a:gd name="connsiteX105" fmla="*/ 2989331 w 8009775"/>
              <a:gd name="connsiteY105" fmla="*/ 1668145 h 6858000"/>
              <a:gd name="connsiteX106" fmla="*/ 2992878 w 8009775"/>
              <a:gd name="connsiteY106" fmla="*/ 1663066 h 6858000"/>
              <a:gd name="connsiteX107" fmla="*/ 2997311 w 8009775"/>
              <a:gd name="connsiteY107" fmla="*/ 1658621 h 6858000"/>
              <a:gd name="connsiteX108" fmla="*/ 3001744 w 8009775"/>
              <a:gd name="connsiteY108" fmla="*/ 1653859 h 6858000"/>
              <a:gd name="connsiteX109" fmla="*/ 3006178 w 8009775"/>
              <a:gd name="connsiteY109" fmla="*/ 1649414 h 6858000"/>
              <a:gd name="connsiteX110" fmla="*/ 3010907 w 8009775"/>
              <a:gd name="connsiteY110" fmla="*/ 1645603 h 6858000"/>
              <a:gd name="connsiteX111" fmla="*/ 3015932 w 8009775"/>
              <a:gd name="connsiteY111" fmla="*/ 1641794 h 6858000"/>
              <a:gd name="connsiteX112" fmla="*/ 3020956 w 8009775"/>
              <a:gd name="connsiteY112" fmla="*/ 1637984 h 6858000"/>
              <a:gd name="connsiteX113" fmla="*/ 3025981 w 8009775"/>
              <a:gd name="connsiteY113" fmla="*/ 1634809 h 6858000"/>
              <a:gd name="connsiteX114" fmla="*/ 3031596 w 8009775"/>
              <a:gd name="connsiteY114" fmla="*/ 1631950 h 6858000"/>
              <a:gd name="connsiteX115" fmla="*/ 3036916 w 8009775"/>
              <a:gd name="connsiteY115" fmla="*/ 1629094 h 6858000"/>
              <a:gd name="connsiteX116" fmla="*/ 3042532 w 8009775"/>
              <a:gd name="connsiteY116" fmla="*/ 1626871 h 6858000"/>
              <a:gd name="connsiteX117" fmla="*/ 3047852 w 8009775"/>
              <a:gd name="connsiteY117" fmla="*/ 1624649 h 6858000"/>
              <a:gd name="connsiteX118" fmla="*/ 3053764 w 8009775"/>
              <a:gd name="connsiteY118" fmla="*/ 1623061 h 6858000"/>
              <a:gd name="connsiteX119" fmla="*/ 3059379 w 8009775"/>
              <a:gd name="connsiteY119" fmla="*/ 1621155 h 6858000"/>
              <a:gd name="connsiteX120" fmla="*/ 3065291 w 8009775"/>
              <a:gd name="connsiteY120" fmla="*/ 1620204 h 6858000"/>
              <a:gd name="connsiteX121" fmla="*/ 3070906 w 8009775"/>
              <a:gd name="connsiteY121" fmla="*/ 1618934 h 6858000"/>
              <a:gd name="connsiteX122" fmla="*/ 3077113 w 8009775"/>
              <a:gd name="connsiteY122" fmla="*/ 1618299 h 6858000"/>
              <a:gd name="connsiteX123" fmla="*/ 3082729 w 8009775"/>
              <a:gd name="connsiteY123" fmla="*/ 1617981 h 6858000"/>
              <a:gd name="connsiteX124" fmla="*/ 3088936 w 8009775"/>
              <a:gd name="connsiteY124" fmla="*/ 1617981 h 6858000"/>
              <a:gd name="connsiteX125" fmla="*/ 3094552 w 8009775"/>
              <a:gd name="connsiteY125" fmla="*/ 1617981 h 6858000"/>
              <a:gd name="connsiteX126" fmla="*/ 3100758 w 8009775"/>
              <a:gd name="connsiteY126" fmla="*/ 1618299 h 6858000"/>
              <a:gd name="connsiteX127" fmla="*/ 3106670 w 8009775"/>
              <a:gd name="connsiteY127" fmla="*/ 1618934 h 6858000"/>
              <a:gd name="connsiteX128" fmla="*/ 3112285 w 8009775"/>
              <a:gd name="connsiteY128" fmla="*/ 1620204 h 6858000"/>
              <a:gd name="connsiteX129" fmla="*/ 3117901 w 8009775"/>
              <a:gd name="connsiteY129" fmla="*/ 1621155 h 6858000"/>
              <a:gd name="connsiteX130" fmla="*/ 3123812 w 8009775"/>
              <a:gd name="connsiteY130" fmla="*/ 1623061 h 6858000"/>
              <a:gd name="connsiteX131" fmla="*/ 3129428 w 8009775"/>
              <a:gd name="connsiteY131" fmla="*/ 1624649 h 6858000"/>
              <a:gd name="connsiteX132" fmla="*/ 3135339 w 8009775"/>
              <a:gd name="connsiteY132" fmla="*/ 1626871 h 6858000"/>
              <a:gd name="connsiteX133" fmla="*/ 3140660 w 8009775"/>
              <a:gd name="connsiteY133" fmla="*/ 1629094 h 6858000"/>
              <a:gd name="connsiteX134" fmla="*/ 3145980 w 8009775"/>
              <a:gd name="connsiteY134" fmla="*/ 1631950 h 6858000"/>
              <a:gd name="connsiteX135" fmla="*/ 3151300 w 8009775"/>
              <a:gd name="connsiteY135" fmla="*/ 1634809 h 6858000"/>
              <a:gd name="connsiteX136" fmla="*/ 3156324 w 8009775"/>
              <a:gd name="connsiteY136" fmla="*/ 1637984 h 6858000"/>
              <a:gd name="connsiteX137" fmla="*/ 3161349 w 8009775"/>
              <a:gd name="connsiteY137" fmla="*/ 1641794 h 6858000"/>
              <a:gd name="connsiteX138" fmla="*/ 3166374 w 8009775"/>
              <a:gd name="connsiteY138" fmla="*/ 1645603 h 6858000"/>
              <a:gd name="connsiteX139" fmla="*/ 3171102 w 8009775"/>
              <a:gd name="connsiteY139" fmla="*/ 1649414 h 6858000"/>
              <a:gd name="connsiteX140" fmla="*/ 3175832 w 8009775"/>
              <a:gd name="connsiteY140" fmla="*/ 1653859 h 6858000"/>
              <a:gd name="connsiteX141" fmla="*/ 3844692 w 8009775"/>
              <a:gd name="connsiteY141" fmla="*/ 2322830 h 6858000"/>
              <a:gd name="connsiteX142" fmla="*/ 3849421 w 8009775"/>
              <a:gd name="connsiteY142" fmla="*/ 2326958 h 6858000"/>
              <a:gd name="connsiteX143" fmla="*/ 3854150 w 8009775"/>
              <a:gd name="connsiteY143" fmla="*/ 2331085 h 6858000"/>
              <a:gd name="connsiteX144" fmla="*/ 3859175 w 8009775"/>
              <a:gd name="connsiteY144" fmla="*/ 2334895 h 6858000"/>
              <a:gd name="connsiteX145" fmla="*/ 3864199 w 8009775"/>
              <a:gd name="connsiteY145" fmla="*/ 2338705 h 6858000"/>
              <a:gd name="connsiteX146" fmla="*/ 3869224 w 8009775"/>
              <a:gd name="connsiteY146" fmla="*/ 2341880 h 6858000"/>
              <a:gd name="connsiteX147" fmla="*/ 3874544 w 8009775"/>
              <a:gd name="connsiteY147" fmla="*/ 2344738 h 6858000"/>
              <a:gd name="connsiteX148" fmla="*/ 3879864 w 8009775"/>
              <a:gd name="connsiteY148" fmla="*/ 2347595 h 6858000"/>
              <a:gd name="connsiteX149" fmla="*/ 3885775 w 8009775"/>
              <a:gd name="connsiteY149" fmla="*/ 2349818 h 6858000"/>
              <a:gd name="connsiteX150" fmla="*/ 3891096 w 8009775"/>
              <a:gd name="connsiteY150" fmla="*/ 2351723 h 6858000"/>
              <a:gd name="connsiteX151" fmla="*/ 3896711 w 8009775"/>
              <a:gd name="connsiteY151" fmla="*/ 2353628 h 6858000"/>
              <a:gd name="connsiteX152" fmla="*/ 3902623 w 8009775"/>
              <a:gd name="connsiteY152" fmla="*/ 2355534 h 6858000"/>
              <a:gd name="connsiteX153" fmla="*/ 3908238 w 8009775"/>
              <a:gd name="connsiteY153" fmla="*/ 2356485 h 6858000"/>
              <a:gd name="connsiteX154" fmla="*/ 3914150 w 8009775"/>
              <a:gd name="connsiteY154" fmla="*/ 2357755 h 6858000"/>
              <a:gd name="connsiteX155" fmla="*/ 3920061 w 8009775"/>
              <a:gd name="connsiteY155" fmla="*/ 2358391 h 6858000"/>
              <a:gd name="connsiteX156" fmla="*/ 3925972 w 8009775"/>
              <a:gd name="connsiteY156" fmla="*/ 2358708 h 6858000"/>
              <a:gd name="connsiteX157" fmla="*/ 3931883 w 8009775"/>
              <a:gd name="connsiteY157" fmla="*/ 2358708 h 6858000"/>
              <a:gd name="connsiteX158" fmla="*/ 3937795 w 8009775"/>
              <a:gd name="connsiteY158" fmla="*/ 2358708 h 6858000"/>
              <a:gd name="connsiteX159" fmla="*/ 3943706 w 8009775"/>
              <a:gd name="connsiteY159" fmla="*/ 2358391 h 6858000"/>
              <a:gd name="connsiteX160" fmla="*/ 3949617 w 8009775"/>
              <a:gd name="connsiteY160" fmla="*/ 2357755 h 6858000"/>
              <a:gd name="connsiteX161" fmla="*/ 3955233 w 8009775"/>
              <a:gd name="connsiteY161" fmla="*/ 2356485 h 6858000"/>
              <a:gd name="connsiteX162" fmla="*/ 3961144 w 8009775"/>
              <a:gd name="connsiteY162" fmla="*/ 2355534 h 6858000"/>
              <a:gd name="connsiteX163" fmla="*/ 3966760 w 8009775"/>
              <a:gd name="connsiteY163" fmla="*/ 2353628 h 6858000"/>
              <a:gd name="connsiteX164" fmla="*/ 3972671 w 8009775"/>
              <a:gd name="connsiteY164" fmla="*/ 2351723 h 6858000"/>
              <a:gd name="connsiteX165" fmla="*/ 3978287 w 8009775"/>
              <a:gd name="connsiteY165" fmla="*/ 2349818 h 6858000"/>
              <a:gd name="connsiteX166" fmla="*/ 3983607 w 8009775"/>
              <a:gd name="connsiteY166" fmla="*/ 2347595 h 6858000"/>
              <a:gd name="connsiteX167" fmla="*/ 3989223 w 8009775"/>
              <a:gd name="connsiteY167" fmla="*/ 2344738 h 6858000"/>
              <a:gd name="connsiteX168" fmla="*/ 3994543 w 8009775"/>
              <a:gd name="connsiteY168" fmla="*/ 2341880 h 6858000"/>
              <a:gd name="connsiteX169" fmla="*/ 3999567 w 8009775"/>
              <a:gd name="connsiteY169" fmla="*/ 2338705 h 6858000"/>
              <a:gd name="connsiteX170" fmla="*/ 4004888 w 8009775"/>
              <a:gd name="connsiteY170" fmla="*/ 2334895 h 6858000"/>
              <a:gd name="connsiteX171" fmla="*/ 4009617 w 8009775"/>
              <a:gd name="connsiteY171" fmla="*/ 2331085 h 6858000"/>
              <a:gd name="connsiteX172" fmla="*/ 4014346 w 8009775"/>
              <a:gd name="connsiteY172" fmla="*/ 2326958 h 6858000"/>
              <a:gd name="connsiteX173" fmla="*/ 4018779 w 8009775"/>
              <a:gd name="connsiteY173" fmla="*/ 2322830 h 6858000"/>
              <a:gd name="connsiteX174" fmla="*/ 4023213 w 8009775"/>
              <a:gd name="connsiteY174" fmla="*/ 2318068 h 6858000"/>
              <a:gd name="connsiteX175" fmla="*/ 4027646 w 8009775"/>
              <a:gd name="connsiteY175" fmla="*/ 2313306 h 6858000"/>
              <a:gd name="connsiteX176" fmla="*/ 4031193 w 8009775"/>
              <a:gd name="connsiteY176" fmla="*/ 2308544 h 6858000"/>
              <a:gd name="connsiteX177" fmla="*/ 4034740 w 8009775"/>
              <a:gd name="connsiteY177" fmla="*/ 2303463 h 6858000"/>
              <a:gd name="connsiteX178" fmla="*/ 4037991 w 8009775"/>
              <a:gd name="connsiteY178" fmla="*/ 2298384 h 6858000"/>
              <a:gd name="connsiteX179" fmla="*/ 4040946 w 8009775"/>
              <a:gd name="connsiteY179" fmla="*/ 2292985 h 6858000"/>
              <a:gd name="connsiteX180" fmla="*/ 4043606 w 8009775"/>
              <a:gd name="connsiteY180" fmla="*/ 2287588 h 6858000"/>
              <a:gd name="connsiteX181" fmla="*/ 4046267 w 8009775"/>
              <a:gd name="connsiteY181" fmla="*/ 2281873 h 6858000"/>
              <a:gd name="connsiteX182" fmla="*/ 4048040 w 8009775"/>
              <a:gd name="connsiteY182" fmla="*/ 2276476 h 6858000"/>
              <a:gd name="connsiteX183" fmla="*/ 4050109 w 8009775"/>
              <a:gd name="connsiteY183" fmla="*/ 2270761 h 6858000"/>
              <a:gd name="connsiteX184" fmla="*/ 4051587 w 8009775"/>
              <a:gd name="connsiteY184" fmla="*/ 2265046 h 6858000"/>
              <a:gd name="connsiteX185" fmla="*/ 4052769 w 8009775"/>
              <a:gd name="connsiteY185" fmla="*/ 2259331 h 6858000"/>
              <a:gd name="connsiteX186" fmla="*/ 4053656 w 8009775"/>
              <a:gd name="connsiteY186" fmla="*/ 2253298 h 6858000"/>
              <a:gd name="connsiteX187" fmla="*/ 4054542 w 8009775"/>
              <a:gd name="connsiteY187" fmla="*/ 2247266 h 6858000"/>
              <a:gd name="connsiteX188" fmla="*/ 4054838 w 8009775"/>
              <a:gd name="connsiteY188" fmla="*/ 2241551 h 6858000"/>
              <a:gd name="connsiteX189" fmla="*/ 4055133 w 8009775"/>
              <a:gd name="connsiteY189" fmla="*/ 2235519 h 6858000"/>
              <a:gd name="connsiteX190" fmla="*/ 4054838 w 8009775"/>
              <a:gd name="connsiteY190" fmla="*/ 2229804 h 6858000"/>
              <a:gd name="connsiteX191" fmla="*/ 4054542 w 8009775"/>
              <a:gd name="connsiteY191" fmla="*/ 2223770 h 6858000"/>
              <a:gd name="connsiteX192" fmla="*/ 4053656 w 8009775"/>
              <a:gd name="connsiteY192" fmla="*/ 2217739 h 6858000"/>
              <a:gd name="connsiteX193" fmla="*/ 4052769 w 8009775"/>
              <a:gd name="connsiteY193" fmla="*/ 2212024 h 6858000"/>
              <a:gd name="connsiteX194" fmla="*/ 4051587 w 8009775"/>
              <a:gd name="connsiteY194" fmla="*/ 2206309 h 6858000"/>
              <a:gd name="connsiteX195" fmla="*/ 4050109 w 8009775"/>
              <a:gd name="connsiteY195" fmla="*/ 2200593 h 6858000"/>
              <a:gd name="connsiteX196" fmla="*/ 4048040 w 8009775"/>
              <a:gd name="connsiteY196" fmla="*/ 2194878 h 6858000"/>
              <a:gd name="connsiteX197" fmla="*/ 4046267 w 8009775"/>
              <a:gd name="connsiteY197" fmla="*/ 2189163 h 6858000"/>
              <a:gd name="connsiteX198" fmla="*/ 4043606 w 8009775"/>
              <a:gd name="connsiteY198" fmla="*/ 2183765 h 6858000"/>
              <a:gd name="connsiteX199" fmla="*/ 4040946 w 8009775"/>
              <a:gd name="connsiteY199" fmla="*/ 2178368 h 6858000"/>
              <a:gd name="connsiteX200" fmla="*/ 4037991 w 8009775"/>
              <a:gd name="connsiteY200" fmla="*/ 2172970 h 6858000"/>
              <a:gd name="connsiteX201" fmla="*/ 4034740 w 8009775"/>
              <a:gd name="connsiteY201" fmla="*/ 2167890 h 6858000"/>
              <a:gd name="connsiteX202" fmla="*/ 4031193 w 8009775"/>
              <a:gd name="connsiteY202" fmla="*/ 2162494 h 6858000"/>
              <a:gd name="connsiteX203" fmla="*/ 4027646 w 8009775"/>
              <a:gd name="connsiteY203" fmla="*/ 2157730 h 6858000"/>
              <a:gd name="connsiteX204" fmla="*/ 4023213 w 8009775"/>
              <a:gd name="connsiteY204" fmla="*/ 2153285 h 6858000"/>
              <a:gd name="connsiteX205" fmla="*/ 4018779 w 8009775"/>
              <a:gd name="connsiteY205" fmla="*/ 2148523 h 6858000"/>
              <a:gd name="connsiteX206" fmla="*/ 3632182 w 8009775"/>
              <a:gd name="connsiteY206" fmla="*/ 1761490 h 6858000"/>
              <a:gd name="connsiteX207" fmla="*/ 3435928 w 8009775"/>
              <a:gd name="connsiteY207" fmla="*/ 1565276 h 6858000"/>
              <a:gd name="connsiteX208" fmla="*/ 3431198 w 8009775"/>
              <a:gd name="connsiteY208" fmla="*/ 1560514 h 6858000"/>
              <a:gd name="connsiteX209" fmla="*/ 3427356 w 8009775"/>
              <a:gd name="connsiteY209" fmla="*/ 1555751 h 6858000"/>
              <a:gd name="connsiteX210" fmla="*/ 3423218 w 8009775"/>
              <a:gd name="connsiteY210" fmla="*/ 1550671 h 6858000"/>
              <a:gd name="connsiteX211" fmla="*/ 3420262 w 8009775"/>
              <a:gd name="connsiteY211" fmla="*/ 1545909 h 6858000"/>
              <a:gd name="connsiteX212" fmla="*/ 3417012 w 8009775"/>
              <a:gd name="connsiteY212" fmla="*/ 1540829 h 6858000"/>
              <a:gd name="connsiteX213" fmla="*/ 3413760 w 8009775"/>
              <a:gd name="connsiteY213" fmla="*/ 1535430 h 6858000"/>
              <a:gd name="connsiteX214" fmla="*/ 3411100 w 8009775"/>
              <a:gd name="connsiteY214" fmla="*/ 1530034 h 6858000"/>
              <a:gd name="connsiteX215" fmla="*/ 3408736 w 8009775"/>
              <a:gd name="connsiteY215" fmla="*/ 1524635 h 6858000"/>
              <a:gd name="connsiteX216" fmla="*/ 3406371 w 8009775"/>
              <a:gd name="connsiteY216" fmla="*/ 1518920 h 6858000"/>
              <a:gd name="connsiteX217" fmla="*/ 3404598 w 8009775"/>
              <a:gd name="connsiteY217" fmla="*/ 1513205 h 6858000"/>
              <a:gd name="connsiteX218" fmla="*/ 3403120 w 8009775"/>
              <a:gd name="connsiteY218" fmla="*/ 1507174 h 6858000"/>
              <a:gd name="connsiteX219" fmla="*/ 3401938 w 8009775"/>
              <a:gd name="connsiteY219" fmla="*/ 1501459 h 6858000"/>
              <a:gd name="connsiteX220" fmla="*/ 3401051 w 8009775"/>
              <a:gd name="connsiteY220" fmla="*/ 1495744 h 6858000"/>
              <a:gd name="connsiteX221" fmla="*/ 3400460 w 8009775"/>
              <a:gd name="connsiteY221" fmla="*/ 1489710 h 6858000"/>
              <a:gd name="connsiteX222" fmla="*/ 3399869 w 8009775"/>
              <a:gd name="connsiteY222" fmla="*/ 1483995 h 6858000"/>
              <a:gd name="connsiteX223" fmla="*/ 3399573 w 8009775"/>
              <a:gd name="connsiteY223" fmla="*/ 1478281 h 6858000"/>
              <a:gd name="connsiteX224" fmla="*/ 3399869 w 8009775"/>
              <a:gd name="connsiteY224" fmla="*/ 1472249 h 6858000"/>
              <a:gd name="connsiteX225" fmla="*/ 3400460 w 8009775"/>
              <a:gd name="connsiteY225" fmla="*/ 1466215 h 6858000"/>
              <a:gd name="connsiteX226" fmla="*/ 3401051 w 8009775"/>
              <a:gd name="connsiteY226" fmla="*/ 1460183 h 6858000"/>
              <a:gd name="connsiteX227" fmla="*/ 3401938 w 8009775"/>
              <a:gd name="connsiteY227" fmla="*/ 1454468 h 6858000"/>
              <a:gd name="connsiteX228" fmla="*/ 3403120 w 8009775"/>
              <a:gd name="connsiteY228" fmla="*/ 1448754 h 6858000"/>
              <a:gd name="connsiteX229" fmla="*/ 3404598 w 8009775"/>
              <a:gd name="connsiteY229" fmla="*/ 1443039 h 6858000"/>
              <a:gd name="connsiteX230" fmla="*/ 3406371 w 8009775"/>
              <a:gd name="connsiteY230" fmla="*/ 1437324 h 6858000"/>
              <a:gd name="connsiteX231" fmla="*/ 3408736 w 8009775"/>
              <a:gd name="connsiteY231" fmla="*/ 1431609 h 6858000"/>
              <a:gd name="connsiteX232" fmla="*/ 3411100 w 8009775"/>
              <a:gd name="connsiteY232" fmla="*/ 1426211 h 6858000"/>
              <a:gd name="connsiteX233" fmla="*/ 3413760 w 8009775"/>
              <a:gd name="connsiteY233" fmla="*/ 1420814 h 6858000"/>
              <a:gd name="connsiteX234" fmla="*/ 3417012 w 8009775"/>
              <a:gd name="connsiteY234" fmla="*/ 1415416 h 6858000"/>
              <a:gd name="connsiteX235" fmla="*/ 3420262 w 8009775"/>
              <a:gd name="connsiteY235" fmla="*/ 1410336 h 6858000"/>
              <a:gd name="connsiteX236" fmla="*/ 3423218 w 8009775"/>
              <a:gd name="connsiteY236" fmla="*/ 1405256 h 6858000"/>
              <a:gd name="connsiteX237" fmla="*/ 3427356 w 8009775"/>
              <a:gd name="connsiteY237" fmla="*/ 1400175 h 6858000"/>
              <a:gd name="connsiteX238" fmla="*/ 3431198 w 8009775"/>
              <a:gd name="connsiteY238" fmla="*/ 1395731 h 6858000"/>
              <a:gd name="connsiteX239" fmla="*/ 3435928 w 8009775"/>
              <a:gd name="connsiteY239" fmla="*/ 1390969 h 6858000"/>
              <a:gd name="connsiteX240" fmla="*/ 3440361 w 8009775"/>
              <a:gd name="connsiteY240" fmla="*/ 1386524 h 6858000"/>
              <a:gd name="connsiteX241" fmla="*/ 3445386 w 8009775"/>
              <a:gd name="connsiteY241" fmla="*/ 1382396 h 6858000"/>
              <a:gd name="connsiteX242" fmla="*/ 3449819 w 8009775"/>
              <a:gd name="connsiteY242" fmla="*/ 1378585 h 6858000"/>
              <a:gd name="connsiteX243" fmla="*/ 3454844 w 8009775"/>
              <a:gd name="connsiteY243" fmla="*/ 1375094 h 6858000"/>
              <a:gd name="connsiteX244" fmla="*/ 3460459 w 8009775"/>
              <a:gd name="connsiteY244" fmla="*/ 1371919 h 6858000"/>
              <a:gd name="connsiteX245" fmla="*/ 3465780 w 8009775"/>
              <a:gd name="connsiteY245" fmla="*/ 1369061 h 6858000"/>
              <a:gd name="connsiteX246" fmla="*/ 3471100 w 8009775"/>
              <a:gd name="connsiteY246" fmla="*/ 1366204 h 6858000"/>
              <a:gd name="connsiteX247" fmla="*/ 3476420 w 8009775"/>
              <a:gd name="connsiteY247" fmla="*/ 1363980 h 6858000"/>
              <a:gd name="connsiteX248" fmla="*/ 3482331 w 8009775"/>
              <a:gd name="connsiteY248" fmla="*/ 1361759 h 6858000"/>
              <a:gd name="connsiteX249" fmla="*/ 3487947 w 8009775"/>
              <a:gd name="connsiteY249" fmla="*/ 1360170 h 6858000"/>
              <a:gd name="connsiteX250" fmla="*/ 3493858 w 8009775"/>
              <a:gd name="connsiteY250" fmla="*/ 1358265 h 6858000"/>
              <a:gd name="connsiteX251" fmla="*/ 3499474 w 8009775"/>
              <a:gd name="connsiteY251" fmla="*/ 1357314 h 6858000"/>
              <a:gd name="connsiteX252" fmla="*/ 3505385 w 8009775"/>
              <a:gd name="connsiteY252" fmla="*/ 1356043 h 6858000"/>
              <a:gd name="connsiteX253" fmla="*/ 3511001 w 8009775"/>
              <a:gd name="connsiteY253" fmla="*/ 1355409 h 6858000"/>
              <a:gd name="connsiteX254" fmla="*/ 3517208 w 8009775"/>
              <a:gd name="connsiteY254" fmla="*/ 1355090 h 6858000"/>
              <a:gd name="connsiteX255" fmla="*/ 3522823 w 8009775"/>
              <a:gd name="connsiteY255" fmla="*/ 1354773 h 6858000"/>
              <a:gd name="connsiteX256" fmla="*/ 3529030 w 8009775"/>
              <a:gd name="connsiteY256" fmla="*/ 1355090 h 6858000"/>
              <a:gd name="connsiteX257" fmla="*/ 3534646 w 8009775"/>
              <a:gd name="connsiteY257" fmla="*/ 1355409 h 6858000"/>
              <a:gd name="connsiteX258" fmla="*/ 3540557 w 8009775"/>
              <a:gd name="connsiteY258" fmla="*/ 1356043 h 6858000"/>
              <a:gd name="connsiteX259" fmla="*/ 3546468 w 8009775"/>
              <a:gd name="connsiteY259" fmla="*/ 1357314 h 6858000"/>
              <a:gd name="connsiteX260" fmla="*/ 3552380 w 8009775"/>
              <a:gd name="connsiteY260" fmla="*/ 1358265 h 6858000"/>
              <a:gd name="connsiteX261" fmla="*/ 3557995 w 8009775"/>
              <a:gd name="connsiteY261" fmla="*/ 1360170 h 6858000"/>
              <a:gd name="connsiteX262" fmla="*/ 3563906 w 8009775"/>
              <a:gd name="connsiteY262" fmla="*/ 1361759 h 6858000"/>
              <a:gd name="connsiteX263" fmla="*/ 3569227 w 8009775"/>
              <a:gd name="connsiteY263" fmla="*/ 1363980 h 6858000"/>
              <a:gd name="connsiteX264" fmla="*/ 3574842 w 8009775"/>
              <a:gd name="connsiteY264" fmla="*/ 1366204 h 6858000"/>
              <a:gd name="connsiteX265" fmla="*/ 3580458 w 8009775"/>
              <a:gd name="connsiteY265" fmla="*/ 1369061 h 6858000"/>
              <a:gd name="connsiteX266" fmla="*/ 3585778 w 8009775"/>
              <a:gd name="connsiteY266" fmla="*/ 1371919 h 6858000"/>
              <a:gd name="connsiteX267" fmla="*/ 3590803 w 8009775"/>
              <a:gd name="connsiteY267" fmla="*/ 1375094 h 6858000"/>
              <a:gd name="connsiteX268" fmla="*/ 3595828 w 8009775"/>
              <a:gd name="connsiteY268" fmla="*/ 1378585 h 6858000"/>
              <a:gd name="connsiteX269" fmla="*/ 3600852 w 8009775"/>
              <a:gd name="connsiteY269" fmla="*/ 1382396 h 6858000"/>
              <a:gd name="connsiteX270" fmla="*/ 3605581 w 8009775"/>
              <a:gd name="connsiteY270" fmla="*/ 1386524 h 6858000"/>
              <a:gd name="connsiteX271" fmla="*/ 3610014 w 8009775"/>
              <a:gd name="connsiteY271" fmla="*/ 1390969 h 6858000"/>
              <a:gd name="connsiteX272" fmla="*/ 3817500 w 8009775"/>
              <a:gd name="connsiteY272" fmla="*/ 1598296 h 6858000"/>
              <a:gd name="connsiteX273" fmla="*/ 3821934 w 8009775"/>
              <a:gd name="connsiteY273" fmla="*/ 1602423 h 6858000"/>
              <a:gd name="connsiteX274" fmla="*/ 3826663 w 8009775"/>
              <a:gd name="connsiteY274" fmla="*/ 1606869 h 6858000"/>
              <a:gd name="connsiteX275" fmla="*/ 3831687 w 8009775"/>
              <a:gd name="connsiteY275" fmla="*/ 1610361 h 6858000"/>
              <a:gd name="connsiteX276" fmla="*/ 3836712 w 8009775"/>
              <a:gd name="connsiteY276" fmla="*/ 1613854 h 6858000"/>
              <a:gd name="connsiteX277" fmla="*/ 3841736 w 8009775"/>
              <a:gd name="connsiteY277" fmla="*/ 1617345 h 6858000"/>
              <a:gd name="connsiteX278" fmla="*/ 3847352 w 8009775"/>
              <a:gd name="connsiteY278" fmla="*/ 1620204 h 6858000"/>
              <a:gd name="connsiteX279" fmla="*/ 3852672 w 8009775"/>
              <a:gd name="connsiteY279" fmla="*/ 1623061 h 6858000"/>
              <a:gd name="connsiteX280" fmla="*/ 3857992 w 8009775"/>
              <a:gd name="connsiteY280" fmla="*/ 1625283 h 6858000"/>
              <a:gd name="connsiteX281" fmla="*/ 3863608 w 8009775"/>
              <a:gd name="connsiteY281" fmla="*/ 1627189 h 6858000"/>
              <a:gd name="connsiteX282" fmla="*/ 3869519 w 8009775"/>
              <a:gd name="connsiteY282" fmla="*/ 1629094 h 6858000"/>
              <a:gd name="connsiteX283" fmla="*/ 3875135 w 8009775"/>
              <a:gd name="connsiteY283" fmla="*/ 1630998 h 6858000"/>
              <a:gd name="connsiteX284" fmla="*/ 3881046 w 8009775"/>
              <a:gd name="connsiteY284" fmla="*/ 1631950 h 6858000"/>
              <a:gd name="connsiteX285" fmla="*/ 3886662 w 8009775"/>
              <a:gd name="connsiteY285" fmla="*/ 1632904 h 6858000"/>
              <a:gd name="connsiteX286" fmla="*/ 3892869 w 8009775"/>
              <a:gd name="connsiteY286" fmla="*/ 1633856 h 6858000"/>
              <a:gd name="connsiteX287" fmla="*/ 3898485 w 8009775"/>
              <a:gd name="connsiteY287" fmla="*/ 1634174 h 6858000"/>
              <a:gd name="connsiteX288" fmla="*/ 3904396 w 8009775"/>
              <a:gd name="connsiteY288" fmla="*/ 1634174 h 6858000"/>
              <a:gd name="connsiteX289" fmla="*/ 3910307 w 8009775"/>
              <a:gd name="connsiteY289" fmla="*/ 1634174 h 6858000"/>
              <a:gd name="connsiteX290" fmla="*/ 3916219 w 8009775"/>
              <a:gd name="connsiteY290" fmla="*/ 1633856 h 6858000"/>
              <a:gd name="connsiteX291" fmla="*/ 3922425 w 8009775"/>
              <a:gd name="connsiteY291" fmla="*/ 1632904 h 6858000"/>
              <a:gd name="connsiteX292" fmla="*/ 3928041 w 8009775"/>
              <a:gd name="connsiteY292" fmla="*/ 1631950 h 6858000"/>
              <a:gd name="connsiteX293" fmla="*/ 3933657 w 8009775"/>
              <a:gd name="connsiteY293" fmla="*/ 1630998 h 6858000"/>
              <a:gd name="connsiteX294" fmla="*/ 3939568 w 8009775"/>
              <a:gd name="connsiteY294" fmla="*/ 1629094 h 6858000"/>
              <a:gd name="connsiteX295" fmla="*/ 3945184 w 8009775"/>
              <a:gd name="connsiteY295" fmla="*/ 1627189 h 6858000"/>
              <a:gd name="connsiteX296" fmla="*/ 3950799 w 8009775"/>
              <a:gd name="connsiteY296" fmla="*/ 1625283 h 6858000"/>
              <a:gd name="connsiteX297" fmla="*/ 3956415 w 8009775"/>
              <a:gd name="connsiteY297" fmla="*/ 1623061 h 6858000"/>
              <a:gd name="connsiteX298" fmla="*/ 3961735 w 8009775"/>
              <a:gd name="connsiteY298" fmla="*/ 1620204 h 6858000"/>
              <a:gd name="connsiteX299" fmla="*/ 3967055 w 8009775"/>
              <a:gd name="connsiteY299" fmla="*/ 1617345 h 6858000"/>
              <a:gd name="connsiteX300" fmla="*/ 3972376 w 8009775"/>
              <a:gd name="connsiteY300" fmla="*/ 1613854 h 6858000"/>
              <a:gd name="connsiteX301" fmla="*/ 3977400 w 8009775"/>
              <a:gd name="connsiteY301" fmla="*/ 1610361 h 6858000"/>
              <a:gd name="connsiteX302" fmla="*/ 3982425 w 8009775"/>
              <a:gd name="connsiteY302" fmla="*/ 1606869 h 6858000"/>
              <a:gd name="connsiteX303" fmla="*/ 3986858 w 8009775"/>
              <a:gd name="connsiteY303" fmla="*/ 1602423 h 6858000"/>
              <a:gd name="connsiteX304" fmla="*/ 3991587 w 8009775"/>
              <a:gd name="connsiteY304" fmla="*/ 1598296 h 6858000"/>
              <a:gd name="connsiteX305" fmla="*/ 3996021 w 8009775"/>
              <a:gd name="connsiteY305" fmla="*/ 1593533 h 6858000"/>
              <a:gd name="connsiteX306" fmla="*/ 4000159 w 8009775"/>
              <a:gd name="connsiteY306" fmla="*/ 1588771 h 6858000"/>
              <a:gd name="connsiteX307" fmla="*/ 4003705 w 8009775"/>
              <a:gd name="connsiteY307" fmla="*/ 1583691 h 6858000"/>
              <a:gd name="connsiteX308" fmla="*/ 4007548 w 8009775"/>
              <a:gd name="connsiteY308" fmla="*/ 1578928 h 6858000"/>
              <a:gd name="connsiteX309" fmla="*/ 4010799 w 8009775"/>
              <a:gd name="connsiteY309" fmla="*/ 1573849 h 6858000"/>
              <a:gd name="connsiteX310" fmla="*/ 4013459 w 8009775"/>
              <a:gd name="connsiteY310" fmla="*/ 1568451 h 6858000"/>
              <a:gd name="connsiteX311" fmla="*/ 4016415 w 8009775"/>
              <a:gd name="connsiteY311" fmla="*/ 1563054 h 6858000"/>
              <a:gd name="connsiteX312" fmla="*/ 4018484 w 8009775"/>
              <a:gd name="connsiteY312" fmla="*/ 1557339 h 6858000"/>
              <a:gd name="connsiteX313" fmla="*/ 4020848 w 8009775"/>
              <a:gd name="connsiteY313" fmla="*/ 1551941 h 6858000"/>
              <a:gd name="connsiteX314" fmla="*/ 4022621 w 8009775"/>
              <a:gd name="connsiteY314" fmla="*/ 1546226 h 6858000"/>
              <a:gd name="connsiteX315" fmla="*/ 4024395 w 8009775"/>
              <a:gd name="connsiteY315" fmla="*/ 1540511 h 6858000"/>
              <a:gd name="connsiteX316" fmla="*/ 4025282 w 8009775"/>
              <a:gd name="connsiteY316" fmla="*/ 1534478 h 6858000"/>
              <a:gd name="connsiteX317" fmla="*/ 4026464 w 8009775"/>
              <a:gd name="connsiteY317" fmla="*/ 1528763 h 6858000"/>
              <a:gd name="connsiteX318" fmla="*/ 4027055 w 8009775"/>
              <a:gd name="connsiteY318" fmla="*/ 1522731 h 6858000"/>
              <a:gd name="connsiteX319" fmla="*/ 4027646 w 8009775"/>
              <a:gd name="connsiteY319" fmla="*/ 1517016 h 6858000"/>
              <a:gd name="connsiteX320" fmla="*/ 4027646 w 8009775"/>
              <a:gd name="connsiteY320" fmla="*/ 1510984 h 6858000"/>
              <a:gd name="connsiteX321" fmla="*/ 4027646 w 8009775"/>
              <a:gd name="connsiteY321" fmla="*/ 1505268 h 6858000"/>
              <a:gd name="connsiteX322" fmla="*/ 4027055 w 8009775"/>
              <a:gd name="connsiteY322" fmla="*/ 1499553 h 6858000"/>
              <a:gd name="connsiteX323" fmla="*/ 4026464 w 8009775"/>
              <a:gd name="connsiteY323" fmla="*/ 1493204 h 6858000"/>
              <a:gd name="connsiteX324" fmla="*/ 4025282 w 8009775"/>
              <a:gd name="connsiteY324" fmla="*/ 1487489 h 6858000"/>
              <a:gd name="connsiteX325" fmla="*/ 4024395 w 8009775"/>
              <a:gd name="connsiteY325" fmla="*/ 1481773 h 6858000"/>
              <a:gd name="connsiteX326" fmla="*/ 4022621 w 8009775"/>
              <a:gd name="connsiteY326" fmla="*/ 1476058 h 6858000"/>
              <a:gd name="connsiteX327" fmla="*/ 4020848 w 8009775"/>
              <a:gd name="connsiteY327" fmla="*/ 1470343 h 6858000"/>
              <a:gd name="connsiteX328" fmla="*/ 4018484 w 8009775"/>
              <a:gd name="connsiteY328" fmla="*/ 1464629 h 6858000"/>
              <a:gd name="connsiteX329" fmla="*/ 4016415 w 8009775"/>
              <a:gd name="connsiteY329" fmla="*/ 1459231 h 6858000"/>
              <a:gd name="connsiteX330" fmla="*/ 4013459 w 8009775"/>
              <a:gd name="connsiteY330" fmla="*/ 1453834 h 6858000"/>
              <a:gd name="connsiteX331" fmla="*/ 4010799 w 8009775"/>
              <a:gd name="connsiteY331" fmla="*/ 1448436 h 6858000"/>
              <a:gd name="connsiteX332" fmla="*/ 4007548 w 8009775"/>
              <a:gd name="connsiteY332" fmla="*/ 1443356 h 6858000"/>
              <a:gd name="connsiteX333" fmla="*/ 4003705 w 8009775"/>
              <a:gd name="connsiteY333" fmla="*/ 1438275 h 6858000"/>
              <a:gd name="connsiteX334" fmla="*/ 4000159 w 8009775"/>
              <a:gd name="connsiteY334" fmla="*/ 1433195 h 6858000"/>
              <a:gd name="connsiteX335" fmla="*/ 3996021 w 8009775"/>
              <a:gd name="connsiteY335" fmla="*/ 1428751 h 6858000"/>
              <a:gd name="connsiteX336" fmla="*/ 3991587 w 8009775"/>
              <a:gd name="connsiteY336" fmla="*/ 1423988 h 6858000"/>
              <a:gd name="connsiteX337" fmla="*/ 3323022 w 8009775"/>
              <a:gd name="connsiteY337" fmla="*/ 755333 h 6858000"/>
              <a:gd name="connsiteX338" fmla="*/ 3316815 w 8009775"/>
              <a:gd name="connsiteY338" fmla="*/ 748348 h 6858000"/>
              <a:gd name="connsiteX339" fmla="*/ 3310904 w 8009775"/>
              <a:gd name="connsiteY339" fmla="*/ 741045 h 6858000"/>
              <a:gd name="connsiteX340" fmla="*/ 3305584 w 8009775"/>
              <a:gd name="connsiteY340" fmla="*/ 733108 h 6858000"/>
              <a:gd name="connsiteX341" fmla="*/ 3300855 w 8009775"/>
              <a:gd name="connsiteY341" fmla="*/ 725170 h 6858000"/>
              <a:gd name="connsiteX342" fmla="*/ 3297308 w 8009775"/>
              <a:gd name="connsiteY342" fmla="*/ 716915 h 6858000"/>
              <a:gd name="connsiteX343" fmla="*/ 3293761 w 8009775"/>
              <a:gd name="connsiteY343" fmla="*/ 708660 h 6858000"/>
              <a:gd name="connsiteX344" fmla="*/ 3291101 w 8009775"/>
              <a:gd name="connsiteY344" fmla="*/ 699770 h 6858000"/>
              <a:gd name="connsiteX345" fmla="*/ 3289328 w 8009775"/>
              <a:gd name="connsiteY345" fmla="*/ 691198 h 6858000"/>
              <a:gd name="connsiteX346" fmla="*/ 2596527 w 8009775"/>
              <a:gd name="connsiteY346"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950799 w 8009775"/>
              <a:gd name="connsiteY74" fmla="*/ 2776856 h 6858000"/>
              <a:gd name="connsiteX75" fmla="*/ 3001744 w 8009775"/>
              <a:gd name="connsiteY75" fmla="*/ 1828166 h 6858000"/>
              <a:gd name="connsiteX76" fmla="*/ 2997311 w 8009775"/>
              <a:gd name="connsiteY76" fmla="*/ 1823404 h 6858000"/>
              <a:gd name="connsiteX77" fmla="*/ 2992878 w 8009775"/>
              <a:gd name="connsiteY77" fmla="*/ 1818640 h 6858000"/>
              <a:gd name="connsiteX78" fmla="*/ 2989331 w 8009775"/>
              <a:gd name="connsiteY78" fmla="*/ 1814195 h 6858000"/>
              <a:gd name="connsiteX79" fmla="*/ 2985784 w 8009775"/>
              <a:gd name="connsiteY79" fmla="*/ 1808799 h 6858000"/>
              <a:gd name="connsiteX80" fmla="*/ 2982533 w 8009775"/>
              <a:gd name="connsiteY80" fmla="*/ 1803718 h 6858000"/>
              <a:gd name="connsiteX81" fmla="*/ 2979873 w 8009775"/>
              <a:gd name="connsiteY81" fmla="*/ 1798321 h 6858000"/>
              <a:gd name="connsiteX82" fmla="*/ 2976917 w 8009775"/>
              <a:gd name="connsiteY82" fmla="*/ 1792924 h 6858000"/>
              <a:gd name="connsiteX83" fmla="*/ 2974552 w 8009775"/>
              <a:gd name="connsiteY83" fmla="*/ 1787526 h 6858000"/>
              <a:gd name="connsiteX84" fmla="*/ 2972484 w 8009775"/>
              <a:gd name="connsiteY84" fmla="*/ 1781811 h 6858000"/>
              <a:gd name="connsiteX85" fmla="*/ 2970710 w 8009775"/>
              <a:gd name="connsiteY85" fmla="*/ 1776095 h 6858000"/>
              <a:gd name="connsiteX86" fmla="*/ 2968937 w 8009775"/>
              <a:gd name="connsiteY86" fmla="*/ 1770380 h 6858000"/>
              <a:gd name="connsiteX87" fmla="*/ 2967755 w 8009775"/>
              <a:gd name="connsiteY87" fmla="*/ 1764665 h 6858000"/>
              <a:gd name="connsiteX88" fmla="*/ 2966868 w 8009775"/>
              <a:gd name="connsiteY88" fmla="*/ 1758634 h 6858000"/>
              <a:gd name="connsiteX89" fmla="*/ 2965981 w 8009775"/>
              <a:gd name="connsiteY89" fmla="*/ 1752919 h 6858000"/>
              <a:gd name="connsiteX90" fmla="*/ 2965686 w 8009775"/>
              <a:gd name="connsiteY90" fmla="*/ 1746885 h 6858000"/>
              <a:gd name="connsiteX91" fmla="*/ 2965686 w 8009775"/>
              <a:gd name="connsiteY91" fmla="*/ 1741170 h 6858000"/>
              <a:gd name="connsiteX92" fmla="*/ 2965686 w 8009775"/>
              <a:gd name="connsiteY92" fmla="*/ 1735139 h 6858000"/>
              <a:gd name="connsiteX93" fmla="*/ 2965981 w 8009775"/>
              <a:gd name="connsiteY93" fmla="*/ 1729424 h 6858000"/>
              <a:gd name="connsiteX94" fmla="*/ 2966868 w 8009775"/>
              <a:gd name="connsiteY94" fmla="*/ 1723074 h 6858000"/>
              <a:gd name="connsiteX95" fmla="*/ 2967755 w 8009775"/>
              <a:gd name="connsiteY95" fmla="*/ 1717358 h 6858000"/>
              <a:gd name="connsiteX96" fmla="*/ 2968937 w 8009775"/>
              <a:gd name="connsiteY96" fmla="*/ 1711643 h 6858000"/>
              <a:gd name="connsiteX97" fmla="*/ 2970710 w 8009775"/>
              <a:gd name="connsiteY97" fmla="*/ 1705929 h 6858000"/>
              <a:gd name="connsiteX98" fmla="*/ 2972484 w 8009775"/>
              <a:gd name="connsiteY98" fmla="*/ 1700214 h 6858000"/>
              <a:gd name="connsiteX99" fmla="*/ 2974552 w 8009775"/>
              <a:gd name="connsiteY99" fmla="*/ 1694816 h 6858000"/>
              <a:gd name="connsiteX100" fmla="*/ 2976917 w 8009775"/>
              <a:gd name="connsiteY100" fmla="*/ 1689101 h 6858000"/>
              <a:gd name="connsiteX101" fmla="*/ 2979873 w 8009775"/>
              <a:gd name="connsiteY101" fmla="*/ 1683703 h 6858000"/>
              <a:gd name="connsiteX102" fmla="*/ 2982533 w 8009775"/>
              <a:gd name="connsiteY102" fmla="*/ 1678305 h 6858000"/>
              <a:gd name="connsiteX103" fmla="*/ 2985784 w 8009775"/>
              <a:gd name="connsiteY103" fmla="*/ 1673226 h 6858000"/>
              <a:gd name="connsiteX104" fmla="*/ 2989331 w 8009775"/>
              <a:gd name="connsiteY104" fmla="*/ 1668145 h 6858000"/>
              <a:gd name="connsiteX105" fmla="*/ 2992878 w 8009775"/>
              <a:gd name="connsiteY105" fmla="*/ 1663066 h 6858000"/>
              <a:gd name="connsiteX106" fmla="*/ 2997311 w 8009775"/>
              <a:gd name="connsiteY106" fmla="*/ 1658621 h 6858000"/>
              <a:gd name="connsiteX107" fmla="*/ 3001744 w 8009775"/>
              <a:gd name="connsiteY107" fmla="*/ 1653859 h 6858000"/>
              <a:gd name="connsiteX108" fmla="*/ 3006178 w 8009775"/>
              <a:gd name="connsiteY108" fmla="*/ 1649414 h 6858000"/>
              <a:gd name="connsiteX109" fmla="*/ 3010907 w 8009775"/>
              <a:gd name="connsiteY109" fmla="*/ 1645603 h 6858000"/>
              <a:gd name="connsiteX110" fmla="*/ 3015932 w 8009775"/>
              <a:gd name="connsiteY110" fmla="*/ 1641794 h 6858000"/>
              <a:gd name="connsiteX111" fmla="*/ 3020956 w 8009775"/>
              <a:gd name="connsiteY111" fmla="*/ 1637984 h 6858000"/>
              <a:gd name="connsiteX112" fmla="*/ 3025981 w 8009775"/>
              <a:gd name="connsiteY112" fmla="*/ 1634809 h 6858000"/>
              <a:gd name="connsiteX113" fmla="*/ 3031596 w 8009775"/>
              <a:gd name="connsiteY113" fmla="*/ 1631950 h 6858000"/>
              <a:gd name="connsiteX114" fmla="*/ 3036916 w 8009775"/>
              <a:gd name="connsiteY114" fmla="*/ 1629094 h 6858000"/>
              <a:gd name="connsiteX115" fmla="*/ 3042532 w 8009775"/>
              <a:gd name="connsiteY115" fmla="*/ 1626871 h 6858000"/>
              <a:gd name="connsiteX116" fmla="*/ 3047852 w 8009775"/>
              <a:gd name="connsiteY116" fmla="*/ 1624649 h 6858000"/>
              <a:gd name="connsiteX117" fmla="*/ 3053764 w 8009775"/>
              <a:gd name="connsiteY117" fmla="*/ 1623061 h 6858000"/>
              <a:gd name="connsiteX118" fmla="*/ 3059379 w 8009775"/>
              <a:gd name="connsiteY118" fmla="*/ 1621155 h 6858000"/>
              <a:gd name="connsiteX119" fmla="*/ 3065291 w 8009775"/>
              <a:gd name="connsiteY119" fmla="*/ 1620204 h 6858000"/>
              <a:gd name="connsiteX120" fmla="*/ 3070906 w 8009775"/>
              <a:gd name="connsiteY120" fmla="*/ 1618934 h 6858000"/>
              <a:gd name="connsiteX121" fmla="*/ 3077113 w 8009775"/>
              <a:gd name="connsiteY121" fmla="*/ 1618299 h 6858000"/>
              <a:gd name="connsiteX122" fmla="*/ 3082729 w 8009775"/>
              <a:gd name="connsiteY122" fmla="*/ 1617981 h 6858000"/>
              <a:gd name="connsiteX123" fmla="*/ 3088936 w 8009775"/>
              <a:gd name="connsiteY123" fmla="*/ 1617981 h 6858000"/>
              <a:gd name="connsiteX124" fmla="*/ 3094552 w 8009775"/>
              <a:gd name="connsiteY124" fmla="*/ 1617981 h 6858000"/>
              <a:gd name="connsiteX125" fmla="*/ 3100758 w 8009775"/>
              <a:gd name="connsiteY125" fmla="*/ 1618299 h 6858000"/>
              <a:gd name="connsiteX126" fmla="*/ 3106670 w 8009775"/>
              <a:gd name="connsiteY126" fmla="*/ 1618934 h 6858000"/>
              <a:gd name="connsiteX127" fmla="*/ 3112285 w 8009775"/>
              <a:gd name="connsiteY127" fmla="*/ 1620204 h 6858000"/>
              <a:gd name="connsiteX128" fmla="*/ 3117901 w 8009775"/>
              <a:gd name="connsiteY128" fmla="*/ 1621155 h 6858000"/>
              <a:gd name="connsiteX129" fmla="*/ 3123812 w 8009775"/>
              <a:gd name="connsiteY129" fmla="*/ 1623061 h 6858000"/>
              <a:gd name="connsiteX130" fmla="*/ 3129428 w 8009775"/>
              <a:gd name="connsiteY130" fmla="*/ 1624649 h 6858000"/>
              <a:gd name="connsiteX131" fmla="*/ 3135339 w 8009775"/>
              <a:gd name="connsiteY131" fmla="*/ 1626871 h 6858000"/>
              <a:gd name="connsiteX132" fmla="*/ 3140660 w 8009775"/>
              <a:gd name="connsiteY132" fmla="*/ 1629094 h 6858000"/>
              <a:gd name="connsiteX133" fmla="*/ 3145980 w 8009775"/>
              <a:gd name="connsiteY133" fmla="*/ 1631950 h 6858000"/>
              <a:gd name="connsiteX134" fmla="*/ 3151300 w 8009775"/>
              <a:gd name="connsiteY134" fmla="*/ 1634809 h 6858000"/>
              <a:gd name="connsiteX135" fmla="*/ 3156324 w 8009775"/>
              <a:gd name="connsiteY135" fmla="*/ 1637984 h 6858000"/>
              <a:gd name="connsiteX136" fmla="*/ 3161349 w 8009775"/>
              <a:gd name="connsiteY136" fmla="*/ 1641794 h 6858000"/>
              <a:gd name="connsiteX137" fmla="*/ 3166374 w 8009775"/>
              <a:gd name="connsiteY137" fmla="*/ 1645603 h 6858000"/>
              <a:gd name="connsiteX138" fmla="*/ 3171102 w 8009775"/>
              <a:gd name="connsiteY138" fmla="*/ 1649414 h 6858000"/>
              <a:gd name="connsiteX139" fmla="*/ 3175832 w 8009775"/>
              <a:gd name="connsiteY139" fmla="*/ 1653859 h 6858000"/>
              <a:gd name="connsiteX140" fmla="*/ 3844692 w 8009775"/>
              <a:gd name="connsiteY140" fmla="*/ 2322830 h 6858000"/>
              <a:gd name="connsiteX141" fmla="*/ 3849421 w 8009775"/>
              <a:gd name="connsiteY141" fmla="*/ 2326958 h 6858000"/>
              <a:gd name="connsiteX142" fmla="*/ 3854150 w 8009775"/>
              <a:gd name="connsiteY142" fmla="*/ 2331085 h 6858000"/>
              <a:gd name="connsiteX143" fmla="*/ 3859175 w 8009775"/>
              <a:gd name="connsiteY143" fmla="*/ 2334895 h 6858000"/>
              <a:gd name="connsiteX144" fmla="*/ 3864199 w 8009775"/>
              <a:gd name="connsiteY144" fmla="*/ 2338705 h 6858000"/>
              <a:gd name="connsiteX145" fmla="*/ 3869224 w 8009775"/>
              <a:gd name="connsiteY145" fmla="*/ 2341880 h 6858000"/>
              <a:gd name="connsiteX146" fmla="*/ 3874544 w 8009775"/>
              <a:gd name="connsiteY146" fmla="*/ 2344738 h 6858000"/>
              <a:gd name="connsiteX147" fmla="*/ 3879864 w 8009775"/>
              <a:gd name="connsiteY147" fmla="*/ 2347595 h 6858000"/>
              <a:gd name="connsiteX148" fmla="*/ 3885775 w 8009775"/>
              <a:gd name="connsiteY148" fmla="*/ 2349818 h 6858000"/>
              <a:gd name="connsiteX149" fmla="*/ 3891096 w 8009775"/>
              <a:gd name="connsiteY149" fmla="*/ 2351723 h 6858000"/>
              <a:gd name="connsiteX150" fmla="*/ 3896711 w 8009775"/>
              <a:gd name="connsiteY150" fmla="*/ 2353628 h 6858000"/>
              <a:gd name="connsiteX151" fmla="*/ 3902623 w 8009775"/>
              <a:gd name="connsiteY151" fmla="*/ 2355534 h 6858000"/>
              <a:gd name="connsiteX152" fmla="*/ 3908238 w 8009775"/>
              <a:gd name="connsiteY152" fmla="*/ 2356485 h 6858000"/>
              <a:gd name="connsiteX153" fmla="*/ 3914150 w 8009775"/>
              <a:gd name="connsiteY153" fmla="*/ 2357755 h 6858000"/>
              <a:gd name="connsiteX154" fmla="*/ 3920061 w 8009775"/>
              <a:gd name="connsiteY154" fmla="*/ 2358391 h 6858000"/>
              <a:gd name="connsiteX155" fmla="*/ 3925972 w 8009775"/>
              <a:gd name="connsiteY155" fmla="*/ 2358708 h 6858000"/>
              <a:gd name="connsiteX156" fmla="*/ 3931883 w 8009775"/>
              <a:gd name="connsiteY156" fmla="*/ 2358708 h 6858000"/>
              <a:gd name="connsiteX157" fmla="*/ 3937795 w 8009775"/>
              <a:gd name="connsiteY157" fmla="*/ 2358708 h 6858000"/>
              <a:gd name="connsiteX158" fmla="*/ 3943706 w 8009775"/>
              <a:gd name="connsiteY158" fmla="*/ 2358391 h 6858000"/>
              <a:gd name="connsiteX159" fmla="*/ 3949617 w 8009775"/>
              <a:gd name="connsiteY159" fmla="*/ 2357755 h 6858000"/>
              <a:gd name="connsiteX160" fmla="*/ 3955233 w 8009775"/>
              <a:gd name="connsiteY160" fmla="*/ 2356485 h 6858000"/>
              <a:gd name="connsiteX161" fmla="*/ 3961144 w 8009775"/>
              <a:gd name="connsiteY161" fmla="*/ 2355534 h 6858000"/>
              <a:gd name="connsiteX162" fmla="*/ 3966760 w 8009775"/>
              <a:gd name="connsiteY162" fmla="*/ 2353628 h 6858000"/>
              <a:gd name="connsiteX163" fmla="*/ 3972671 w 8009775"/>
              <a:gd name="connsiteY163" fmla="*/ 2351723 h 6858000"/>
              <a:gd name="connsiteX164" fmla="*/ 3978287 w 8009775"/>
              <a:gd name="connsiteY164" fmla="*/ 2349818 h 6858000"/>
              <a:gd name="connsiteX165" fmla="*/ 3983607 w 8009775"/>
              <a:gd name="connsiteY165" fmla="*/ 2347595 h 6858000"/>
              <a:gd name="connsiteX166" fmla="*/ 3989223 w 8009775"/>
              <a:gd name="connsiteY166" fmla="*/ 2344738 h 6858000"/>
              <a:gd name="connsiteX167" fmla="*/ 3994543 w 8009775"/>
              <a:gd name="connsiteY167" fmla="*/ 2341880 h 6858000"/>
              <a:gd name="connsiteX168" fmla="*/ 3999567 w 8009775"/>
              <a:gd name="connsiteY168" fmla="*/ 2338705 h 6858000"/>
              <a:gd name="connsiteX169" fmla="*/ 4004888 w 8009775"/>
              <a:gd name="connsiteY169" fmla="*/ 2334895 h 6858000"/>
              <a:gd name="connsiteX170" fmla="*/ 4009617 w 8009775"/>
              <a:gd name="connsiteY170" fmla="*/ 2331085 h 6858000"/>
              <a:gd name="connsiteX171" fmla="*/ 4014346 w 8009775"/>
              <a:gd name="connsiteY171" fmla="*/ 2326958 h 6858000"/>
              <a:gd name="connsiteX172" fmla="*/ 4018779 w 8009775"/>
              <a:gd name="connsiteY172" fmla="*/ 2322830 h 6858000"/>
              <a:gd name="connsiteX173" fmla="*/ 4023213 w 8009775"/>
              <a:gd name="connsiteY173" fmla="*/ 2318068 h 6858000"/>
              <a:gd name="connsiteX174" fmla="*/ 4027646 w 8009775"/>
              <a:gd name="connsiteY174" fmla="*/ 2313306 h 6858000"/>
              <a:gd name="connsiteX175" fmla="*/ 4031193 w 8009775"/>
              <a:gd name="connsiteY175" fmla="*/ 2308544 h 6858000"/>
              <a:gd name="connsiteX176" fmla="*/ 4034740 w 8009775"/>
              <a:gd name="connsiteY176" fmla="*/ 2303463 h 6858000"/>
              <a:gd name="connsiteX177" fmla="*/ 4037991 w 8009775"/>
              <a:gd name="connsiteY177" fmla="*/ 2298384 h 6858000"/>
              <a:gd name="connsiteX178" fmla="*/ 4040946 w 8009775"/>
              <a:gd name="connsiteY178" fmla="*/ 2292985 h 6858000"/>
              <a:gd name="connsiteX179" fmla="*/ 4043606 w 8009775"/>
              <a:gd name="connsiteY179" fmla="*/ 2287588 h 6858000"/>
              <a:gd name="connsiteX180" fmla="*/ 4046267 w 8009775"/>
              <a:gd name="connsiteY180" fmla="*/ 2281873 h 6858000"/>
              <a:gd name="connsiteX181" fmla="*/ 4048040 w 8009775"/>
              <a:gd name="connsiteY181" fmla="*/ 2276476 h 6858000"/>
              <a:gd name="connsiteX182" fmla="*/ 4050109 w 8009775"/>
              <a:gd name="connsiteY182" fmla="*/ 2270761 h 6858000"/>
              <a:gd name="connsiteX183" fmla="*/ 4051587 w 8009775"/>
              <a:gd name="connsiteY183" fmla="*/ 2265046 h 6858000"/>
              <a:gd name="connsiteX184" fmla="*/ 4052769 w 8009775"/>
              <a:gd name="connsiteY184" fmla="*/ 2259331 h 6858000"/>
              <a:gd name="connsiteX185" fmla="*/ 4053656 w 8009775"/>
              <a:gd name="connsiteY185" fmla="*/ 2253298 h 6858000"/>
              <a:gd name="connsiteX186" fmla="*/ 4054542 w 8009775"/>
              <a:gd name="connsiteY186" fmla="*/ 2247266 h 6858000"/>
              <a:gd name="connsiteX187" fmla="*/ 4054838 w 8009775"/>
              <a:gd name="connsiteY187" fmla="*/ 2241551 h 6858000"/>
              <a:gd name="connsiteX188" fmla="*/ 4055133 w 8009775"/>
              <a:gd name="connsiteY188" fmla="*/ 2235519 h 6858000"/>
              <a:gd name="connsiteX189" fmla="*/ 4054838 w 8009775"/>
              <a:gd name="connsiteY189" fmla="*/ 2229804 h 6858000"/>
              <a:gd name="connsiteX190" fmla="*/ 4054542 w 8009775"/>
              <a:gd name="connsiteY190" fmla="*/ 2223770 h 6858000"/>
              <a:gd name="connsiteX191" fmla="*/ 4053656 w 8009775"/>
              <a:gd name="connsiteY191" fmla="*/ 2217739 h 6858000"/>
              <a:gd name="connsiteX192" fmla="*/ 4052769 w 8009775"/>
              <a:gd name="connsiteY192" fmla="*/ 2212024 h 6858000"/>
              <a:gd name="connsiteX193" fmla="*/ 4051587 w 8009775"/>
              <a:gd name="connsiteY193" fmla="*/ 2206309 h 6858000"/>
              <a:gd name="connsiteX194" fmla="*/ 4050109 w 8009775"/>
              <a:gd name="connsiteY194" fmla="*/ 2200593 h 6858000"/>
              <a:gd name="connsiteX195" fmla="*/ 4048040 w 8009775"/>
              <a:gd name="connsiteY195" fmla="*/ 2194878 h 6858000"/>
              <a:gd name="connsiteX196" fmla="*/ 4046267 w 8009775"/>
              <a:gd name="connsiteY196" fmla="*/ 2189163 h 6858000"/>
              <a:gd name="connsiteX197" fmla="*/ 4043606 w 8009775"/>
              <a:gd name="connsiteY197" fmla="*/ 2183765 h 6858000"/>
              <a:gd name="connsiteX198" fmla="*/ 4040946 w 8009775"/>
              <a:gd name="connsiteY198" fmla="*/ 2178368 h 6858000"/>
              <a:gd name="connsiteX199" fmla="*/ 4037991 w 8009775"/>
              <a:gd name="connsiteY199" fmla="*/ 2172970 h 6858000"/>
              <a:gd name="connsiteX200" fmla="*/ 4034740 w 8009775"/>
              <a:gd name="connsiteY200" fmla="*/ 2167890 h 6858000"/>
              <a:gd name="connsiteX201" fmla="*/ 4031193 w 8009775"/>
              <a:gd name="connsiteY201" fmla="*/ 2162494 h 6858000"/>
              <a:gd name="connsiteX202" fmla="*/ 4027646 w 8009775"/>
              <a:gd name="connsiteY202" fmla="*/ 2157730 h 6858000"/>
              <a:gd name="connsiteX203" fmla="*/ 4023213 w 8009775"/>
              <a:gd name="connsiteY203" fmla="*/ 2153285 h 6858000"/>
              <a:gd name="connsiteX204" fmla="*/ 4018779 w 8009775"/>
              <a:gd name="connsiteY204" fmla="*/ 2148523 h 6858000"/>
              <a:gd name="connsiteX205" fmla="*/ 3632182 w 8009775"/>
              <a:gd name="connsiteY205" fmla="*/ 1761490 h 6858000"/>
              <a:gd name="connsiteX206" fmla="*/ 3435928 w 8009775"/>
              <a:gd name="connsiteY206" fmla="*/ 1565276 h 6858000"/>
              <a:gd name="connsiteX207" fmla="*/ 3431198 w 8009775"/>
              <a:gd name="connsiteY207" fmla="*/ 1560514 h 6858000"/>
              <a:gd name="connsiteX208" fmla="*/ 3427356 w 8009775"/>
              <a:gd name="connsiteY208" fmla="*/ 1555751 h 6858000"/>
              <a:gd name="connsiteX209" fmla="*/ 3423218 w 8009775"/>
              <a:gd name="connsiteY209" fmla="*/ 1550671 h 6858000"/>
              <a:gd name="connsiteX210" fmla="*/ 3420262 w 8009775"/>
              <a:gd name="connsiteY210" fmla="*/ 1545909 h 6858000"/>
              <a:gd name="connsiteX211" fmla="*/ 3417012 w 8009775"/>
              <a:gd name="connsiteY211" fmla="*/ 1540829 h 6858000"/>
              <a:gd name="connsiteX212" fmla="*/ 3413760 w 8009775"/>
              <a:gd name="connsiteY212" fmla="*/ 1535430 h 6858000"/>
              <a:gd name="connsiteX213" fmla="*/ 3411100 w 8009775"/>
              <a:gd name="connsiteY213" fmla="*/ 1530034 h 6858000"/>
              <a:gd name="connsiteX214" fmla="*/ 3408736 w 8009775"/>
              <a:gd name="connsiteY214" fmla="*/ 1524635 h 6858000"/>
              <a:gd name="connsiteX215" fmla="*/ 3406371 w 8009775"/>
              <a:gd name="connsiteY215" fmla="*/ 1518920 h 6858000"/>
              <a:gd name="connsiteX216" fmla="*/ 3404598 w 8009775"/>
              <a:gd name="connsiteY216" fmla="*/ 1513205 h 6858000"/>
              <a:gd name="connsiteX217" fmla="*/ 3403120 w 8009775"/>
              <a:gd name="connsiteY217" fmla="*/ 1507174 h 6858000"/>
              <a:gd name="connsiteX218" fmla="*/ 3401938 w 8009775"/>
              <a:gd name="connsiteY218" fmla="*/ 1501459 h 6858000"/>
              <a:gd name="connsiteX219" fmla="*/ 3401051 w 8009775"/>
              <a:gd name="connsiteY219" fmla="*/ 1495744 h 6858000"/>
              <a:gd name="connsiteX220" fmla="*/ 3400460 w 8009775"/>
              <a:gd name="connsiteY220" fmla="*/ 1489710 h 6858000"/>
              <a:gd name="connsiteX221" fmla="*/ 3399869 w 8009775"/>
              <a:gd name="connsiteY221" fmla="*/ 1483995 h 6858000"/>
              <a:gd name="connsiteX222" fmla="*/ 3399573 w 8009775"/>
              <a:gd name="connsiteY222" fmla="*/ 1478281 h 6858000"/>
              <a:gd name="connsiteX223" fmla="*/ 3399869 w 8009775"/>
              <a:gd name="connsiteY223" fmla="*/ 1472249 h 6858000"/>
              <a:gd name="connsiteX224" fmla="*/ 3400460 w 8009775"/>
              <a:gd name="connsiteY224" fmla="*/ 1466215 h 6858000"/>
              <a:gd name="connsiteX225" fmla="*/ 3401051 w 8009775"/>
              <a:gd name="connsiteY225" fmla="*/ 1460183 h 6858000"/>
              <a:gd name="connsiteX226" fmla="*/ 3401938 w 8009775"/>
              <a:gd name="connsiteY226" fmla="*/ 1454468 h 6858000"/>
              <a:gd name="connsiteX227" fmla="*/ 3403120 w 8009775"/>
              <a:gd name="connsiteY227" fmla="*/ 1448754 h 6858000"/>
              <a:gd name="connsiteX228" fmla="*/ 3404598 w 8009775"/>
              <a:gd name="connsiteY228" fmla="*/ 1443039 h 6858000"/>
              <a:gd name="connsiteX229" fmla="*/ 3406371 w 8009775"/>
              <a:gd name="connsiteY229" fmla="*/ 1437324 h 6858000"/>
              <a:gd name="connsiteX230" fmla="*/ 3408736 w 8009775"/>
              <a:gd name="connsiteY230" fmla="*/ 1431609 h 6858000"/>
              <a:gd name="connsiteX231" fmla="*/ 3411100 w 8009775"/>
              <a:gd name="connsiteY231" fmla="*/ 1426211 h 6858000"/>
              <a:gd name="connsiteX232" fmla="*/ 3413760 w 8009775"/>
              <a:gd name="connsiteY232" fmla="*/ 1420814 h 6858000"/>
              <a:gd name="connsiteX233" fmla="*/ 3417012 w 8009775"/>
              <a:gd name="connsiteY233" fmla="*/ 1415416 h 6858000"/>
              <a:gd name="connsiteX234" fmla="*/ 3420262 w 8009775"/>
              <a:gd name="connsiteY234" fmla="*/ 1410336 h 6858000"/>
              <a:gd name="connsiteX235" fmla="*/ 3423218 w 8009775"/>
              <a:gd name="connsiteY235" fmla="*/ 1405256 h 6858000"/>
              <a:gd name="connsiteX236" fmla="*/ 3427356 w 8009775"/>
              <a:gd name="connsiteY236" fmla="*/ 1400175 h 6858000"/>
              <a:gd name="connsiteX237" fmla="*/ 3431198 w 8009775"/>
              <a:gd name="connsiteY237" fmla="*/ 1395731 h 6858000"/>
              <a:gd name="connsiteX238" fmla="*/ 3435928 w 8009775"/>
              <a:gd name="connsiteY238" fmla="*/ 1390969 h 6858000"/>
              <a:gd name="connsiteX239" fmla="*/ 3440361 w 8009775"/>
              <a:gd name="connsiteY239" fmla="*/ 1386524 h 6858000"/>
              <a:gd name="connsiteX240" fmla="*/ 3445386 w 8009775"/>
              <a:gd name="connsiteY240" fmla="*/ 1382396 h 6858000"/>
              <a:gd name="connsiteX241" fmla="*/ 3449819 w 8009775"/>
              <a:gd name="connsiteY241" fmla="*/ 1378585 h 6858000"/>
              <a:gd name="connsiteX242" fmla="*/ 3454844 w 8009775"/>
              <a:gd name="connsiteY242" fmla="*/ 1375094 h 6858000"/>
              <a:gd name="connsiteX243" fmla="*/ 3460459 w 8009775"/>
              <a:gd name="connsiteY243" fmla="*/ 1371919 h 6858000"/>
              <a:gd name="connsiteX244" fmla="*/ 3465780 w 8009775"/>
              <a:gd name="connsiteY244" fmla="*/ 1369061 h 6858000"/>
              <a:gd name="connsiteX245" fmla="*/ 3471100 w 8009775"/>
              <a:gd name="connsiteY245" fmla="*/ 1366204 h 6858000"/>
              <a:gd name="connsiteX246" fmla="*/ 3476420 w 8009775"/>
              <a:gd name="connsiteY246" fmla="*/ 1363980 h 6858000"/>
              <a:gd name="connsiteX247" fmla="*/ 3482331 w 8009775"/>
              <a:gd name="connsiteY247" fmla="*/ 1361759 h 6858000"/>
              <a:gd name="connsiteX248" fmla="*/ 3487947 w 8009775"/>
              <a:gd name="connsiteY248" fmla="*/ 1360170 h 6858000"/>
              <a:gd name="connsiteX249" fmla="*/ 3493858 w 8009775"/>
              <a:gd name="connsiteY249" fmla="*/ 1358265 h 6858000"/>
              <a:gd name="connsiteX250" fmla="*/ 3499474 w 8009775"/>
              <a:gd name="connsiteY250" fmla="*/ 1357314 h 6858000"/>
              <a:gd name="connsiteX251" fmla="*/ 3505385 w 8009775"/>
              <a:gd name="connsiteY251" fmla="*/ 1356043 h 6858000"/>
              <a:gd name="connsiteX252" fmla="*/ 3511001 w 8009775"/>
              <a:gd name="connsiteY252" fmla="*/ 1355409 h 6858000"/>
              <a:gd name="connsiteX253" fmla="*/ 3517208 w 8009775"/>
              <a:gd name="connsiteY253" fmla="*/ 1355090 h 6858000"/>
              <a:gd name="connsiteX254" fmla="*/ 3522823 w 8009775"/>
              <a:gd name="connsiteY254" fmla="*/ 1354773 h 6858000"/>
              <a:gd name="connsiteX255" fmla="*/ 3529030 w 8009775"/>
              <a:gd name="connsiteY255" fmla="*/ 1355090 h 6858000"/>
              <a:gd name="connsiteX256" fmla="*/ 3534646 w 8009775"/>
              <a:gd name="connsiteY256" fmla="*/ 1355409 h 6858000"/>
              <a:gd name="connsiteX257" fmla="*/ 3540557 w 8009775"/>
              <a:gd name="connsiteY257" fmla="*/ 1356043 h 6858000"/>
              <a:gd name="connsiteX258" fmla="*/ 3546468 w 8009775"/>
              <a:gd name="connsiteY258" fmla="*/ 1357314 h 6858000"/>
              <a:gd name="connsiteX259" fmla="*/ 3552380 w 8009775"/>
              <a:gd name="connsiteY259" fmla="*/ 1358265 h 6858000"/>
              <a:gd name="connsiteX260" fmla="*/ 3557995 w 8009775"/>
              <a:gd name="connsiteY260" fmla="*/ 1360170 h 6858000"/>
              <a:gd name="connsiteX261" fmla="*/ 3563906 w 8009775"/>
              <a:gd name="connsiteY261" fmla="*/ 1361759 h 6858000"/>
              <a:gd name="connsiteX262" fmla="*/ 3569227 w 8009775"/>
              <a:gd name="connsiteY262" fmla="*/ 1363980 h 6858000"/>
              <a:gd name="connsiteX263" fmla="*/ 3574842 w 8009775"/>
              <a:gd name="connsiteY263" fmla="*/ 1366204 h 6858000"/>
              <a:gd name="connsiteX264" fmla="*/ 3580458 w 8009775"/>
              <a:gd name="connsiteY264" fmla="*/ 1369061 h 6858000"/>
              <a:gd name="connsiteX265" fmla="*/ 3585778 w 8009775"/>
              <a:gd name="connsiteY265" fmla="*/ 1371919 h 6858000"/>
              <a:gd name="connsiteX266" fmla="*/ 3590803 w 8009775"/>
              <a:gd name="connsiteY266" fmla="*/ 1375094 h 6858000"/>
              <a:gd name="connsiteX267" fmla="*/ 3595828 w 8009775"/>
              <a:gd name="connsiteY267" fmla="*/ 1378585 h 6858000"/>
              <a:gd name="connsiteX268" fmla="*/ 3600852 w 8009775"/>
              <a:gd name="connsiteY268" fmla="*/ 1382396 h 6858000"/>
              <a:gd name="connsiteX269" fmla="*/ 3605581 w 8009775"/>
              <a:gd name="connsiteY269" fmla="*/ 1386524 h 6858000"/>
              <a:gd name="connsiteX270" fmla="*/ 3610014 w 8009775"/>
              <a:gd name="connsiteY270" fmla="*/ 1390969 h 6858000"/>
              <a:gd name="connsiteX271" fmla="*/ 3817500 w 8009775"/>
              <a:gd name="connsiteY271" fmla="*/ 1598296 h 6858000"/>
              <a:gd name="connsiteX272" fmla="*/ 3821934 w 8009775"/>
              <a:gd name="connsiteY272" fmla="*/ 1602423 h 6858000"/>
              <a:gd name="connsiteX273" fmla="*/ 3826663 w 8009775"/>
              <a:gd name="connsiteY273" fmla="*/ 1606869 h 6858000"/>
              <a:gd name="connsiteX274" fmla="*/ 3831687 w 8009775"/>
              <a:gd name="connsiteY274" fmla="*/ 1610361 h 6858000"/>
              <a:gd name="connsiteX275" fmla="*/ 3836712 w 8009775"/>
              <a:gd name="connsiteY275" fmla="*/ 1613854 h 6858000"/>
              <a:gd name="connsiteX276" fmla="*/ 3841736 w 8009775"/>
              <a:gd name="connsiteY276" fmla="*/ 1617345 h 6858000"/>
              <a:gd name="connsiteX277" fmla="*/ 3847352 w 8009775"/>
              <a:gd name="connsiteY277" fmla="*/ 1620204 h 6858000"/>
              <a:gd name="connsiteX278" fmla="*/ 3852672 w 8009775"/>
              <a:gd name="connsiteY278" fmla="*/ 1623061 h 6858000"/>
              <a:gd name="connsiteX279" fmla="*/ 3857992 w 8009775"/>
              <a:gd name="connsiteY279" fmla="*/ 1625283 h 6858000"/>
              <a:gd name="connsiteX280" fmla="*/ 3863608 w 8009775"/>
              <a:gd name="connsiteY280" fmla="*/ 1627189 h 6858000"/>
              <a:gd name="connsiteX281" fmla="*/ 3869519 w 8009775"/>
              <a:gd name="connsiteY281" fmla="*/ 1629094 h 6858000"/>
              <a:gd name="connsiteX282" fmla="*/ 3875135 w 8009775"/>
              <a:gd name="connsiteY282" fmla="*/ 1630998 h 6858000"/>
              <a:gd name="connsiteX283" fmla="*/ 3881046 w 8009775"/>
              <a:gd name="connsiteY283" fmla="*/ 1631950 h 6858000"/>
              <a:gd name="connsiteX284" fmla="*/ 3886662 w 8009775"/>
              <a:gd name="connsiteY284" fmla="*/ 1632904 h 6858000"/>
              <a:gd name="connsiteX285" fmla="*/ 3892869 w 8009775"/>
              <a:gd name="connsiteY285" fmla="*/ 1633856 h 6858000"/>
              <a:gd name="connsiteX286" fmla="*/ 3898485 w 8009775"/>
              <a:gd name="connsiteY286" fmla="*/ 1634174 h 6858000"/>
              <a:gd name="connsiteX287" fmla="*/ 3904396 w 8009775"/>
              <a:gd name="connsiteY287" fmla="*/ 1634174 h 6858000"/>
              <a:gd name="connsiteX288" fmla="*/ 3910307 w 8009775"/>
              <a:gd name="connsiteY288" fmla="*/ 1634174 h 6858000"/>
              <a:gd name="connsiteX289" fmla="*/ 3916219 w 8009775"/>
              <a:gd name="connsiteY289" fmla="*/ 1633856 h 6858000"/>
              <a:gd name="connsiteX290" fmla="*/ 3922425 w 8009775"/>
              <a:gd name="connsiteY290" fmla="*/ 1632904 h 6858000"/>
              <a:gd name="connsiteX291" fmla="*/ 3928041 w 8009775"/>
              <a:gd name="connsiteY291" fmla="*/ 1631950 h 6858000"/>
              <a:gd name="connsiteX292" fmla="*/ 3933657 w 8009775"/>
              <a:gd name="connsiteY292" fmla="*/ 1630998 h 6858000"/>
              <a:gd name="connsiteX293" fmla="*/ 3939568 w 8009775"/>
              <a:gd name="connsiteY293" fmla="*/ 1629094 h 6858000"/>
              <a:gd name="connsiteX294" fmla="*/ 3945184 w 8009775"/>
              <a:gd name="connsiteY294" fmla="*/ 1627189 h 6858000"/>
              <a:gd name="connsiteX295" fmla="*/ 3950799 w 8009775"/>
              <a:gd name="connsiteY295" fmla="*/ 1625283 h 6858000"/>
              <a:gd name="connsiteX296" fmla="*/ 3956415 w 8009775"/>
              <a:gd name="connsiteY296" fmla="*/ 1623061 h 6858000"/>
              <a:gd name="connsiteX297" fmla="*/ 3961735 w 8009775"/>
              <a:gd name="connsiteY297" fmla="*/ 1620204 h 6858000"/>
              <a:gd name="connsiteX298" fmla="*/ 3967055 w 8009775"/>
              <a:gd name="connsiteY298" fmla="*/ 1617345 h 6858000"/>
              <a:gd name="connsiteX299" fmla="*/ 3972376 w 8009775"/>
              <a:gd name="connsiteY299" fmla="*/ 1613854 h 6858000"/>
              <a:gd name="connsiteX300" fmla="*/ 3977400 w 8009775"/>
              <a:gd name="connsiteY300" fmla="*/ 1610361 h 6858000"/>
              <a:gd name="connsiteX301" fmla="*/ 3982425 w 8009775"/>
              <a:gd name="connsiteY301" fmla="*/ 1606869 h 6858000"/>
              <a:gd name="connsiteX302" fmla="*/ 3986858 w 8009775"/>
              <a:gd name="connsiteY302" fmla="*/ 1602423 h 6858000"/>
              <a:gd name="connsiteX303" fmla="*/ 3991587 w 8009775"/>
              <a:gd name="connsiteY303" fmla="*/ 1598296 h 6858000"/>
              <a:gd name="connsiteX304" fmla="*/ 3996021 w 8009775"/>
              <a:gd name="connsiteY304" fmla="*/ 1593533 h 6858000"/>
              <a:gd name="connsiteX305" fmla="*/ 4000159 w 8009775"/>
              <a:gd name="connsiteY305" fmla="*/ 1588771 h 6858000"/>
              <a:gd name="connsiteX306" fmla="*/ 4003705 w 8009775"/>
              <a:gd name="connsiteY306" fmla="*/ 1583691 h 6858000"/>
              <a:gd name="connsiteX307" fmla="*/ 4007548 w 8009775"/>
              <a:gd name="connsiteY307" fmla="*/ 1578928 h 6858000"/>
              <a:gd name="connsiteX308" fmla="*/ 4010799 w 8009775"/>
              <a:gd name="connsiteY308" fmla="*/ 1573849 h 6858000"/>
              <a:gd name="connsiteX309" fmla="*/ 4013459 w 8009775"/>
              <a:gd name="connsiteY309" fmla="*/ 1568451 h 6858000"/>
              <a:gd name="connsiteX310" fmla="*/ 4016415 w 8009775"/>
              <a:gd name="connsiteY310" fmla="*/ 1563054 h 6858000"/>
              <a:gd name="connsiteX311" fmla="*/ 4018484 w 8009775"/>
              <a:gd name="connsiteY311" fmla="*/ 1557339 h 6858000"/>
              <a:gd name="connsiteX312" fmla="*/ 4020848 w 8009775"/>
              <a:gd name="connsiteY312" fmla="*/ 1551941 h 6858000"/>
              <a:gd name="connsiteX313" fmla="*/ 4022621 w 8009775"/>
              <a:gd name="connsiteY313" fmla="*/ 1546226 h 6858000"/>
              <a:gd name="connsiteX314" fmla="*/ 4024395 w 8009775"/>
              <a:gd name="connsiteY314" fmla="*/ 1540511 h 6858000"/>
              <a:gd name="connsiteX315" fmla="*/ 4025282 w 8009775"/>
              <a:gd name="connsiteY315" fmla="*/ 1534478 h 6858000"/>
              <a:gd name="connsiteX316" fmla="*/ 4026464 w 8009775"/>
              <a:gd name="connsiteY316" fmla="*/ 1528763 h 6858000"/>
              <a:gd name="connsiteX317" fmla="*/ 4027055 w 8009775"/>
              <a:gd name="connsiteY317" fmla="*/ 1522731 h 6858000"/>
              <a:gd name="connsiteX318" fmla="*/ 4027646 w 8009775"/>
              <a:gd name="connsiteY318" fmla="*/ 1517016 h 6858000"/>
              <a:gd name="connsiteX319" fmla="*/ 4027646 w 8009775"/>
              <a:gd name="connsiteY319" fmla="*/ 1510984 h 6858000"/>
              <a:gd name="connsiteX320" fmla="*/ 4027646 w 8009775"/>
              <a:gd name="connsiteY320" fmla="*/ 1505268 h 6858000"/>
              <a:gd name="connsiteX321" fmla="*/ 4027055 w 8009775"/>
              <a:gd name="connsiteY321" fmla="*/ 1499553 h 6858000"/>
              <a:gd name="connsiteX322" fmla="*/ 4026464 w 8009775"/>
              <a:gd name="connsiteY322" fmla="*/ 1493204 h 6858000"/>
              <a:gd name="connsiteX323" fmla="*/ 4025282 w 8009775"/>
              <a:gd name="connsiteY323" fmla="*/ 1487489 h 6858000"/>
              <a:gd name="connsiteX324" fmla="*/ 4024395 w 8009775"/>
              <a:gd name="connsiteY324" fmla="*/ 1481773 h 6858000"/>
              <a:gd name="connsiteX325" fmla="*/ 4022621 w 8009775"/>
              <a:gd name="connsiteY325" fmla="*/ 1476058 h 6858000"/>
              <a:gd name="connsiteX326" fmla="*/ 4020848 w 8009775"/>
              <a:gd name="connsiteY326" fmla="*/ 1470343 h 6858000"/>
              <a:gd name="connsiteX327" fmla="*/ 4018484 w 8009775"/>
              <a:gd name="connsiteY327" fmla="*/ 1464629 h 6858000"/>
              <a:gd name="connsiteX328" fmla="*/ 4016415 w 8009775"/>
              <a:gd name="connsiteY328" fmla="*/ 1459231 h 6858000"/>
              <a:gd name="connsiteX329" fmla="*/ 4013459 w 8009775"/>
              <a:gd name="connsiteY329" fmla="*/ 1453834 h 6858000"/>
              <a:gd name="connsiteX330" fmla="*/ 4010799 w 8009775"/>
              <a:gd name="connsiteY330" fmla="*/ 1448436 h 6858000"/>
              <a:gd name="connsiteX331" fmla="*/ 4007548 w 8009775"/>
              <a:gd name="connsiteY331" fmla="*/ 1443356 h 6858000"/>
              <a:gd name="connsiteX332" fmla="*/ 4003705 w 8009775"/>
              <a:gd name="connsiteY332" fmla="*/ 1438275 h 6858000"/>
              <a:gd name="connsiteX333" fmla="*/ 4000159 w 8009775"/>
              <a:gd name="connsiteY333" fmla="*/ 1433195 h 6858000"/>
              <a:gd name="connsiteX334" fmla="*/ 3996021 w 8009775"/>
              <a:gd name="connsiteY334" fmla="*/ 1428751 h 6858000"/>
              <a:gd name="connsiteX335" fmla="*/ 3991587 w 8009775"/>
              <a:gd name="connsiteY335" fmla="*/ 1423988 h 6858000"/>
              <a:gd name="connsiteX336" fmla="*/ 3323022 w 8009775"/>
              <a:gd name="connsiteY336" fmla="*/ 755333 h 6858000"/>
              <a:gd name="connsiteX337" fmla="*/ 3316815 w 8009775"/>
              <a:gd name="connsiteY337" fmla="*/ 748348 h 6858000"/>
              <a:gd name="connsiteX338" fmla="*/ 3310904 w 8009775"/>
              <a:gd name="connsiteY338" fmla="*/ 741045 h 6858000"/>
              <a:gd name="connsiteX339" fmla="*/ 3305584 w 8009775"/>
              <a:gd name="connsiteY339" fmla="*/ 733108 h 6858000"/>
              <a:gd name="connsiteX340" fmla="*/ 3300855 w 8009775"/>
              <a:gd name="connsiteY340" fmla="*/ 725170 h 6858000"/>
              <a:gd name="connsiteX341" fmla="*/ 3297308 w 8009775"/>
              <a:gd name="connsiteY341" fmla="*/ 716915 h 6858000"/>
              <a:gd name="connsiteX342" fmla="*/ 3293761 w 8009775"/>
              <a:gd name="connsiteY342" fmla="*/ 708660 h 6858000"/>
              <a:gd name="connsiteX343" fmla="*/ 3291101 w 8009775"/>
              <a:gd name="connsiteY343" fmla="*/ 699770 h 6858000"/>
              <a:gd name="connsiteX344" fmla="*/ 3289328 w 8009775"/>
              <a:gd name="connsiteY344" fmla="*/ 691198 h 6858000"/>
              <a:gd name="connsiteX345" fmla="*/ 2596527 w 8009775"/>
              <a:gd name="connsiteY345"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965282 w 8009775"/>
              <a:gd name="connsiteY73" fmla="*/ 2791144 h 6858000"/>
              <a:gd name="connsiteX74" fmla="*/ 3001744 w 8009775"/>
              <a:gd name="connsiteY74" fmla="*/ 1828166 h 6858000"/>
              <a:gd name="connsiteX75" fmla="*/ 2997311 w 8009775"/>
              <a:gd name="connsiteY75" fmla="*/ 1823404 h 6858000"/>
              <a:gd name="connsiteX76" fmla="*/ 2992878 w 8009775"/>
              <a:gd name="connsiteY76" fmla="*/ 1818640 h 6858000"/>
              <a:gd name="connsiteX77" fmla="*/ 2989331 w 8009775"/>
              <a:gd name="connsiteY77" fmla="*/ 1814195 h 6858000"/>
              <a:gd name="connsiteX78" fmla="*/ 2985784 w 8009775"/>
              <a:gd name="connsiteY78" fmla="*/ 1808799 h 6858000"/>
              <a:gd name="connsiteX79" fmla="*/ 2982533 w 8009775"/>
              <a:gd name="connsiteY79" fmla="*/ 1803718 h 6858000"/>
              <a:gd name="connsiteX80" fmla="*/ 2979873 w 8009775"/>
              <a:gd name="connsiteY80" fmla="*/ 1798321 h 6858000"/>
              <a:gd name="connsiteX81" fmla="*/ 2976917 w 8009775"/>
              <a:gd name="connsiteY81" fmla="*/ 1792924 h 6858000"/>
              <a:gd name="connsiteX82" fmla="*/ 2974552 w 8009775"/>
              <a:gd name="connsiteY82" fmla="*/ 1787526 h 6858000"/>
              <a:gd name="connsiteX83" fmla="*/ 2972484 w 8009775"/>
              <a:gd name="connsiteY83" fmla="*/ 1781811 h 6858000"/>
              <a:gd name="connsiteX84" fmla="*/ 2970710 w 8009775"/>
              <a:gd name="connsiteY84" fmla="*/ 1776095 h 6858000"/>
              <a:gd name="connsiteX85" fmla="*/ 2968937 w 8009775"/>
              <a:gd name="connsiteY85" fmla="*/ 1770380 h 6858000"/>
              <a:gd name="connsiteX86" fmla="*/ 2967755 w 8009775"/>
              <a:gd name="connsiteY86" fmla="*/ 1764665 h 6858000"/>
              <a:gd name="connsiteX87" fmla="*/ 2966868 w 8009775"/>
              <a:gd name="connsiteY87" fmla="*/ 1758634 h 6858000"/>
              <a:gd name="connsiteX88" fmla="*/ 2965981 w 8009775"/>
              <a:gd name="connsiteY88" fmla="*/ 1752919 h 6858000"/>
              <a:gd name="connsiteX89" fmla="*/ 2965686 w 8009775"/>
              <a:gd name="connsiteY89" fmla="*/ 1746885 h 6858000"/>
              <a:gd name="connsiteX90" fmla="*/ 2965686 w 8009775"/>
              <a:gd name="connsiteY90" fmla="*/ 1741170 h 6858000"/>
              <a:gd name="connsiteX91" fmla="*/ 2965686 w 8009775"/>
              <a:gd name="connsiteY91" fmla="*/ 1735139 h 6858000"/>
              <a:gd name="connsiteX92" fmla="*/ 2965981 w 8009775"/>
              <a:gd name="connsiteY92" fmla="*/ 1729424 h 6858000"/>
              <a:gd name="connsiteX93" fmla="*/ 2966868 w 8009775"/>
              <a:gd name="connsiteY93" fmla="*/ 1723074 h 6858000"/>
              <a:gd name="connsiteX94" fmla="*/ 2967755 w 8009775"/>
              <a:gd name="connsiteY94" fmla="*/ 1717358 h 6858000"/>
              <a:gd name="connsiteX95" fmla="*/ 2968937 w 8009775"/>
              <a:gd name="connsiteY95" fmla="*/ 1711643 h 6858000"/>
              <a:gd name="connsiteX96" fmla="*/ 2970710 w 8009775"/>
              <a:gd name="connsiteY96" fmla="*/ 1705929 h 6858000"/>
              <a:gd name="connsiteX97" fmla="*/ 2972484 w 8009775"/>
              <a:gd name="connsiteY97" fmla="*/ 1700214 h 6858000"/>
              <a:gd name="connsiteX98" fmla="*/ 2974552 w 8009775"/>
              <a:gd name="connsiteY98" fmla="*/ 1694816 h 6858000"/>
              <a:gd name="connsiteX99" fmla="*/ 2976917 w 8009775"/>
              <a:gd name="connsiteY99" fmla="*/ 1689101 h 6858000"/>
              <a:gd name="connsiteX100" fmla="*/ 2979873 w 8009775"/>
              <a:gd name="connsiteY100" fmla="*/ 1683703 h 6858000"/>
              <a:gd name="connsiteX101" fmla="*/ 2982533 w 8009775"/>
              <a:gd name="connsiteY101" fmla="*/ 1678305 h 6858000"/>
              <a:gd name="connsiteX102" fmla="*/ 2985784 w 8009775"/>
              <a:gd name="connsiteY102" fmla="*/ 1673226 h 6858000"/>
              <a:gd name="connsiteX103" fmla="*/ 2989331 w 8009775"/>
              <a:gd name="connsiteY103" fmla="*/ 1668145 h 6858000"/>
              <a:gd name="connsiteX104" fmla="*/ 2992878 w 8009775"/>
              <a:gd name="connsiteY104" fmla="*/ 1663066 h 6858000"/>
              <a:gd name="connsiteX105" fmla="*/ 2997311 w 8009775"/>
              <a:gd name="connsiteY105" fmla="*/ 1658621 h 6858000"/>
              <a:gd name="connsiteX106" fmla="*/ 3001744 w 8009775"/>
              <a:gd name="connsiteY106" fmla="*/ 1653859 h 6858000"/>
              <a:gd name="connsiteX107" fmla="*/ 3006178 w 8009775"/>
              <a:gd name="connsiteY107" fmla="*/ 1649414 h 6858000"/>
              <a:gd name="connsiteX108" fmla="*/ 3010907 w 8009775"/>
              <a:gd name="connsiteY108" fmla="*/ 1645603 h 6858000"/>
              <a:gd name="connsiteX109" fmla="*/ 3015932 w 8009775"/>
              <a:gd name="connsiteY109" fmla="*/ 1641794 h 6858000"/>
              <a:gd name="connsiteX110" fmla="*/ 3020956 w 8009775"/>
              <a:gd name="connsiteY110" fmla="*/ 1637984 h 6858000"/>
              <a:gd name="connsiteX111" fmla="*/ 3025981 w 8009775"/>
              <a:gd name="connsiteY111" fmla="*/ 1634809 h 6858000"/>
              <a:gd name="connsiteX112" fmla="*/ 3031596 w 8009775"/>
              <a:gd name="connsiteY112" fmla="*/ 1631950 h 6858000"/>
              <a:gd name="connsiteX113" fmla="*/ 3036916 w 8009775"/>
              <a:gd name="connsiteY113" fmla="*/ 1629094 h 6858000"/>
              <a:gd name="connsiteX114" fmla="*/ 3042532 w 8009775"/>
              <a:gd name="connsiteY114" fmla="*/ 1626871 h 6858000"/>
              <a:gd name="connsiteX115" fmla="*/ 3047852 w 8009775"/>
              <a:gd name="connsiteY115" fmla="*/ 1624649 h 6858000"/>
              <a:gd name="connsiteX116" fmla="*/ 3053764 w 8009775"/>
              <a:gd name="connsiteY116" fmla="*/ 1623061 h 6858000"/>
              <a:gd name="connsiteX117" fmla="*/ 3059379 w 8009775"/>
              <a:gd name="connsiteY117" fmla="*/ 1621155 h 6858000"/>
              <a:gd name="connsiteX118" fmla="*/ 3065291 w 8009775"/>
              <a:gd name="connsiteY118" fmla="*/ 1620204 h 6858000"/>
              <a:gd name="connsiteX119" fmla="*/ 3070906 w 8009775"/>
              <a:gd name="connsiteY119" fmla="*/ 1618934 h 6858000"/>
              <a:gd name="connsiteX120" fmla="*/ 3077113 w 8009775"/>
              <a:gd name="connsiteY120" fmla="*/ 1618299 h 6858000"/>
              <a:gd name="connsiteX121" fmla="*/ 3082729 w 8009775"/>
              <a:gd name="connsiteY121" fmla="*/ 1617981 h 6858000"/>
              <a:gd name="connsiteX122" fmla="*/ 3088936 w 8009775"/>
              <a:gd name="connsiteY122" fmla="*/ 1617981 h 6858000"/>
              <a:gd name="connsiteX123" fmla="*/ 3094552 w 8009775"/>
              <a:gd name="connsiteY123" fmla="*/ 1617981 h 6858000"/>
              <a:gd name="connsiteX124" fmla="*/ 3100758 w 8009775"/>
              <a:gd name="connsiteY124" fmla="*/ 1618299 h 6858000"/>
              <a:gd name="connsiteX125" fmla="*/ 3106670 w 8009775"/>
              <a:gd name="connsiteY125" fmla="*/ 1618934 h 6858000"/>
              <a:gd name="connsiteX126" fmla="*/ 3112285 w 8009775"/>
              <a:gd name="connsiteY126" fmla="*/ 1620204 h 6858000"/>
              <a:gd name="connsiteX127" fmla="*/ 3117901 w 8009775"/>
              <a:gd name="connsiteY127" fmla="*/ 1621155 h 6858000"/>
              <a:gd name="connsiteX128" fmla="*/ 3123812 w 8009775"/>
              <a:gd name="connsiteY128" fmla="*/ 1623061 h 6858000"/>
              <a:gd name="connsiteX129" fmla="*/ 3129428 w 8009775"/>
              <a:gd name="connsiteY129" fmla="*/ 1624649 h 6858000"/>
              <a:gd name="connsiteX130" fmla="*/ 3135339 w 8009775"/>
              <a:gd name="connsiteY130" fmla="*/ 1626871 h 6858000"/>
              <a:gd name="connsiteX131" fmla="*/ 3140660 w 8009775"/>
              <a:gd name="connsiteY131" fmla="*/ 1629094 h 6858000"/>
              <a:gd name="connsiteX132" fmla="*/ 3145980 w 8009775"/>
              <a:gd name="connsiteY132" fmla="*/ 1631950 h 6858000"/>
              <a:gd name="connsiteX133" fmla="*/ 3151300 w 8009775"/>
              <a:gd name="connsiteY133" fmla="*/ 1634809 h 6858000"/>
              <a:gd name="connsiteX134" fmla="*/ 3156324 w 8009775"/>
              <a:gd name="connsiteY134" fmla="*/ 1637984 h 6858000"/>
              <a:gd name="connsiteX135" fmla="*/ 3161349 w 8009775"/>
              <a:gd name="connsiteY135" fmla="*/ 1641794 h 6858000"/>
              <a:gd name="connsiteX136" fmla="*/ 3166374 w 8009775"/>
              <a:gd name="connsiteY136" fmla="*/ 1645603 h 6858000"/>
              <a:gd name="connsiteX137" fmla="*/ 3171102 w 8009775"/>
              <a:gd name="connsiteY137" fmla="*/ 1649414 h 6858000"/>
              <a:gd name="connsiteX138" fmla="*/ 3175832 w 8009775"/>
              <a:gd name="connsiteY138" fmla="*/ 1653859 h 6858000"/>
              <a:gd name="connsiteX139" fmla="*/ 3844692 w 8009775"/>
              <a:gd name="connsiteY139" fmla="*/ 2322830 h 6858000"/>
              <a:gd name="connsiteX140" fmla="*/ 3849421 w 8009775"/>
              <a:gd name="connsiteY140" fmla="*/ 2326958 h 6858000"/>
              <a:gd name="connsiteX141" fmla="*/ 3854150 w 8009775"/>
              <a:gd name="connsiteY141" fmla="*/ 2331085 h 6858000"/>
              <a:gd name="connsiteX142" fmla="*/ 3859175 w 8009775"/>
              <a:gd name="connsiteY142" fmla="*/ 2334895 h 6858000"/>
              <a:gd name="connsiteX143" fmla="*/ 3864199 w 8009775"/>
              <a:gd name="connsiteY143" fmla="*/ 2338705 h 6858000"/>
              <a:gd name="connsiteX144" fmla="*/ 3869224 w 8009775"/>
              <a:gd name="connsiteY144" fmla="*/ 2341880 h 6858000"/>
              <a:gd name="connsiteX145" fmla="*/ 3874544 w 8009775"/>
              <a:gd name="connsiteY145" fmla="*/ 2344738 h 6858000"/>
              <a:gd name="connsiteX146" fmla="*/ 3879864 w 8009775"/>
              <a:gd name="connsiteY146" fmla="*/ 2347595 h 6858000"/>
              <a:gd name="connsiteX147" fmla="*/ 3885775 w 8009775"/>
              <a:gd name="connsiteY147" fmla="*/ 2349818 h 6858000"/>
              <a:gd name="connsiteX148" fmla="*/ 3891096 w 8009775"/>
              <a:gd name="connsiteY148" fmla="*/ 2351723 h 6858000"/>
              <a:gd name="connsiteX149" fmla="*/ 3896711 w 8009775"/>
              <a:gd name="connsiteY149" fmla="*/ 2353628 h 6858000"/>
              <a:gd name="connsiteX150" fmla="*/ 3902623 w 8009775"/>
              <a:gd name="connsiteY150" fmla="*/ 2355534 h 6858000"/>
              <a:gd name="connsiteX151" fmla="*/ 3908238 w 8009775"/>
              <a:gd name="connsiteY151" fmla="*/ 2356485 h 6858000"/>
              <a:gd name="connsiteX152" fmla="*/ 3914150 w 8009775"/>
              <a:gd name="connsiteY152" fmla="*/ 2357755 h 6858000"/>
              <a:gd name="connsiteX153" fmla="*/ 3920061 w 8009775"/>
              <a:gd name="connsiteY153" fmla="*/ 2358391 h 6858000"/>
              <a:gd name="connsiteX154" fmla="*/ 3925972 w 8009775"/>
              <a:gd name="connsiteY154" fmla="*/ 2358708 h 6858000"/>
              <a:gd name="connsiteX155" fmla="*/ 3931883 w 8009775"/>
              <a:gd name="connsiteY155" fmla="*/ 2358708 h 6858000"/>
              <a:gd name="connsiteX156" fmla="*/ 3937795 w 8009775"/>
              <a:gd name="connsiteY156" fmla="*/ 2358708 h 6858000"/>
              <a:gd name="connsiteX157" fmla="*/ 3943706 w 8009775"/>
              <a:gd name="connsiteY157" fmla="*/ 2358391 h 6858000"/>
              <a:gd name="connsiteX158" fmla="*/ 3949617 w 8009775"/>
              <a:gd name="connsiteY158" fmla="*/ 2357755 h 6858000"/>
              <a:gd name="connsiteX159" fmla="*/ 3955233 w 8009775"/>
              <a:gd name="connsiteY159" fmla="*/ 2356485 h 6858000"/>
              <a:gd name="connsiteX160" fmla="*/ 3961144 w 8009775"/>
              <a:gd name="connsiteY160" fmla="*/ 2355534 h 6858000"/>
              <a:gd name="connsiteX161" fmla="*/ 3966760 w 8009775"/>
              <a:gd name="connsiteY161" fmla="*/ 2353628 h 6858000"/>
              <a:gd name="connsiteX162" fmla="*/ 3972671 w 8009775"/>
              <a:gd name="connsiteY162" fmla="*/ 2351723 h 6858000"/>
              <a:gd name="connsiteX163" fmla="*/ 3978287 w 8009775"/>
              <a:gd name="connsiteY163" fmla="*/ 2349818 h 6858000"/>
              <a:gd name="connsiteX164" fmla="*/ 3983607 w 8009775"/>
              <a:gd name="connsiteY164" fmla="*/ 2347595 h 6858000"/>
              <a:gd name="connsiteX165" fmla="*/ 3989223 w 8009775"/>
              <a:gd name="connsiteY165" fmla="*/ 2344738 h 6858000"/>
              <a:gd name="connsiteX166" fmla="*/ 3994543 w 8009775"/>
              <a:gd name="connsiteY166" fmla="*/ 2341880 h 6858000"/>
              <a:gd name="connsiteX167" fmla="*/ 3999567 w 8009775"/>
              <a:gd name="connsiteY167" fmla="*/ 2338705 h 6858000"/>
              <a:gd name="connsiteX168" fmla="*/ 4004888 w 8009775"/>
              <a:gd name="connsiteY168" fmla="*/ 2334895 h 6858000"/>
              <a:gd name="connsiteX169" fmla="*/ 4009617 w 8009775"/>
              <a:gd name="connsiteY169" fmla="*/ 2331085 h 6858000"/>
              <a:gd name="connsiteX170" fmla="*/ 4014346 w 8009775"/>
              <a:gd name="connsiteY170" fmla="*/ 2326958 h 6858000"/>
              <a:gd name="connsiteX171" fmla="*/ 4018779 w 8009775"/>
              <a:gd name="connsiteY171" fmla="*/ 2322830 h 6858000"/>
              <a:gd name="connsiteX172" fmla="*/ 4023213 w 8009775"/>
              <a:gd name="connsiteY172" fmla="*/ 2318068 h 6858000"/>
              <a:gd name="connsiteX173" fmla="*/ 4027646 w 8009775"/>
              <a:gd name="connsiteY173" fmla="*/ 2313306 h 6858000"/>
              <a:gd name="connsiteX174" fmla="*/ 4031193 w 8009775"/>
              <a:gd name="connsiteY174" fmla="*/ 2308544 h 6858000"/>
              <a:gd name="connsiteX175" fmla="*/ 4034740 w 8009775"/>
              <a:gd name="connsiteY175" fmla="*/ 2303463 h 6858000"/>
              <a:gd name="connsiteX176" fmla="*/ 4037991 w 8009775"/>
              <a:gd name="connsiteY176" fmla="*/ 2298384 h 6858000"/>
              <a:gd name="connsiteX177" fmla="*/ 4040946 w 8009775"/>
              <a:gd name="connsiteY177" fmla="*/ 2292985 h 6858000"/>
              <a:gd name="connsiteX178" fmla="*/ 4043606 w 8009775"/>
              <a:gd name="connsiteY178" fmla="*/ 2287588 h 6858000"/>
              <a:gd name="connsiteX179" fmla="*/ 4046267 w 8009775"/>
              <a:gd name="connsiteY179" fmla="*/ 2281873 h 6858000"/>
              <a:gd name="connsiteX180" fmla="*/ 4048040 w 8009775"/>
              <a:gd name="connsiteY180" fmla="*/ 2276476 h 6858000"/>
              <a:gd name="connsiteX181" fmla="*/ 4050109 w 8009775"/>
              <a:gd name="connsiteY181" fmla="*/ 2270761 h 6858000"/>
              <a:gd name="connsiteX182" fmla="*/ 4051587 w 8009775"/>
              <a:gd name="connsiteY182" fmla="*/ 2265046 h 6858000"/>
              <a:gd name="connsiteX183" fmla="*/ 4052769 w 8009775"/>
              <a:gd name="connsiteY183" fmla="*/ 2259331 h 6858000"/>
              <a:gd name="connsiteX184" fmla="*/ 4053656 w 8009775"/>
              <a:gd name="connsiteY184" fmla="*/ 2253298 h 6858000"/>
              <a:gd name="connsiteX185" fmla="*/ 4054542 w 8009775"/>
              <a:gd name="connsiteY185" fmla="*/ 2247266 h 6858000"/>
              <a:gd name="connsiteX186" fmla="*/ 4054838 w 8009775"/>
              <a:gd name="connsiteY186" fmla="*/ 2241551 h 6858000"/>
              <a:gd name="connsiteX187" fmla="*/ 4055133 w 8009775"/>
              <a:gd name="connsiteY187" fmla="*/ 2235519 h 6858000"/>
              <a:gd name="connsiteX188" fmla="*/ 4054838 w 8009775"/>
              <a:gd name="connsiteY188" fmla="*/ 2229804 h 6858000"/>
              <a:gd name="connsiteX189" fmla="*/ 4054542 w 8009775"/>
              <a:gd name="connsiteY189" fmla="*/ 2223770 h 6858000"/>
              <a:gd name="connsiteX190" fmla="*/ 4053656 w 8009775"/>
              <a:gd name="connsiteY190" fmla="*/ 2217739 h 6858000"/>
              <a:gd name="connsiteX191" fmla="*/ 4052769 w 8009775"/>
              <a:gd name="connsiteY191" fmla="*/ 2212024 h 6858000"/>
              <a:gd name="connsiteX192" fmla="*/ 4051587 w 8009775"/>
              <a:gd name="connsiteY192" fmla="*/ 2206309 h 6858000"/>
              <a:gd name="connsiteX193" fmla="*/ 4050109 w 8009775"/>
              <a:gd name="connsiteY193" fmla="*/ 2200593 h 6858000"/>
              <a:gd name="connsiteX194" fmla="*/ 4048040 w 8009775"/>
              <a:gd name="connsiteY194" fmla="*/ 2194878 h 6858000"/>
              <a:gd name="connsiteX195" fmla="*/ 4046267 w 8009775"/>
              <a:gd name="connsiteY195" fmla="*/ 2189163 h 6858000"/>
              <a:gd name="connsiteX196" fmla="*/ 4043606 w 8009775"/>
              <a:gd name="connsiteY196" fmla="*/ 2183765 h 6858000"/>
              <a:gd name="connsiteX197" fmla="*/ 4040946 w 8009775"/>
              <a:gd name="connsiteY197" fmla="*/ 2178368 h 6858000"/>
              <a:gd name="connsiteX198" fmla="*/ 4037991 w 8009775"/>
              <a:gd name="connsiteY198" fmla="*/ 2172970 h 6858000"/>
              <a:gd name="connsiteX199" fmla="*/ 4034740 w 8009775"/>
              <a:gd name="connsiteY199" fmla="*/ 2167890 h 6858000"/>
              <a:gd name="connsiteX200" fmla="*/ 4031193 w 8009775"/>
              <a:gd name="connsiteY200" fmla="*/ 2162494 h 6858000"/>
              <a:gd name="connsiteX201" fmla="*/ 4027646 w 8009775"/>
              <a:gd name="connsiteY201" fmla="*/ 2157730 h 6858000"/>
              <a:gd name="connsiteX202" fmla="*/ 4023213 w 8009775"/>
              <a:gd name="connsiteY202" fmla="*/ 2153285 h 6858000"/>
              <a:gd name="connsiteX203" fmla="*/ 4018779 w 8009775"/>
              <a:gd name="connsiteY203" fmla="*/ 2148523 h 6858000"/>
              <a:gd name="connsiteX204" fmla="*/ 3632182 w 8009775"/>
              <a:gd name="connsiteY204" fmla="*/ 1761490 h 6858000"/>
              <a:gd name="connsiteX205" fmla="*/ 3435928 w 8009775"/>
              <a:gd name="connsiteY205" fmla="*/ 1565276 h 6858000"/>
              <a:gd name="connsiteX206" fmla="*/ 3431198 w 8009775"/>
              <a:gd name="connsiteY206" fmla="*/ 1560514 h 6858000"/>
              <a:gd name="connsiteX207" fmla="*/ 3427356 w 8009775"/>
              <a:gd name="connsiteY207" fmla="*/ 1555751 h 6858000"/>
              <a:gd name="connsiteX208" fmla="*/ 3423218 w 8009775"/>
              <a:gd name="connsiteY208" fmla="*/ 1550671 h 6858000"/>
              <a:gd name="connsiteX209" fmla="*/ 3420262 w 8009775"/>
              <a:gd name="connsiteY209" fmla="*/ 1545909 h 6858000"/>
              <a:gd name="connsiteX210" fmla="*/ 3417012 w 8009775"/>
              <a:gd name="connsiteY210" fmla="*/ 1540829 h 6858000"/>
              <a:gd name="connsiteX211" fmla="*/ 3413760 w 8009775"/>
              <a:gd name="connsiteY211" fmla="*/ 1535430 h 6858000"/>
              <a:gd name="connsiteX212" fmla="*/ 3411100 w 8009775"/>
              <a:gd name="connsiteY212" fmla="*/ 1530034 h 6858000"/>
              <a:gd name="connsiteX213" fmla="*/ 3408736 w 8009775"/>
              <a:gd name="connsiteY213" fmla="*/ 1524635 h 6858000"/>
              <a:gd name="connsiteX214" fmla="*/ 3406371 w 8009775"/>
              <a:gd name="connsiteY214" fmla="*/ 1518920 h 6858000"/>
              <a:gd name="connsiteX215" fmla="*/ 3404598 w 8009775"/>
              <a:gd name="connsiteY215" fmla="*/ 1513205 h 6858000"/>
              <a:gd name="connsiteX216" fmla="*/ 3403120 w 8009775"/>
              <a:gd name="connsiteY216" fmla="*/ 1507174 h 6858000"/>
              <a:gd name="connsiteX217" fmla="*/ 3401938 w 8009775"/>
              <a:gd name="connsiteY217" fmla="*/ 1501459 h 6858000"/>
              <a:gd name="connsiteX218" fmla="*/ 3401051 w 8009775"/>
              <a:gd name="connsiteY218" fmla="*/ 1495744 h 6858000"/>
              <a:gd name="connsiteX219" fmla="*/ 3400460 w 8009775"/>
              <a:gd name="connsiteY219" fmla="*/ 1489710 h 6858000"/>
              <a:gd name="connsiteX220" fmla="*/ 3399869 w 8009775"/>
              <a:gd name="connsiteY220" fmla="*/ 1483995 h 6858000"/>
              <a:gd name="connsiteX221" fmla="*/ 3399573 w 8009775"/>
              <a:gd name="connsiteY221" fmla="*/ 1478281 h 6858000"/>
              <a:gd name="connsiteX222" fmla="*/ 3399869 w 8009775"/>
              <a:gd name="connsiteY222" fmla="*/ 1472249 h 6858000"/>
              <a:gd name="connsiteX223" fmla="*/ 3400460 w 8009775"/>
              <a:gd name="connsiteY223" fmla="*/ 1466215 h 6858000"/>
              <a:gd name="connsiteX224" fmla="*/ 3401051 w 8009775"/>
              <a:gd name="connsiteY224" fmla="*/ 1460183 h 6858000"/>
              <a:gd name="connsiteX225" fmla="*/ 3401938 w 8009775"/>
              <a:gd name="connsiteY225" fmla="*/ 1454468 h 6858000"/>
              <a:gd name="connsiteX226" fmla="*/ 3403120 w 8009775"/>
              <a:gd name="connsiteY226" fmla="*/ 1448754 h 6858000"/>
              <a:gd name="connsiteX227" fmla="*/ 3404598 w 8009775"/>
              <a:gd name="connsiteY227" fmla="*/ 1443039 h 6858000"/>
              <a:gd name="connsiteX228" fmla="*/ 3406371 w 8009775"/>
              <a:gd name="connsiteY228" fmla="*/ 1437324 h 6858000"/>
              <a:gd name="connsiteX229" fmla="*/ 3408736 w 8009775"/>
              <a:gd name="connsiteY229" fmla="*/ 1431609 h 6858000"/>
              <a:gd name="connsiteX230" fmla="*/ 3411100 w 8009775"/>
              <a:gd name="connsiteY230" fmla="*/ 1426211 h 6858000"/>
              <a:gd name="connsiteX231" fmla="*/ 3413760 w 8009775"/>
              <a:gd name="connsiteY231" fmla="*/ 1420814 h 6858000"/>
              <a:gd name="connsiteX232" fmla="*/ 3417012 w 8009775"/>
              <a:gd name="connsiteY232" fmla="*/ 1415416 h 6858000"/>
              <a:gd name="connsiteX233" fmla="*/ 3420262 w 8009775"/>
              <a:gd name="connsiteY233" fmla="*/ 1410336 h 6858000"/>
              <a:gd name="connsiteX234" fmla="*/ 3423218 w 8009775"/>
              <a:gd name="connsiteY234" fmla="*/ 1405256 h 6858000"/>
              <a:gd name="connsiteX235" fmla="*/ 3427356 w 8009775"/>
              <a:gd name="connsiteY235" fmla="*/ 1400175 h 6858000"/>
              <a:gd name="connsiteX236" fmla="*/ 3431198 w 8009775"/>
              <a:gd name="connsiteY236" fmla="*/ 1395731 h 6858000"/>
              <a:gd name="connsiteX237" fmla="*/ 3435928 w 8009775"/>
              <a:gd name="connsiteY237" fmla="*/ 1390969 h 6858000"/>
              <a:gd name="connsiteX238" fmla="*/ 3440361 w 8009775"/>
              <a:gd name="connsiteY238" fmla="*/ 1386524 h 6858000"/>
              <a:gd name="connsiteX239" fmla="*/ 3445386 w 8009775"/>
              <a:gd name="connsiteY239" fmla="*/ 1382396 h 6858000"/>
              <a:gd name="connsiteX240" fmla="*/ 3449819 w 8009775"/>
              <a:gd name="connsiteY240" fmla="*/ 1378585 h 6858000"/>
              <a:gd name="connsiteX241" fmla="*/ 3454844 w 8009775"/>
              <a:gd name="connsiteY241" fmla="*/ 1375094 h 6858000"/>
              <a:gd name="connsiteX242" fmla="*/ 3460459 w 8009775"/>
              <a:gd name="connsiteY242" fmla="*/ 1371919 h 6858000"/>
              <a:gd name="connsiteX243" fmla="*/ 3465780 w 8009775"/>
              <a:gd name="connsiteY243" fmla="*/ 1369061 h 6858000"/>
              <a:gd name="connsiteX244" fmla="*/ 3471100 w 8009775"/>
              <a:gd name="connsiteY244" fmla="*/ 1366204 h 6858000"/>
              <a:gd name="connsiteX245" fmla="*/ 3476420 w 8009775"/>
              <a:gd name="connsiteY245" fmla="*/ 1363980 h 6858000"/>
              <a:gd name="connsiteX246" fmla="*/ 3482331 w 8009775"/>
              <a:gd name="connsiteY246" fmla="*/ 1361759 h 6858000"/>
              <a:gd name="connsiteX247" fmla="*/ 3487947 w 8009775"/>
              <a:gd name="connsiteY247" fmla="*/ 1360170 h 6858000"/>
              <a:gd name="connsiteX248" fmla="*/ 3493858 w 8009775"/>
              <a:gd name="connsiteY248" fmla="*/ 1358265 h 6858000"/>
              <a:gd name="connsiteX249" fmla="*/ 3499474 w 8009775"/>
              <a:gd name="connsiteY249" fmla="*/ 1357314 h 6858000"/>
              <a:gd name="connsiteX250" fmla="*/ 3505385 w 8009775"/>
              <a:gd name="connsiteY250" fmla="*/ 1356043 h 6858000"/>
              <a:gd name="connsiteX251" fmla="*/ 3511001 w 8009775"/>
              <a:gd name="connsiteY251" fmla="*/ 1355409 h 6858000"/>
              <a:gd name="connsiteX252" fmla="*/ 3517208 w 8009775"/>
              <a:gd name="connsiteY252" fmla="*/ 1355090 h 6858000"/>
              <a:gd name="connsiteX253" fmla="*/ 3522823 w 8009775"/>
              <a:gd name="connsiteY253" fmla="*/ 1354773 h 6858000"/>
              <a:gd name="connsiteX254" fmla="*/ 3529030 w 8009775"/>
              <a:gd name="connsiteY254" fmla="*/ 1355090 h 6858000"/>
              <a:gd name="connsiteX255" fmla="*/ 3534646 w 8009775"/>
              <a:gd name="connsiteY255" fmla="*/ 1355409 h 6858000"/>
              <a:gd name="connsiteX256" fmla="*/ 3540557 w 8009775"/>
              <a:gd name="connsiteY256" fmla="*/ 1356043 h 6858000"/>
              <a:gd name="connsiteX257" fmla="*/ 3546468 w 8009775"/>
              <a:gd name="connsiteY257" fmla="*/ 1357314 h 6858000"/>
              <a:gd name="connsiteX258" fmla="*/ 3552380 w 8009775"/>
              <a:gd name="connsiteY258" fmla="*/ 1358265 h 6858000"/>
              <a:gd name="connsiteX259" fmla="*/ 3557995 w 8009775"/>
              <a:gd name="connsiteY259" fmla="*/ 1360170 h 6858000"/>
              <a:gd name="connsiteX260" fmla="*/ 3563906 w 8009775"/>
              <a:gd name="connsiteY260" fmla="*/ 1361759 h 6858000"/>
              <a:gd name="connsiteX261" fmla="*/ 3569227 w 8009775"/>
              <a:gd name="connsiteY261" fmla="*/ 1363980 h 6858000"/>
              <a:gd name="connsiteX262" fmla="*/ 3574842 w 8009775"/>
              <a:gd name="connsiteY262" fmla="*/ 1366204 h 6858000"/>
              <a:gd name="connsiteX263" fmla="*/ 3580458 w 8009775"/>
              <a:gd name="connsiteY263" fmla="*/ 1369061 h 6858000"/>
              <a:gd name="connsiteX264" fmla="*/ 3585778 w 8009775"/>
              <a:gd name="connsiteY264" fmla="*/ 1371919 h 6858000"/>
              <a:gd name="connsiteX265" fmla="*/ 3590803 w 8009775"/>
              <a:gd name="connsiteY265" fmla="*/ 1375094 h 6858000"/>
              <a:gd name="connsiteX266" fmla="*/ 3595828 w 8009775"/>
              <a:gd name="connsiteY266" fmla="*/ 1378585 h 6858000"/>
              <a:gd name="connsiteX267" fmla="*/ 3600852 w 8009775"/>
              <a:gd name="connsiteY267" fmla="*/ 1382396 h 6858000"/>
              <a:gd name="connsiteX268" fmla="*/ 3605581 w 8009775"/>
              <a:gd name="connsiteY268" fmla="*/ 1386524 h 6858000"/>
              <a:gd name="connsiteX269" fmla="*/ 3610014 w 8009775"/>
              <a:gd name="connsiteY269" fmla="*/ 1390969 h 6858000"/>
              <a:gd name="connsiteX270" fmla="*/ 3817500 w 8009775"/>
              <a:gd name="connsiteY270" fmla="*/ 1598296 h 6858000"/>
              <a:gd name="connsiteX271" fmla="*/ 3821934 w 8009775"/>
              <a:gd name="connsiteY271" fmla="*/ 1602423 h 6858000"/>
              <a:gd name="connsiteX272" fmla="*/ 3826663 w 8009775"/>
              <a:gd name="connsiteY272" fmla="*/ 1606869 h 6858000"/>
              <a:gd name="connsiteX273" fmla="*/ 3831687 w 8009775"/>
              <a:gd name="connsiteY273" fmla="*/ 1610361 h 6858000"/>
              <a:gd name="connsiteX274" fmla="*/ 3836712 w 8009775"/>
              <a:gd name="connsiteY274" fmla="*/ 1613854 h 6858000"/>
              <a:gd name="connsiteX275" fmla="*/ 3841736 w 8009775"/>
              <a:gd name="connsiteY275" fmla="*/ 1617345 h 6858000"/>
              <a:gd name="connsiteX276" fmla="*/ 3847352 w 8009775"/>
              <a:gd name="connsiteY276" fmla="*/ 1620204 h 6858000"/>
              <a:gd name="connsiteX277" fmla="*/ 3852672 w 8009775"/>
              <a:gd name="connsiteY277" fmla="*/ 1623061 h 6858000"/>
              <a:gd name="connsiteX278" fmla="*/ 3857992 w 8009775"/>
              <a:gd name="connsiteY278" fmla="*/ 1625283 h 6858000"/>
              <a:gd name="connsiteX279" fmla="*/ 3863608 w 8009775"/>
              <a:gd name="connsiteY279" fmla="*/ 1627189 h 6858000"/>
              <a:gd name="connsiteX280" fmla="*/ 3869519 w 8009775"/>
              <a:gd name="connsiteY280" fmla="*/ 1629094 h 6858000"/>
              <a:gd name="connsiteX281" fmla="*/ 3875135 w 8009775"/>
              <a:gd name="connsiteY281" fmla="*/ 1630998 h 6858000"/>
              <a:gd name="connsiteX282" fmla="*/ 3881046 w 8009775"/>
              <a:gd name="connsiteY282" fmla="*/ 1631950 h 6858000"/>
              <a:gd name="connsiteX283" fmla="*/ 3886662 w 8009775"/>
              <a:gd name="connsiteY283" fmla="*/ 1632904 h 6858000"/>
              <a:gd name="connsiteX284" fmla="*/ 3892869 w 8009775"/>
              <a:gd name="connsiteY284" fmla="*/ 1633856 h 6858000"/>
              <a:gd name="connsiteX285" fmla="*/ 3898485 w 8009775"/>
              <a:gd name="connsiteY285" fmla="*/ 1634174 h 6858000"/>
              <a:gd name="connsiteX286" fmla="*/ 3904396 w 8009775"/>
              <a:gd name="connsiteY286" fmla="*/ 1634174 h 6858000"/>
              <a:gd name="connsiteX287" fmla="*/ 3910307 w 8009775"/>
              <a:gd name="connsiteY287" fmla="*/ 1634174 h 6858000"/>
              <a:gd name="connsiteX288" fmla="*/ 3916219 w 8009775"/>
              <a:gd name="connsiteY288" fmla="*/ 1633856 h 6858000"/>
              <a:gd name="connsiteX289" fmla="*/ 3922425 w 8009775"/>
              <a:gd name="connsiteY289" fmla="*/ 1632904 h 6858000"/>
              <a:gd name="connsiteX290" fmla="*/ 3928041 w 8009775"/>
              <a:gd name="connsiteY290" fmla="*/ 1631950 h 6858000"/>
              <a:gd name="connsiteX291" fmla="*/ 3933657 w 8009775"/>
              <a:gd name="connsiteY291" fmla="*/ 1630998 h 6858000"/>
              <a:gd name="connsiteX292" fmla="*/ 3939568 w 8009775"/>
              <a:gd name="connsiteY292" fmla="*/ 1629094 h 6858000"/>
              <a:gd name="connsiteX293" fmla="*/ 3945184 w 8009775"/>
              <a:gd name="connsiteY293" fmla="*/ 1627189 h 6858000"/>
              <a:gd name="connsiteX294" fmla="*/ 3950799 w 8009775"/>
              <a:gd name="connsiteY294" fmla="*/ 1625283 h 6858000"/>
              <a:gd name="connsiteX295" fmla="*/ 3956415 w 8009775"/>
              <a:gd name="connsiteY295" fmla="*/ 1623061 h 6858000"/>
              <a:gd name="connsiteX296" fmla="*/ 3961735 w 8009775"/>
              <a:gd name="connsiteY296" fmla="*/ 1620204 h 6858000"/>
              <a:gd name="connsiteX297" fmla="*/ 3967055 w 8009775"/>
              <a:gd name="connsiteY297" fmla="*/ 1617345 h 6858000"/>
              <a:gd name="connsiteX298" fmla="*/ 3972376 w 8009775"/>
              <a:gd name="connsiteY298" fmla="*/ 1613854 h 6858000"/>
              <a:gd name="connsiteX299" fmla="*/ 3977400 w 8009775"/>
              <a:gd name="connsiteY299" fmla="*/ 1610361 h 6858000"/>
              <a:gd name="connsiteX300" fmla="*/ 3982425 w 8009775"/>
              <a:gd name="connsiteY300" fmla="*/ 1606869 h 6858000"/>
              <a:gd name="connsiteX301" fmla="*/ 3986858 w 8009775"/>
              <a:gd name="connsiteY301" fmla="*/ 1602423 h 6858000"/>
              <a:gd name="connsiteX302" fmla="*/ 3991587 w 8009775"/>
              <a:gd name="connsiteY302" fmla="*/ 1598296 h 6858000"/>
              <a:gd name="connsiteX303" fmla="*/ 3996021 w 8009775"/>
              <a:gd name="connsiteY303" fmla="*/ 1593533 h 6858000"/>
              <a:gd name="connsiteX304" fmla="*/ 4000159 w 8009775"/>
              <a:gd name="connsiteY304" fmla="*/ 1588771 h 6858000"/>
              <a:gd name="connsiteX305" fmla="*/ 4003705 w 8009775"/>
              <a:gd name="connsiteY305" fmla="*/ 1583691 h 6858000"/>
              <a:gd name="connsiteX306" fmla="*/ 4007548 w 8009775"/>
              <a:gd name="connsiteY306" fmla="*/ 1578928 h 6858000"/>
              <a:gd name="connsiteX307" fmla="*/ 4010799 w 8009775"/>
              <a:gd name="connsiteY307" fmla="*/ 1573849 h 6858000"/>
              <a:gd name="connsiteX308" fmla="*/ 4013459 w 8009775"/>
              <a:gd name="connsiteY308" fmla="*/ 1568451 h 6858000"/>
              <a:gd name="connsiteX309" fmla="*/ 4016415 w 8009775"/>
              <a:gd name="connsiteY309" fmla="*/ 1563054 h 6858000"/>
              <a:gd name="connsiteX310" fmla="*/ 4018484 w 8009775"/>
              <a:gd name="connsiteY310" fmla="*/ 1557339 h 6858000"/>
              <a:gd name="connsiteX311" fmla="*/ 4020848 w 8009775"/>
              <a:gd name="connsiteY311" fmla="*/ 1551941 h 6858000"/>
              <a:gd name="connsiteX312" fmla="*/ 4022621 w 8009775"/>
              <a:gd name="connsiteY312" fmla="*/ 1546226 h 6858000"/>
              <a:gd name="connsiteX313" fmla="*/ 4024395 w 8009775"/>
              <a:gd name="connsiteY313" fmla="*/ 1540511 h 6858000"/>
              <a:gd name="connsiteX314" fmla="*/ 4025282 w 8009775"/>
              <a:gd name="connsiteY314" fmla="*/ 1534478 h 6858000"/>
              <a:gd name="connsiteX315" fmla="*/ 4026464 w 8009775"/>
              <a:gd name="connsiteY315" fmla="*/ 1528763 h 6858000"/>
              <a:gd name="connsiteX316" fmla="*/ 4027055 w 8009775"/>
              <a:gd name="connsiteY316" fmla="*/ 1522731 h 6858000"/>
              <a:gd name="connsiteX317" fmla="*/ 4027646 w 8009775"/>
              <a:gd name="connsiteY317" fmla="*/ 1517016 h 6858000"/>
              <a:gd name="connsiteX318" fmla="*/ 4027646 w 8009775"/>
              <a:gd name="connsiteY318" fmla="*/ 1510984 h 6858000"/>
              <a:gd name="connsiteX319" fmla="*/ 4027646 w 8009775"/>
              <a:gd name="connsiteY319" fmla="*/ 1505268 h 6858000"/>
              <a:gd name="connsiteX320" fmla="*/ 4027055 w 8009775"/>
              <a:gd name="connsiteY320" fmla="*/ 1499553 h 6858000"/>
              <a:gd name="connsiteX321" fmla="*/ 4026464 w 8009775"/>
              <a:gd name="connsiteY321" fmla="*/ 1493204 h 6858000"/>
              <a:gd name="connsiteX322" fmla="*/ 4025282 w 8009775"/>
              <a:gd name="connsiteY322" fmla="*/ 1487489 h 6858000"/>
              <a:gd name="connsiteX323" fmla="*/ 4024395 w 8009775"/>
              <a:gd name="connsiteY323" fmla="*/ 1481773 h 6858000"/>
              <a:gd name="connsiteX324" fmla="*/ 4022621 w 8009775"/>
              <a:gd name="connsiteY324" fmla="*/ 1476058 h 6858000"/>
              <a:gd name="connsiteX325" fmla="*/ 4020848 w 8009775"/>
              <a:gd name="connsiteY325" fmla="*/ 1470343 h 6858000"/>
              <a:gd name="connsiteX326" fmla="*/ 4018484 w 8009775"/>
              <a:gd name="connsiteY326" fmla="*/ 1464629 h 6858000"/>
              <a:gd name="connsiteX327" fmla="*/ 4016415 w 8009775"/>
              <a:gd name="connsiteY327" fmla="*/ 1459231 h 6858000"/>
              <a:gd name="connsiteX328" fmla="*/ 4013459 w 8009775"/>
              <a:gd name="connsiteY328" fmla="*/ 1453834 h 6858000"/>
              <a:gd name="connsiteX329" fmla="*/ 4010799 w 8009775"/>
              <a:gd name="connsiteY329" fmla="*/ 1448436 h 6858000"/>
              <a:gd name="connsiteX330" fmla="*/ 4007548 w 8009775"/>
              <a:gd name="connsiteY330" fmla="*/ 1443356 h 6858000"/>
              <a:gd name="connsiteX331" fmla="*/ 4003705 w 8009775"/>
              <a:gd name="connsiteY331" fmla="*/ 1438275 h 6858000"/>
              <a:gd name="connsiteX332" fmla="*/ 4000159 w 8009775"/>
              <a:gd name="connsiteY332" fmla="*/ 1433195 h 6858000"/>
              <a:gd name="connsiteX333" fmla="*/ 3996021 w 8009775"/>
              <a:gd name="connsiteY333" fmla="*/ 1428751 h 6858000"/>
              <a:gd name="connsiteX334" fmla="*/ 3991587 w 8009775"/>
              <a:gd name="connsiteY334" fmla="*/ 1423988 h 6858000"/>
              <a:gd name="connsiteX335" fmla="*/ 3323022 w 8009775"/>
              <a:gd name="connsiteY335" fmla="*/ 755333 h 6858000"/>
              <a:gd name="connsiteX336" fmla="*/ 3316815 w 8009775"/>
              <a:gd name="connsiteY336" fmla="*/ 748348 h 6858000"/>
              <a:gd name="connsiteX337" fmla="*/ 3310904 w 8009775"/>
              <a:gd name="connsiteY337" fmla="*/ 741045 h 6858000"/>
              <a:gd name="connsiteX338" fmla="*/ 3305584 w 8009775"/>
              <a:gd name="connsiteY338" fmla="*/ 733108 h 6858000"/>
              <a:gd name="connsiteX339" fmla="*/ 3300855 w 8009775"/>
              <a:gd name="connsiteY339" fmla="*/ 725170 h 6858000"/>
              <a:gd name="connsiteX340" fmla="*/ 3297308 w 8009775"/>
              <a:gd name="connsiteY340" fmla="*/ 716915 h 6858000"/>
              <a:gd name="connsiteX341" fmla="*/ 3293761 w 8009775"/>
              <a:gd name="connsiteY341" fmla="*/ 708660 h 6858000"/>
              <a:gd name="connsiteX342" fmla="*/ 3291101 w 8009775"/>
              <a:gd name="connsiteY342" fmla="*/ 699770 h 6858000"/>
              <a:gd name="connsiteX343" fmla="*/ 3289328 w 8009775"/>
              <a:gd name="connsiteY343" fmla="*/ 691198 h 6858000"/>
              <a:gd name="connsiteX344" fmla="*/ 2596527 w 8009775"/>
              <a:gd name="connsiteY344"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980947 w 8009775"/>
              <a:gd name="connsiteY72" fmla="*/ 2804795 h 6858000"/>
              <a:gd name="connsiteX73" fmla="*/ 3001744 w 8009775"/>
              <a:gd name="connsiteY73" fmla="*/ 1828166 h 6858000"/>
              <a:gd name="connsiteX74" fmla="*/ 2997311 w 8009775"/>
              <a:gd name="connsiteY74" fmla="*/ 1823404 h 6858000"/>
              <a:gd name="connsiteX75" fmla="*/ 2992878 w 8009775"/>
              <a:gd name="connsiteY75" fmla="*/ 1818640 h 6858000"/>
              <a:gd name="connsiteX76" fmla="*/ 2989331 w 8009775"/>
              <a:gd name="connsiteY76" fmla="*/ 1814195 h 6858000"/>
              <a:gd name="connsiteX77" fmla="*/ 2985784 w 8009775"/>
              <a:gd name="connsiteY77" fmla="*/ 1808799 h 6858000"/>
              <a:gd name="connsiteX78" fmla="*/ 2982533 w 8009775"/>
              <a:gd name="connsiteY78" fmla="*/ 1803718 h 6858000"/>
              <a:gd name="connsiteX79" fmla="*/ 2979873 w 8009775"/>
              <a:gd name="connsiteY79" fmla="*/ 1798321 h 6858000"/>
              <a:gd name="connsiteX80" fmla="*/ 2976917 w 8009775"/>
              <a:gd name="connsiteY80" fmla="*/ 1792924 h 6858000"/>
              <a:gd name="connsiteX81" fmla="*/ 2974552 w 8009775"/>
              <a:gd name="connsiteY81" fmla="*/ 1787526 h 6858000"/>
              <a:gd name="connsiteX82" fmla="*/ 2972484 w 8009775"/>
              <a:gd name="connsiteY82" fmla="*/ 1781811 h 6858000"/>
              <a:gd name="connsiteX83" fmla="*/ 2970710 w 8009775"/>
              <a:gd name="connsiteY83" fmla="*/ 1776095 h 6858000"/>
              <a:gd name="connsiteX84" fmla="*/ 2968937 w 8009775"/>
              <a:gd name="connsiteY84" fmla="*/ 1770380 h 6858000"/>
              <a:gd name="connsiteX85" fmla="*/ 2967755 w 8009775"/>
              <a:gd name="connsiteY85" fmla="*/ 1764665 h 6858000"/>
              <a:gd name="connsiteX86" fmla="*/ 2966868 w 8009775"/>
              <a:gd name="connsiteY86" fmla="*/ 1758634 h 6858000"/>
              <a:gd name="connsiteX87" fmla="*/ 2965981 w 8009775"/>
              <a:gd name="connsiteY87" fmla="*/ 1752919 h 6858000"/>
              <a:gd name="connsiteX88" fmla="*/ 2965686 w 8009775"/>
              <a:gd name="connsiteY88" fmla="*/ 1746885 h 6858000"/>
              <a:gd name="connsiteX89" fmla="*/ 2965686 w 8009775"/>
              <a:gd name="connsiteY89" fmla="*/ 1741170 h 6858000"/>
              <a:gd name="connsiteX90" fmla="*/ 2965686 w 8009775"/>
              <a:gd name="connsiteY90" fmla="*/ 1735139 h 6858000"/>
              <a:gd name="connsiteX91" fmla="*/ 2965981 w 8009775"/>
              <a:gd name="connsiteY91" fmla="*/ 1729424 h 6858000"/>
              <a:gd name="connsiteX92" fmla="*/ 2966868 w 8009775"/>
              <a:gd name="connsiteY92" fmla="*/ 1723074 h 6858000"/>
              <a:gd name="connsiteX93" fmla="*/ 2967755 w 8009775"/>
              <a:gd name="connsiteY93" fmla="*/ 1717358 h 6858000"/>
              <a:gd name="connsiteX94" fmla="*/ 2968937 w 8009775"/>
              <a:gd name="connsiteY94" fmla="*/ 1711643 h 6858000"/>
              <a:gd name="connsiteX95" fmla="*/ 2970710 w 8009775"/>
              <a:gd name="connsiteY95" fmla="*/ 1705929 h 6858000"/>
              <a:gd name="connsiteX96" fmla="*/ 2972484 w 8009775"/>
              <a:gd name="connsiteY96" fmla="*/ 1700214 h 6858000"/>
              <a:gd name="connsiteX97" fmla="*/ 2974552 w 8009775"/>
              <a:gd name="connsiteY97" fmla="*/ 1694816 h 6858000"/>
              <a:gd name="connsiteX98" fmla="*/ 2976917 w 8009775"/>
              <a:gd name="connsiteY98" fmla="*/ 1689101 h 6858000"/>
              <a:gd name="connsiteX99" fmla="*/ 2979873 w 8009775"/>
              <a:gd name="connsiteY99" fmla="*/ 1683703 h 6858000"/>
              <a:gd name="connsiteX100" fmla="*/ 2982533 w 8009775"/>
              <a:gd name="connsiteY100" fmla="*/ 1678305 h 6858000"/>
              <a:gd name="connsiteX101" fmla="*/ 2985784 w 8009775"/>
              <a:gd name="connsiteY101" fmla="*/ 1673226 h 6858000"/>
              <a:gd name="connsiteX102" fmla="*/ 2989331 w 8009775"/>
              <a:gd name="connsiteY102" fmla="*/ 1668145 h 6858000"/>
              <a:gd name="connsiteX103" fmla="*/ 2992878 w 8009775"/>
              <a:gd name="connsiteY103" fmla="*/ 1663066 h 6858000"/>
              <a:gd name="connsiteX104" fmla="*/ 2997311 w 8009775"/>
              <a:gd name="connsiteY104" fmla="*/ 1658621 h 6858000"/>
              <a:gd name="connsiteX105" fmla="*/ 3001744 w 8009775"/>
              <a:gd name="connsiteY105" fmla="*/ 1653859 h 6858000"/>
              <a:gd name="connsiteX106" fmla="*/ 3006178 w 8009775"/>
              <a:gd name="connsiteY106" fmla="*/ 1649414 h 6858000"/>
              <a:gd name="connsiteX107" fmla="*/ 3010907 w 8009775"/>
              <a:gd name="connsiteY107" fmla="*/ 1645603 h 6858000"/>
              <a:gd name="connsiteX108" fmla="*/ 3015932 w 8009775"/>
              <a:gd name="connsiteY108" fmla="*/ 1641794 h 6858000"/>
              <a:gd name="connsiteX109" fmla="*/ 3020956 w 8009775"/>
              <a:gd name="connsiteY109" fmla="*/ 1637984 h 6858000"/>
              <a:gd name="connsiteX110" fmla="*/ 3025981 w 8009775"/>
              <a:gd name="connsiteY110" fmla="*/ 1634809 h 6858000"/>
              <a:gd name="connsiteX111" fmla="*/ 3031596 w 8009775"/>
              <a:gd name="connsiteY111" fmla="*/ 1631950 h 6858000"/>
              <a:gd name="connsiteX112" fmla="*/ 3036916 w 8009775"/>
              <a:gd name="connsiteY112" fmla="*/ 1629094 h 6858000"/>
              <a:gd name="connsiteX113" fmla="*/ 3042532 w 8009775"/>
              <a:gd name="connsiteY113" fmla="*/ 1626871 h 6858000"/>
              <a:gd name="connsiteX114" fmla="*/ 3047852 w 8009775"/>
              <a:gd name="connsiteY114" fmla="*/ 1624649 h 6858000"/>
              <a:gd name="connsiteX115" fmla="*/ 3053764 w 8009775"/>
              <a:gd name="connsiteY115" fmla="*/ 1623061 h 6858000"/>
              <a:gd name="connsiteX116" fmla="*/ 3059379 w 8009775"/>
              <a:gd name="connsiteY116" fmla="*/ 1621155 h 6858000"/>
              <a:gd name="connsiteX117" fmla="*/ 3065291 w 8009775"/>
              <a:gd name="connsiteY117" fmla="*/ 1620204 h 6858000"/>
              <a:gd name="connsiteX118" fmla="*/ 3070906 w 8009775"/>
              <a:gd name="connsiteY118" fmla="*/ 1618934 h 6858000"/>
              <a:gd name="connsiteX119" fmla="*/ 3077113 w 8009775"/>
              <a:gd name="connsiteY119" fmla="*/ 1618299 h 6858000"/>
              <a:gd name="connsiteX120" fmla="*/ 3082729 w 8009775"/>
              <a:gd name="connsiteY120" fmla="*/ 1617981 h 6858000"/>
              <a:gd name="connsiteX121" fmla="*/ 3088936 w 8009775"/>
              <a:gd name="connsiteY121" fmla="*/ 1617981 h 6858000"/>
              <a:gd name="connsiteX122" fmla="*/ 3094552 w 8009775"/>
              <a:gd name="connsiteY122" fmla="*/ 1617981 h 6858000"/>
              <a:gd name="connsiteX123" fmla="*/ 3100758 w 8009775"/>
              <a:gd name="connsiteY123" fmla="*/ 1618299 h 6858000"/>
              <a:gd name="connsiteX124" fmla="*/ 3106670 w 8009775"/>
              <a:gd name="connsiteY124" fmla="*/ 1618934 h 6858000"/>
              <a:gd name="connsiteX125" fmla="*/ 3112285 w 8009775"/>
              <a:gd name="connsiteY125" fmla="*/ 1620204 h 6858000"/>
              <a:gd name="connsiteX126" fmla="*/ 3117901 w 8009775"/>
              <a:gd name="connsiteY126" fmla="*/ 1621155 h 6858000"/>
              <a:gd name="connsiteX127" fmla="*/ 3123812 w 8009775"/>
              <a:gd name="connsiteY127" fmla="*/ 1623061 h 6858000"/>
              <a:gd name="connsiteX128" fmla="*/ 3129428 w 8009775"/>
              <a:gd name="connsiteY128" fmla="*/ 1624649 h 6858000"/>
              <a:gd name="connsiteX129" fmla="*/ 3135339 w 8009775"/>
              <a:gd name="connsiteY129" fmla="*/ 1626871 h 6858000"/>
              <a:gd name="connsiteX130" fmla="*/ 3140660 w 8009775"/>
              <a:gd name="connsiteY130" fmla="*/ 1629094 h 6858000"/>
              <a:gd name="connsiteX131" fmla="*/ 3145980 w 8009775"/>
              <a:gd name="connsiteY131" fmla="*/ 1631950 h 6858000"/>
              <a:gd name="connsiteX132" fmla="*/ 3151300 w 8009775"/>
              <a:gd name="connsiteY132" fmla="*/ 1634809 h 6858000"/>
              <a:gd name="connsiteX133" fmla="*/ 3156324 w 8009775"/>
              <a:gd name="connsiteY133" fmla="*/ 1637984 h 6858000"/>
              <a:gd name="connsiteX134" fmla="*/ 3161349 w 8009775"/>
              <a:gd name="connsiteY134" fmla="*/ 1641794 h 6858000"/>
              <a:gd name="connsiteX135" fmla="*/ 3166374 w 8009775"/>
              <a:gd name="connsiteY135" fmla="*/ 1645603 h 6858000"/>
              <a:gd name="connsiteX136" fmla="*/ 3171102 w 8009775"/>
              <a:gd name="connsiteY136" fmla="*/ 1649414 h 6858000"/>
              <a:gd name="connsiteX137" fmla="*/ 3175832 w 8009775"/>
              <a:gd name="connsiteY137" fmla="*/ 1653859 h 6858000"/>
              <a:gd name="connsiteX138" fmla="*/ 3844692 w 8009775"/>
              <a:gd name="connsiteY138" fmla="*/ 2322830 h 6858000"/>
              <a:gd name="connsiteX139" fmla="*/ 3849421 w 8009775"/>
              <a:gd name="connsiteY139" fmla="*/ 2326958 h 6858000"/>
              <a:gd name="connsiteX140" fmla="*/ 3854150 w 8009775"/>
              <a:gd name="connsiteY140" fmla="*/ 2331085 h 6858000"/>
              <a:gd name="connsiteX141" fmla="*/ 3859175 w 8009775"/>
              <a:gd name="connsiteY141" fmla="*/ 2334895 h 6858000"/>
              <a:gd name="connsiteX142" fmla="*/ 3864199 w 8009775"/>
              <a:gd name="connsiteY142" fmla="*/ 2338705 h 6858000"/>
              <a:gd name="connsiteX143" fmla="*/ 3869224 w 8009775"/>
              <a:gd name="connsiteY143" fmla="*/ 2341880 h 6858000"/>
              <a:gd name="connsiteX144" fmla="*/ 3874544 w 8009775"/>
              <a:gd name="connsiteY144" fmla="*/ 2344738 h 6858000"/>
              <a:gd name="connsiteX145" fmla="*/ 3879864 w 8009775"/>
              <a:gd name="connsiteY145" fmla="*/ 2347595 h 6858000"/>
              <a:gd name="connsiteX146" fmla="*/ 3885775 w 8009775"/>
              <a:gd name="connsiteY146" fmla="*/ 2349818 h 6858000"/>
              <a:gd name="connsiteX147" fmla="*/ 3891096 w 8009775"/>
              <a:gd name="connsiteY147" fmla="*/ 2351723 h 6858000"/>
              <a:gd name="connsiteX148" fmla="*/ 3896711 w 8009775"/>
              <a:gd name="connsiteY148" fmla="*/ 2353628 h 6858000"/>
              <a:gd name="connsiteX149" fmla="*/ 3902623 w 8009775"/>
              <a:gd name="connsiteY149" fmla="*/ 2355534 h 6858000"/>
              <a:gd name="connsiteX150" fmla="*/ 3908238 w 8009775"/>
              <a:gd name="connsiteY150" fmla="*/ 2356485 h 6858000"/>
              <a:gd name="connsiteX151" fmla="*/ 3914150 w 8009775"/>
              <a:gd name="connsiteY151" fmla="*/ 2357755 h 6858000"/>
              <a:gd name="connsiteX152" fmla="*/ 3920061 w 8009775"/>
              <a:gd name="connsiteY152" fmla="*/ 2358391 h 6858000"/>
              <a:gd name="connsiteX153" fmla="*/ 3925972 w 8009775"/>
              <a:gd name="connsiteY153" fmla="*/ 2358708 h 6858000"/>
              <a:gd name="connsiteX154" fmla="*/ 3931883 w 8009775"/>
              <a:gd name="connsiteY154" fmla="*/ 2358708 h 6858000"/>
              <a:gd name="connsiteX155" fmla="*/ 3937795 w 8009775"/>
              <a:gd name="connsiteY155" fmla="*/ 2358708 h 6858000"/>
              <a:gd name="connsiteX156" fmla="*/ 3943706 w 8009775"/>
              <a:gd name="connsiteY156" fmla="*/ 2358391 h 6858000"/>
              <a:gd name="connsiteX157" fmla="*/ 3949617 w 8009775"/>
              <a:gd name="connsiteY157" fmla="*/ 2357755 h 6858000"/>
              <a:gd name="connsiteX158" fmla="*/ 3955233 w 8009775"/>
              <a:gd name="connsiteY158" fmla="*/ 2356485 h 6858000"/>
              <a:gd name="connsiteX159" fmla="*/ 3961144 w 8009775"/>
              <a:gd name="connsiteY159" fmla="*/ 2355534 h 6858000"/>
              <a:gd name="connsiteX160" fmla="*/ 3966760 w 8009775"/>
              <a:gd name="connsiteY160" fmla="*/ 2353628 h 6858000"/>
              <a:gd name="connsiteX161" fmla="*/ 3972671 w 8009775"/>
              <a:gd name="connsiteY161" fmla="*/ 2351723 h 6858000"/>
              <a:gd name="connsiteX162" fmla="*/ 3978287 w 8009775"/>
              <a:gd name="connsiteY162" fmla="*/ 2349818 h 6858000"/>
              <a:gd name="connsiteX163" fmla="*/ 3983607 w 8009775"/>
              <a:gd name="connsiteY163" fmla="*/ 2347595 h 6858000"/>
              <a:gd name="connsiteX164" fmla="*/ 3989223 w 8009775"/>
              <a:gd name="connsiteY164" fmla="*/ 2344738 h 6858000"/>
              <a:gd name="connsiteX165" fmla="*/ 3994543 w 8009775"/>
              <a:gd name="connsiteY165" fmla="*/ 2341880 h 6858000"/>
              <a:gd name="connsiteX166" fmla="*/ 3999567 w 8009775"/>
              <a:gd name="connsiteY166" fmla="*/ 2338705 h 6858000"/>
              <a:gd name="connsiteX167" fmla="*/ 4004888 w 8009775"/>
              <a:gd name="connsiteY167" fmla="*/ 2334895 h 6858000"/>
              <a:gd name="connsiteX168" fmla="*/ 4009617 w 8009775"/>
              <a:gd name="connsiteY168" fmla="*/ 2331085 h 6858000"/>
              <a:gd name="connsiteX169" fmla="*/ 4014346 w 8009775"/>
              <a:gd name="connsiteY169" fmla="*/ 2326958 h 6858000"/>
              <a:gd name="connsiteX170" fmla="*/ 4018779 w 8009775"/>
              <a:gd name="connsiteY170" fmla="*/ 2322830 h 6858000"/>
              <a:gd name="connsiteX171" fmla="*/ 4023213 w 8009775"/>
              <a:gd name="connsiteY171" fmla="*/ 2318068 h 6858000"/>
              <a:gd name="connsiteX172" fmla="*/ 4027646 w 8009775"/>
              <a:gd name="connsiteY172" fmla="*/ 2313306 h 6858000"/>
              <a:gd name="connsiteX173" fmla="*/ 4031193 w 8009775"/>
              <a:gd name="connsiteY173" fmla="*/ 2308544 h 6858000"/>
              <a:gd name="connsiteX174" fmla="*/ 4034740 w 8009775"/>
              <a:gd name="connsiteY174" fmla="*/ 2303463 h 6858000"/>
              <a:gd name="connsiteX175" fmla="*/ 4037991 w 8009775"/>
              <a:gd name="connsiteY175" fmla="*/ 2298384 h 6858000"/>
              <a:gd name="connsiteX176" fmla="*/ 4040946 w 8009775"/>
              <a:gd name="connsiteY176" fmla="*/ 2292985 h 6858000"/>
              <a:gd name="connsiteX177" fmla="*/ 4043606 w 8009775"/>
              <a:gd name="connsiteY177" fmla="*/ 2287588 h 6858000"/>
              <a:gd name="connsiteX178" fmla="*/ 4046267 w 8009775"/>
              <a:gd name="connsiteY178" fmla="*/ 2281873 h 6858000"/>
              <a:gd name="connsiteX179" fmla="*/ 4048040 w 8009775"/>
              <a:gd name="connsiteY179" fmla="*/ 2276476 h 6858000"/>
              <a:gd name="connsiteX180" fmla="*/ 4050109 w 8009775"/>
              <a:gd name="connsiteY180" fmla="*/ 2270761 h 6858000"/>
              <a:gd name="connsiteX181" fmla="*/ 4051587 w 8009775"/>
              <a:gd name="connsiteY181" fmla="*/ 2265046 h 6858000"/>
              <a:gd name="connsiteX182" fmla="*/ 4052769 w 8009775"/>
              <a:gd name="connsiteY182" fmla="*/ 2259331 h 6858000"/>
              <a:gd name="connsiteX183" fmla="*/ 4053656 w 8009775"/>
              <a:gd name="connsiteY183" fmla="*/ 2253298 h 6858000"/>
              <a:gd name="connsiteX184" fmla="*/ 4054542 w 8009775"/>
              <a:gd name="connsiteY184" fmla="*/ 2247266 h 6858000"/>
              <a:gd name="connsiteX185" fmla="*/ 4054838 w 8009775"/>
              <a:gd name="connsiteY185" fmla="*/ 2241551 h 6858000"/>
              <a:gd name="connsiteX186" fmla="*/ 4055133 w 8009775"/>
              <a:gd name="connsiteY186" fmla="*/ 2235519 h 6858000"/>
              <a:gd name="connsiteX187" fmla="*/ 4054838 w 8009775"/>
              <a:gd name="connsiteY187" fmla="*/ 2229804 h 6858000"/>
              <a:gd name="connsiteX188" fmla="*/ 4054542 w 8009775"/>
              <a:gd name="connsiteY188" fmla="*/ 2223770 h 6858000"/>
              <a:gd name="connsiteX189" fmla="*/ 4053656 w 8009775"/>
              <a:gd name="connsiteY189" fmla="*/ 2217739 h 6858000"/>
              <a:gd name="connsiteX190" fmla="*/ 4052769 w 8009775"/>
              <a:gd name="connsiteY190" fmla="*/ 2212024 h 6858000"/>
              <a:gd name="connsiteX191" fmla="*/ 4051587 w 8009775"/>
              <a:gd name="connsiteY191" fmla="*/ 2206309 h 6858000"/>
              <a:gd name="connsiteX192" fmla="*/ 4050109 w 8009775"/>
              <a:gd name="connsiteY192" fmla="*/ 2200593 h 6858000"/>
              <a:gd name="connsiteX193" fmla="*/ 4048040 w 8009775"/>
              <a:gd name="connsiteY193" fmla="*/ 2194878 h 6858000"/>
              <a:gd name="connsiteX194" fmla="*/ 4046267 w 8009775"/>
              <a:gd name="connsiteY194" fmla="*/ 2189163 h 6858000"/>
              <a:gd name="connsiteX195" fmla="*/ 4043606 w 8009775"/>
              <a:gd name="connsiteY195" fmla="*/ 2183765 h 6858000"/>
              <a:gd name="connsiteX196" fmla="*/ 4040946 w 8009775"/>
              <a:gd name="connsiteY196" fmla="*/ 2178368 h 6858000"/>
              <a:gd name="connsiteX197" fmla="*/ 4037991 w 8009775"/>
              <a:gd name="connsiteY197" fmla="*/ 2172970 h 6858000"/>
              <a:gd name="connsiteX198" fmla="*/ 4034740 w 8009775"/>
              <a:gd name="connsiteY198" fmla="*/ 2167890 h 6858000"/>
              <a:gd name="connsiteX199" fmla="*/ 4031193 w 8009775"/>
              <a:gd name="connsiteY199" fmla="*/ 2162494 h 6858000"/>
              <a:gd name="connsiteX200" fmla="*/ 4027646 w 8009775"/>
              <a:gd name="connsiteY200" fmla="*/ 2157730 h 6858000"/>
              <a:gd name="connsiteX201" fmla="*/ 4023213 w 8009775"/>
              <a:gd name="connsiteY201" fmla="*/ 2153285 h 6858000"/>
              <a:gd name="connsiteX202" fmla="*/ 4018779 w 8009775"/>
              <a:gd name="connsiteY202" fmla="*/ 2148523 h 6858000"/>
              <a:gd name="connsiteX203" fmla="*/ 3632182 w 8009775"/>
              <a:gd name="connsiteY203" fmla="*/ 1761490 h 6858000"/>
              <a:gd name="connsiteX204" fmla="*/ 3435928 w 8009775"/>
              <a:gd name="connsiteY204" fmla="*/ 1565276 h 6858000"/>
              <a:gd name="connsiteX205" fmla="*/ 3431198 w 8009775"/>
              <a:gd name="connsiteY205" fmla="*/ 1560514 h 6858000"/>
              <a:gd name="connsiteX206" fmla="*/ 3427356 w 8009775"/>
              <a:gd name="connsiteY206" fmla="*/ 1555751 h 6858000"/>
              <a:gd name="connsiteX207" fmla="*/ 3423218 w 8009775"/>
              <a:gd name="connsiteY207" fmla="*/ 1550671 h 6858000"/>
              <a:gd name="connsiteX208" fmla="*/ 3420262 w 8009775"/>
              <a:gd name="connsiteY208" fmla="*/ 1545909 h 6858000"/>
              <a:gd name="connsiteX209" fmla="*/ 3417012 w 8009775"/>
              <a:gd name="connsiteY209" fmla="*/ 1540829 h 6858000"/>
              <a:gd name="connsiteX210" fmla="*/ 3413760 w 8009775"/>
              <a:gd name="connsiteY210" fmla="*/ 1535430 h 6858000"/>
              <a:gd name="connsiteX211" fmla="*/ 3411100 w 8009775"/>
              <a:gd name="connsiteY211" fmla="*/ 1530034 h 6858000"/>
              <a:gd name="connsiteX212" fmla="*/ 3408736 w 8009775"/>
              <a:gd name="connsiteY212" fmla="*/ 1524635 h 6858000"/>
              <a:gd name="connsiteX213" fmla="*/ 3406371 w 8009775"/>
              <a:gd name="connsiteY213" fmla="*/ 1518920 h 6858000"/>
              <a:gd name="connsiteX214" fmla="*/ 3404598 w 8009775"/>
              <a:gd name="connsiteY214" fmla="*/ 1513205 h 6858000"/>
              <a:gd name="connsiteX215" fmla="*/ 3403120 w 8009775"/>
              <a:gd name="connsiteY215" fmla="*/ 1507174 h 6858000"/>
              <a:gd name="connsiteX216" fmla="*/ 3401938 w 8009775"/>
              <a:gd name="connsiteY216" fmla="*/ 1501459 h 6858000"/>
              <a:gd name="connsiteX217" fmla="*/ 3401051 w 8009775"/>
              <a:gd name="connsiteY217" fmla="*/ 1495744 h 6858000"/>
              <a:gd name="connsiteX218" fmla="*/ 3400460 w 8009775"/>
              <a:gd name="connsiteY218" fmla="*/ 1489710 h 6858000"/>
              <a:gd name="connsiteX219" fmla="*/ 3399869 w 8009775"/>
              <a:gd name="connsiteY219" fmla="*/ 1483995 h 6858000"/>
              <a:gd name="connsiteX220" fmla="*/ 3399573 w 8009775"/>
              <a:gd name="connsiteY220" fmla="*/ 1478281 h 6858000"/>
              <a:gd name="connsiteX221" fmla="*/ 3399869 w 8009775"/>
              <a:gd name="connsiteY221" fmla="*/ 1472249 h 6858000"/>
              <a:gd name="connsiteX222" fmla="*/ 3400460 w 8009775"/>
              <a:gd name="connsiteY222" fmla="*/ 1466215 h 6858000"/>
              <a:gd name="connsiteX223" fmla="*/ 3401051 w 8009775"/>
              <a:gd name="connsiteY223" fmla="*/ 1460183 h 6858000"/>
              <a:gd name="connsiteX224" fmla="*/ 3401938 w 8009775"/>
              <a:gd name="connsiteY224" fmla="*/ 1454468 h 6858000"/>
              <a:gd name="connsiteX225" fmla="*/ 3403120 w 8009775"/>
              <a:gd name="connsiteY225" fmla="*/ 1448754 h 6858000"/>
              <a:gd name="connsiteX226" fmla="*/ 3404598 w 8009775"/>
              <a:gd name="connsiteY226" fmla="*/ 1443039 h 6858000"/>
              <a:gd name="connsiteX227" fmla="*/ 3406371 w 8009775"/>
              <a:gd name="connsiteY227" fmla="*/ 1437324 h 6858000"/>
              <a:gd name="connsiteX228" fmla="*/ 3408736 w 8009775"/>
              <a:gd name="connsiteY228" fmla="*/ 1431609 h 6858000"/>
              <a:gd name="connsiteX229" fmla="*/ 3411100 w 8009775"/>
              <a:gd name="connsiteY229" fmla="*/ 1426211 h 6858000"/>
              <a:gd name="connsiteX230" fmla="*/ 3413760 w 8009775"/>
              <a:gd name="connsiteY230" fmla="*/ 1420814 h 6858000"/>
              <a:gd name="connsiteX231" fmla="*/ 3417012 w 8009775"/>
              <a:gd name="connsiteY231" fmla="*/ 1415416 h 6858000"/>
              <a:gd name="connsiteX232" fmla="*/ 3420262 w 8009775"/>
              <a:gd name="connsiteY232" fmla="*/ 1410336 h 6858000"/>
              <a:gd name="connsiteX233" fmla="*/ 3423218 w 8009775"/>
              <a:gd name="connsiteY233" fmla="*/ 1405256 h 6858000"/>
              <a:gd name="connsiteX234" fmla="*/ 3427356 w 8009775"/>
              <a:gd name="connsiteY234" fmla="*/ 1400175 h 6858000"/>
              <a:gd name="connsiteX235" fmla="*/ 3431198 w 8009775"/>
              <a:gd name="connsiteY235" fmla="*/ 1395731 h 6858000"/>
              <a:gd name="connsiteX236" fmla="*/ 3435928 w 8009775"/>
              <a:gd name="connsiteY236" fmla="*/ 1390969 h 6858000"/>
              <a:gd name="connsiteX237" fmla="*/ 3440361 w 8009775"/>
              <a:gd name="connsiteY237" fmla="*/ 1386524 h 6858000"/>
              <a:gd name="connsiteX238" fmla="*/ 3445386 w 8009775"/>
              <a:gd name="connsiteY238" fmla="*/ 1382396 h 6858000"/>
              <a:gd name="connsiteX239" fmla="*/ 3449819 w 8009775"/>
              <a:gd name="connsiteY239" fmla="*/ 1378585 h 6858000"/>
              <a:gd name="connsiteX240" fmla="*/ 3454844 w 8009775"/>
              <a:gd name="connsiteY240" fmla="*/ 1375094 h 6858000"/>
              <a:gd name="connsiteX241" fmla="*/ 3460459 w 8009775"/>
              <a:gd name="connsiteY241" fmla="*/ 1371919 h 6858000"/>
              <a:gd name="connsiteX242" fmla="*/ 3465780 w 8009775"/>
              <a:gd name="connsiteY242" fmla="*/ 1369061 h 6858000"/>
              <a:gd name="connsiteX243" fmla="*/ 3471100 w 8009775"/>
              <a:gd name="connsiteY243" fmla="*/ 1366204 h 6858000"/>
              <a:gd name="connsiteX244" fmla="*/ 3476420 w 8009775"/>
              <a:gd name="connsiteY244" fmla="*/ 1363980 h 6858000"/>
              <a:gd name="connsiteX245" fmla="*/ 3482331 w 8009775"/>
              <a:gd name="connsiteY245" fmla="*/ 1361759 h 6858000"/>
              <a:gd name="connsiteX246" fmla="*/ 3487947 w 8009775"/>
              <a:gd name="connsiteY246" fmla="*/ 1360170 h 6858000"/>
              <a:gd name="connsiteX247" fmla="*/ 3493858 w 8009775"/>
              <a:gd name="connsiteY247" fmla="*/ 1358265 h 6858000"/>
              <a:gd name="connsiteX248" fmla="*/ 3499474 w 8009775"/>
              <a:gd name="connsiteY248" fmla="*/ 1357314 h 6858000"/>
              <a:gd name="connsiteX249" fmla="*/ 3505385 w 8009775"/>
              <a:gd name="connsiteY249" fmla="*/ 1356043 h 6858000"/>
              <a:gd name="connsiteX250" fmla="*/ 3511001 w 8009775"/>
              <a:gd name="connsiteY250" fmla="*/ 1355409 h 6858000"/>
              <a:gd name="connsiteX251" fmla="*/ 3517208 w 8009775"/>
              <a:gd name="connsiteY251" fmla="*/ 1355090 h 6858000"/>
              <a:gd name="connsiteX252" fmla="*/ 3522823 w 8009775"/>
              <a:gd name="connsiteY252" fmla="*/ 1354773 h 6858000"/>
              <a:gd name="connsiteX253" fmla="*/ 3529030 w 8009775"/>
              <a:gd name="connsiteY253" fmla="*/ 1355090 h 6858000"/>
              <a:gd name="connsiteX254" fmla="*/ 3534646 w 8009775"/>
              <a:gd name="connsiteY254" fmla="*/ 1355409 h 6858000"/>
              <a:gd name="connsiteX255" fmla="*/ 3540557 w 8009775"/>
              <a:gd name="connsiteY255" fmla="*/ 1356043 h 6858000"/>
              <a:gd name="connsiteX256" fmla="*/ 3546468 w 8009775"/>
              <a:gd name="connsiteY256" fmla="*/ 1357314 h 6858000"/>
              <a:gd name="connsiteX257" fmla="*/ 3552380 w 8009775"/>
              <a:gd name="connsiteY257" fmla="*/ 1358265 h 6858000"/>
              <a:gd name="connsiteX258" fmla="*/ 3557995 w 8009775"/>
              <a:gd name="connsiteY258" fmla="*/ 1360170 h 6858000"/>
              <a:gd name="connsiteX259" fmla="*/ 3563906 w 8009775"/>
              <a:gd name="connsiteY259" fmla="*/ 1361759 h 6858000"/>
              <a:gd name="connsiteX260" fmla="*/ 3569227 w 8009775"/>
              <a:gd name="connsiteY260" fmla="*/ 1363980 h 6858000"/>
              <a:gd name="connsiteX261" fmla="*/ 3574842 w 8009775"/>
              <a:gd name="connsiteY261" fmla="*/ 1366204 h 6858000"/>
              <a:gd name="connsiteX262" fmla="*/ 3580458 w 8009775"/>
              <a:gd name="connsiteY262" fmla="*/ 1369061 h 6858000"/>
              <a:gd name="connsiteX263" fmla="*/ 3585778 w 8009775"/>
              <a:gd name="connsiteY263" fmla="*/ 1371919 h 6858000"/>
              <a:gd name="connsiteX264" fmla="*/ 3590803 w 8009775"/>
              <a:gd name="connsiteY264" fmla="*/ 1375094 h 6858000"/>
              <a:gd name="connsiteX265" fmla="*/ 3595828 w 8009775"/>
              <a:gd name="connsiteY265" fmla="*/ 1378585 h 6858000"/>
              <a:gd name="connsiteX266" fmla="*/ 3600852 w 8009775"/>
              <a:gd name="connsiteY266" fmla="*/ 1382396 h 6858000"/>
              <a:gd name="connsiteX267" fmla="*/ 3605581 w 8009775"/>
              <a:gd name="connsiteY267" fmla="*/ 1386524 h 6858000"/>
              <a:gd name="connsiteX268" fmla="*/ 3610014 w 8009775"/>
              <a:gd name="connsiteY268" fmla="*/ 1390969 h 6858000"/>
              <a:gd name="connsiteX269" fmla="*/ 3817500 w 8009775"/>
              <a:gd name="connsiteY269" fmla="*/ 1598296 h 6858000"/>
              <a:gd name="connsiteX270" fmla="*/ 3821934 w 8009775"/>
              <a:gd name="connsiteY270" fmla="*/ 1602423 h 6858000"/>
              <a:gd name="connsiteX271" fmla="*/ 3826663 w 8009775"/>
              <a:gd name="connsiteY271" fmla="*/ 1606869 h 6858000"/>
              <a:gd name="connsiteX272" fmla="*/ 3831687 w 8009775"/>
              <a:gd name="connsiteY272" fmla="*/ 1610361 h 6858000"/>
              <a:gd name="connsiteX273" fmla="*/ 3836712 w 8009775"/>
              <a:gd name="connsiteY273" fmla="*/ 1613854 h 6858000"/>
              <a:gd name="connsiteX274" fmla="*/ 3841736 w 8009775"/>
              <a:gd name="connsiteY274" fmla="*/ 1617345 h 6858000"/>
              <a:gd name="connsiteX275" fmla="*/ 3847352 w 8009775"/>
              <a:gd name="connsiteY275" fmla="*/ 1620204 h 6858000"/>
              <a:gd name="connsiteX276" fmla="*/ 3852672 w 8009775"/>
              <a:gd name="connsiteY276" fmla="*/ 1623061 h 6858000"/>
              <a:gd name="connsiteX277" fmla="*/ 3857992 w 8009775"/>
              <a:gd name="connsiteY277" fmla="*/ 1625283 h 6858000"/>
              <a:gd name="connsiteX278" fmla="*/ 3863608 w 8009775"/>
              <a:gd name="connsiteY278" fmla="*/ 1627189 h 6858000"/>
              <a:gd name="connsiteX279" fmla="*/ 3869519 w 8009775"/>
              <a:gd name="connsiteY279" fmla="*/ 1629094 h 6858000"/>
              <a:gd name="connsiteX280" fmla="*/ 3875135 w 8009775"/>
              <a:gd name="connsiteY280" fmla="*/ 1630998 h 6858000"/>
              <a:gd name="connsiteX281" fmla="*/ 3881046 w 8009775"/>
              <a:gd name="connsiteY281" fmla="*/ 1631950 h 6858000"/>
              <a:gd name="connsiteX282" fmla="*/ 3886662 w 8009775"/>
              <a:gd name="connsiteY282" fmla="*/ 1632904 h 6858000"/>
              <a:gd name="connsiteX283" fmla="*/ 3892869 w 8009775"/>
              <a:gd name="connsiteY283" fmla="*/ 1633856 h 6858000"/>
              <a:gd name="connsiteX284" fmla="*/ 3898485 w 8009775"/>
              <a:gd name="connsiteY284" fmla="*/ 1634174 h 6858000"/>
              <a:gd name="connsiteX285" fmla="*/ 3904396 w 8009775"/>
              <a:gd name="connsiteY285" fmla="*/ 1634174 h 6858000"/>
              <a:gd name="connsiteX286" fmla="*/ 3910307 w 8009775"/>
              <a:gd name="connsiteY286" fmla="*/ 1634174 h 6858000"/>
              <a:gd name="connsiteX287" fmla="*/ 3916219 w 8009775"/>
              <a:gd name="connsiteY287" fmla="*/ 1633856 h 6858000"/>
              <a:gd name="connsiteX288" fmla="*/ 3922425 w 8009775"/>
              <a:gd name="connsiteY288" fmla="*/ 1632904 h 6858000"/>
              <a:gd name="connsiteX289" fmla="*/ 3928041 w 8009775"/>
              <a:gd name="connsiteY289" fmla="*/ 1631950 h 6858000"/>
              <a:gd name="connsiteX290" fmla="*/ 3933657 w 8009775"/>
              <a:gd name="connsiteY290" fmla="*/ 1630998 h 6858000"/>
              <a:gd name="connsiteX291" fmla="*/ 3939568 w 8009775"/>
              <a:gd name="connsiteY291" fmla="*/ 1629094 h 6858000"/>
              <a:gd name="connsiteX292" fmla="*/ 3945184 w 8009775"/>
              <a:gd name="connsiteY292" fmla="*/ 1627189 h 6858000"/>
              <a:gd name="connsiteX293" fmla="*/ 3950799 w 8009775"/>
              <a:gd name="connsiteY293" fmla="*/ 1625283 h 6858000"/>
              <a:gd name="connsiteX294" fmla="*/ 3956415 w 8009775"/>
              <a:gd name="connsiteY294" fmla="*/ 1623061 h 6858000"/>
              <a:gd name="connsiteX295" fmla="*/ 3961735 w 8009775"/>
              <a:gd name="connsiteY295" fmla="*/ 1620204 h 6858000"/>
              <a:gd name="connsiteX296" fmla="*/ 3967055 w 8009775"/>
              <a:gd name="connsiteY296" fmla="*/ 1617345 h 6858000"/>
              <a:gd name="connsiteX297" fmla="*/ 3972376 w 8009775"/>
              <a:gd name="connsiteY297" fmla="*/ 1613854 h 6858000"/>
              <a:gd name="connsiteX298" fmla="*/ 3977400 w 8009775"/>
              <a:gd name="connsiteY298" fmla="*/ 1610361 h 6858000"/>
              <a:gd name="connsiteX299" fmla="*/ 3982425 w 8009775"/>
              <a:gd name="connsiteY299" fmla="*/ 1606869 h 6858000"/>
              <a:gd name="connsiteX300" fmla="*/ 3986858 w 8009775"/>
              <a:gd name="connsiteY300" fmla="*/ 1602423 h 6858000"/>
              <a:gd name="connsiteX301" fmla="*/ 3991587 w 8009775"/>
              <a:gd name="connsiteY301" fmla="*/ 1598296 h 6858000"/>
              <a:gd name="connsiteX302" fmla="*/ 3996021 w 8009775"/>
              <a:gd name="connsiteY302" fmla="*/ 1593533 h 6858000"/>
              <a:gd name="connsiteX303" fmla="*/ 4000159 w 8009775"/>
              <a:gd name="connsiteY303" fmla="*/ 1588771 h 6858000"/>
              <a:gd name="connsiteX304" fmla="*/ 4003705 w 8009775"/>
              <a:gd name="connsiteY304" fmla="*/ 1583691 h 6858000"/>
              <a:gd name="connsiteX305" fmla="*/ 4007548 w 8009775"/>
              <a:gd name="connsiteY305" fmla="*/ 1578928 h 6858000"/>
              <a:gd name="connsiteX306" fmla="*/ 4010799 w 8009775"/>
              <a:gd name="connsiteY306" fmla="*/ 1573849 h 6858000"/>
              <a:gd name="connsiteX307" fmla="*/ 4013459 w 8009775"/>
              <a:gd name="connsiteY307" fmla="*/ 1568451 h 6858000"/>
              <a:gd name="connsiteX308" fmla="*/ 4016415 w 8009775"/>
              <a:gd name="connsiteY308" fmla="*/ 1563054 h 6858000"/>
              <a:gd name="connsiteX309" fmla="*/ 4018484 w 8009775"/>
              <a:gd name="connsiteY309" fmla="*/ 1557339 h 6858000"/>
              <a:gd name="connsiteX310" fmla="*/ 4020848 w 8009775"/>
              <a:gd name="connsiteY310" fmla="*/ 1551941 h 6858000"/>
              <a:gd name="connsiteX311" fmla="*/ 4022621 w 8009775"/>
              <a:gd name="connsiteY311" fmla="*/ 1546226 h 6858000"/>
              <a:gd name="connsiteX312" fmla="*/ 4024395 w 8009775"/>
              <a:gd name="connsiteY312" fmla="*/ 1540511 h 6858000"/>
              <a:gd name="connsiteX313" fmla="*/ 4025282 w 8009775"/>
              <a:gd name="connsiteY313" fmla="*/ 1534478 h 6858000"/>
              <a:gd name="connsiteX314" fmla="*/ 4026464 w 8009775"/>
              <a:gd name="connsiteY314" fmla="*/ 1528763 h 6858000"/>
              <a:gd name="connsiteX315" fmla="*/ 4027055 w 8009775"/>
              <a:gd name="connsiteY315" fmla="*/ 1522731 h 6858000"/>
              <a:gd name="connsiteX316" fmla="*/ 4027646 w 8009775"/>
              <a:gd name="connsiteY316" fmla="*/ 1517016 h 6858000"/>
              <a:gd name="connsiteX317" fmla="*/ 4027646 w 8009775"/>
              <a:gd name="connsiteY317" fmla="*/ 1510984 h 6858000"/>
              <a:gd name="connsiteX318" fmla="*/ 4027646 w 8009775"/>
              <a:gd name="connsiteY318" fmla="*/ 1505268 h 6858000"/>
              <a:gd name="connsiteX319" fmla="*/ 4027055 w 8009775"/>
              <a:gd name="connsiteY319" fmla="*/ 1499553 h 6858000"/>
              <a:gd name="connsiteX320" fmla="*/ 4026464 w 8009775"/>
              <a:gd name="connsiteY320" fmla="*/ 1493204 h 6858000"/>
              <a:gd name="connsiteX321" fmla="*/ 4025282 w 8009775"/>
              <a:gd name="connsiteY321" fmla="*/ 1487489 h 6858000"/>
              <a:gd name="connsiteX322" fmla="*/ 4024395 w 8009775"/>
              <a:gd name="connsiteY322" fmla="*/ 1481773 h 6858000"/>
              <a:gd name="connsiteX323" fmla="*/ 4022621 w 8009775"/>
              <a:gd name="connsiteY323" fmla="*/ 1476058 h 6858000"/>
              <a:gd name="connsiteX324" fmla="*/ 4020848 w 8009775"/>
              <a:gd name="connsiteY324" fmla="*/ 1470343 h 6858000"/>
              <a:gd name="connsiteX325" fmla="*/ 4018484 w 8009775"/>
              <a:gd name="connsiteY325" fmla="*/ 1464629 h 6858000"/>
              <a:gd name="connsiteX326" fmla="*/ 4016415 w 8009775"/>
              <a:gd name="connsiteY326" fmla="*/ 1459231 h 6858000"/>
              <a:gd name="connsiteX327" fmla="*/ 4013459 w 8009775"/>
              <a:gd name="connsiteY327" fmla="*/ 1453834 h 6858000"/>
              <a:gd name="connsiteX328" fmla="*/ 4010799 w 8009775"/>
              <a:gd name="connsiteY328" fmla="*/ 1448436 h 6858000"/>
              <a:gd name="connsiteX329" fmla="*/ 4007548 w 8009775"/>
              <a:gd name="connsiteY329" fmla="*/ 1443356 h 6858000"/>
              <a:gd name="connsiteX330" fmla="*/ 4003705 w 8009775"/>
              <a:gd name="connsiteY330" fmla="*/ 1438275 h 6858000"/>
              <a:gd name="connsiteX331" fmla="*/ 4000159 w 8009775"/>
              <a:gd name="connsiteY331" fmla="*/ 1433195 h 6858000"/>
              <a:gd name="connsiteX332" fmla="*/ 3996021 w 8009775"/>
              <a:gd name="connsiteY332" fmla="*/ 1428751 h 6858000"/>
              <a:gd name="connsiteX333" fmla="*/ 3991587 w 8009775"/>
              <a:gd name="connsiteY333" fmla="*/ 1423988 h 6858000"/>
              <a:gd name="connsiteX334" fmla="*/ 3323022 w 8009775"/>
              <a:gd name="connsiteY334" fmla="*/ 755333 h 6858000"/>
              <a:gd name="connsiteX335" fmla="*/ 3316815 w 8009775"/>
              <a:gd name="connsiteY335" fmla="*/ 748348 h 6858000"/>
              <a:gd name="connsiteX336" fmla="*/ 3310904 w 8009775"/>
              <a:gd name="connsiteY336" fmla="*/ 741045 h 6858000"/>
              <a:gd name="connsiteX337" fmla="*/ 3305584 w 8009775"/>
              <a:gd name="connsiteY337" fmla="*/ 733108 h 6858000"/>
              <a:gd name="connsiteX338" fmla="*/ 3300855 w 8009775"/>
              <a:gd name="connsiteY338" fmla="*/ 725170 h 6858000"/>
              <a:gd name="connsiteX339" fmla="*/ 3297308 w 8009775"/>
              <a:gd name="connsiteY339" fmla="*/ 716915 h 6858000"/>
              <a:gd name="connsiteX340" fmla="*/ 3293761 w 8009775"/>
              <a:gd name="connsiteY340" fmla="*/ 708660 h 6858000"/>
              <a:gd name="connsiteX341" fmla="*/ 3291101 w 8009775"/>
              <a:gd name="connsiteY341" fmla="*/ 699770 h 6858000"/>
              <a:gd name="connsiteX342" fmla="*/ 3289328 w 8009775"/>
              <a:gd name="connsiteY342" fmla="*/ 691198 h 6858000"/>
              <a:gd name="connsiteX343" fmla="*/ 2596527 w 8009775"/>
              <a:gd name="connsiteY343"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996316 w 8009775"/>
              <a:gd name="connsiteY71" fmla="*/ 2818448 h 6858000"/>
              <a:gd name="connsiteX72" fmla="*/ 3001744 w 8009775"/>
              <a:gd name="connsiteY72" fmla="*/ 1828166 h 6858000"/>
              <a:gd name="connsiteX73" fmla="*/ 2997311 w 8009775"/>
              <a:gd name="connsiteY73" fmla="*/ 1823404 h 6858000"/>
              <a:gd name="connsiteX74" fmla="*/ 2992878 w 8009775"/>
              <a:gd name="connsiteY74" fmla="*/ 1818640 h 6858000"/>
              <a:gd name="connsiteX75" fmla="*/ 2989331 w 8009775"/>
              <a:gd name="connsiteY75" fmla="*/ 1814195 h 6858000"/>
              <a:gd name="connsiteX76" fmla="*/ 2985784 w 8009775"/>
              <a:gd name="connsiteY76" fmla="*/ 1808799 h 6858000"/>
              <a:gd name="connsiteX77" fmla="*/ 2982533 w 8009775"/>
              <a:gd name="connsiteY77" fmla="*/ 1803718 h 6858000"/>
              <a:gd name="connsiteX78" fmla="*/ 2979873 w 8009775"/>
              <a:gd name="connsiteY78" fmla="*/ 1798321 h 6858000"/>
              <a:gd name="connsiteX79" fmla="*/ 2976917 w 8009775"/>
              <a:gd name="connsiteY79" fmla="*/ 1792924 h 6858000"/>
              <a:gd name="connsiteX80" fmla="*/ 2974552 w 8009775"/>
              <a:gd name="connsiteY80" fmla="*/ 1787526 h 6858000"/>
              <a:gd name="connsiteX81" fmla="*/ 2972484 w 8009775"/>
              <a:gd name="connsiteY81" fmla="*/ 1781811 h 6858000"/>
              <a:gd name="connsiteX82" fmla="*/ 2970710 w 8009775"/>
              <a:gd name="connsiteY82" fmla="*/ 1776095 h 6858000"/>
              <a:gd name="connsiteX83" fmla="*/ 2968937 w 8009775"/>
              <a:gd name="connsiteY83" fmla="*/ 1770380 h 6858000"/>
              <a:gd name="connsiteX84" fmla="*/ 2967755 w 8009775"/>
              <a:gd name="connsiteY84" fmla="*/ 1764665 h 6858000"/>
              <a:gd name="connsiteX85" fmla="*/ 2966868 w 8009775"/>
              <a:gd name="connsiteY85" fmla="*/ 1758634 h 6858000"/>
              <a:gd name="connsiteX86" fmla="*/ 2965981 w 8009775"/>
              <a:gd name="connsiteY86" fmla="*/ 1752919 h 6858000"/>
              <a:gd name="connsiteX87" fmla="*/ 2965686 w 8009775"/>
              <a:gd name="connsiteY87" fmla="*/ 1746885 h 6858000"/>
              <a:gd name="connsiteX88" fmla="*/ 2965686 w 8009775"/>
              <a:gd name="connsiteY88" fmla="*/ 1741170 h 6858000"/>
              <a:gd name="connsiteX89" fmla="*/ 2965686 w 8009775"/>
              <a:gd name="connsiteY89" fmla="*/ 1735139 h 6858000"/>
              <a:gd name="connsiteX90" fmla="*/ 2965981 w 8009775"/>
              <a:gd name="connsiteY90" fmla="*/ 1729424 h 6858000"/>
              <a:gd name="connsiteX91" fmla="*/ 2966868 w 8009775"/>
              <a:gd name="connsiteY91" fmla="*/ 1723074 h 6858000"/>
              <a:gd name="connsiteX92" fmla="*/ 2967755 w 8009775"/>
              <a:gd name="connsiteY92" fmla="*/ 1717358 h 6858000"/>
              <a:gd name="connsiteX93" fmla="*/ 2968937 w 8009775"/>
              <a:gd name="connsiteY93" fmla="*/ 1711643 h 6858000"/>
              <a:gd name="connsiteX94" fmla="*/ 2970710 w 8009775"/>
              <a:gd name="connsiteY94" fmla="*/ 1705929 h 6858000"/>
              <a:gd name="connsiteX95" fmla="*/ 2972484 w 8009775"/>
              <a:gd name="connsiteY95" fmla="*/ 1700214 h 6858000"/>
              <a:gd name="connsiteX96" fmla="*/ 2974552 w 8009775"/>
              <a:gd name="connsiteY96" fmla="*/ 1694816 h 6858000"/>
              <a:gd name="connsiteX97" fmla="*/ 2976917 w 8009775"/>
              <a:gd name="connsiteY97" fmla="*/ 1689101 h 6858000"/>
              <a:gd name="connsiteX98" fmla="*/ 2979873 w 8009775"/>
              <a:gd name="connsiteY98" fmla="*/ 1683703 h 6858000"/>
              <a:gd name="connsiteX99" fmla="*/ 2982533 w 8009775"/>
              <a:gd name="connsiteY99" fmla="*/ 1678305 h 6858000"/>
              <a:gd name="connsiteX100" fmla="*/ 2985784 w 8009775"/>
              <a:gd name="connsiteY100" fmla="*/ 1673226 h 6858000"/>
              <a:gd name="connsiteX101" fmla="*/ 2989331 w 8009775"/>
              <a:gd name="connsiteY101" fmla="*/ 1668145 h 6858000"/>
              <a:gd name="connsiteX102" fmla="*/ 2992878 w 8009775"/>
              <a:gd name="connsiteY102" fmla="*/ 1663066 h 6858000"/>
              <a:gd name="connsiteX103" fmla="*/ 2997311 w 8009775"/>
              <a:gd name="connsiteY103" fmla="*/ 1658621 h 6858000"/>
              <a:gd name="connsiteX104" fmla="*/ 3001744 w 8009775"/>
              <a:gd name="connsiteY104" fmla="*/ 1653859 h 6858000"/>
              <a:gd name="connsiteX105" fmla="*/ 3006178 w 8009775"/>
              <a:gd name="connsiteY105" fmla="*/ 1649414 h 6858000"/>
              <a:gd name="connsiteX106" fmla="*/ 3010907 w 8009775"/>
              <a:gd name="connsiteY106" fmla="*/ 1645603 h 6858000"/>
              <a:gd name="connsiteX107" fmla="*/ 3015932 w 8009775"/>
              <a:gd name="connsiteY107" fmla="*/ 1641794 h 6858000"/>
              <a:gd name="connsiteX108" fmla="*/ 3020956 w 8009775"/>
              <a:gd name="connsiteY108" fmla="*/ 1637984 h 6858000"/>
              <a:gd name="connsiteX109" fmla="*/ 3025981 w 8009775"/>
              <a:gd name="connsiteY109" fmla="*/ 1634809 h 6858000"/>
              <a:gd name="connsiteX110" fmla="*/ 3031596 w 8009775"/>
              <a:gd name="connsiteY110" fmla="*/ 1631950 h 6858000"/>
              <a:gd name="connsiteX111" fmla="*/ 3036916 w 8009775"/>
              <a:gd name="connsiteY111" fmla="*/ 1629094 h 6858000"/>
              <a:gd name="connsiteX112" fmla="*/ 3042532 w 8009775"/>
              <a:gd name="connsiteY112" fmla="*/ 1626871 h 6858000"/>
              <a:gd name="connsiteX113" fmla="*/ 3047852 w 8009775"/>
              <a:gd name="connsiteY113" fmla="*/ 1624649 h 6858000"/>
              <a:gd name="connsiteX114" fmla="*/ 3053764 w 8009775"/>
              <a:gd name="connsiteY114" fmla="*/ 1623061 h 6858000"/>
              <a:gd name="connsiteX115" fmla="*/ 3059379 w 8009775"/>
              <a:gd name="connsiteY115" fmla="*/ 1621155 h 6858000"/>
              <a:gd name="connsiteX116" fmla="*/ 3065291 w 8009775"/>
              <a:gd name="connsiteY116" fmla="*/ 1620204 h 6858000"/>
              <a:gd name="connsiteX117" fmla="*/ 3070906 w 8009775"/>
              <a:gd name="connsiteY117" fmla="*/ 1618934 h 6858000"/>
              <a:gd name="connsiteX118" fmla="*/ 3077113 w 8009775"/>
              <a:gd name="connsiteY118" fmla="*/ 1618299 h 6858000"/>
              <a:gd name="connsiteX119" fmla="*/ 3082729 w 8009775"/>
              <a:gd name="connsiteY119" fmla="*/ 1617981 h 6858000"/>
              <a:gd name="connsiteX120" fmla="*/ 3088936 w 8009775"/>
              <a:gd name="connsiteY120" fmla="*/ 1617981 h 6858000"/>
              <a:gd name="connsiteX121" fmla="*/ 3094552 w 8009775"/>
              <a:gd name="connsiteY121" fmla="*/ 1617981 h 6858000"/>
              <a:gd name="connsiteX122" fmla="*/ 3100758 w 8009775"/>
              <a:gd name="connsiteY122" fmla="*/ 1618299 h 6858000"/>
              <a:gd name="connsiteX123" fmla="*/ 3106670 w 8009775"/>
              <a:gd name="connsiteY123" fmla="*/ 1618934 h 6858000"/>
              <a:gd name="connsiteX124" fmla="*/ 3112285 w 8009775"/>
              <a:gd name="connsiteY124" fmla="*/ 1620204 h 6858000"/>
              <a:gd name="connsiteX125" fmla="*/ 3117901 w 8009775"/>
              <a:gd name="connsiteY125" fmla="*/ 1621155 h 6858000"/>
              <a:gd name="connsiteX126" fmla="*/ 3123812 w 8009775"/>
              <a:gd name="connsiteY126" fmla="*/ 1623061 h 6858000"/>
              <a:gd name="connsiteX127" fmla="*/ 3129428 w 8009775"/>
              <a:gd name="connsiteY127" fmla="*/ 1624649 h 6858000"/>
              <a:gd name="connsiteX128" fmla="*/ 3135339 w 8009775"/>
              <a:gd name="connsiteY128" fmla="*/ 1626871 h 6858000"/>
              <a:gd name="connsiteX129" fmla="*/ 3140660 w 8009775"/>
              <a:gd name="connsiteY129" fmla="*/ 1629094 h 6858000"/>
              <a:gd name="connsiteX130" fmla="*/ 3145980 w 8009775"/>
              <a:gd name="connsiteY130" fmla="*/ 1631950 h 6858000"/>
              <a:gd name="connsiteX131" fmla="*/ 3151300 w 8009775"/>
              <a:gd name="connsiteY131" fmla="*/ 1634809 h 6858000"/>
              <a:gd name="connsiteX132" fmla="*/ 3156324 w 8009775"/>
              <a:gd name="connsiteY132" fmla="*/ 1637984 h 6858000"/>
              <a:gd name="connsiteX133" fmla="*/ 3161349 w 8009775"/>
              <a:gd name="connsiteY133" fmla="*/ 1641794 h 6858000"/>
              <a:gd name="connsiteX134" fmla="*/ 3166374 w 8009775"/>
              <a:gd name="connsiteY134" fmla="*/ 1645603 h 6858000"/>
              <a:gd name="connsiteX135" fmla="*/ 3171102 w 8009775"/>
              <a:gd name="connsiteY135" fmla="*/ 1649414 h 6858000"/>
              <a:gd name="connsiteX136" fmla="*/ 3175832 w 8009775"/>
              <a:gd name="connsiteY136" fmla="*/ 1653859 h 6858000"/>
              <a:gd name="connsiteX137" fmla="*/ 3844692 w 8009775"/>
              <a:gd name="connsiteY137" fmla="*/ 2322830 h 6858000"/>
              <a:gd name="connsiteX138" fmla="*/ 3849421 w 8009775"/>
              <a:gd name="connsiteY138" fmla="*/ 2326958 h 6858000"/>
              <a:gd name="connsiteX139" fmla="*/ 3854150 w 8009775"/>
              <a:gd name="connsiteY139" fmla="*/ 2331085 h 6858000"/>
              <a:gd name="connsiteX140" fmla="*/ 3859175 w 8009775"/>
              <a:gd name="connsiteY140" fmla="*/ 2334895 h 6858000"/>
              <a:gd name="connsiteX141" fmla="*/ 3864199 w 8009775"/>
              <a:gd name="connsiteY141" fmla="*/ 2338705 h 6858000"/>
              <a:gd name="connsiteX142" fmla="*/ 3869224 w 8009775"/>
              <a:gd name="connsiteY142" fmla="*/ 2341880 h 6858000"/>
              <a:gd name="connsiteX143" fmla="*/ 3874544 w 8009775"/>
              <a:gd name="connsiteY143" fmla="*/ 2344738 h 6858000"/>
              <a:gd name="connsiteX144" fmla="*/ 3879864 w 8009775"/>
              <a:gd name="connsiteY144" fmla="*/ 2347595 h 6858000"/>
              <a:gd name="connsiteX145" fmla="*/ 3885775 w 8009775"/>
              <a:gd name="connsiteY145" fmla="*/ 2349818 h 6858000"/>
              <a:gd name="connsiteX146" fmla="*/ 3891096 w 8009775"/>
              <a:gd name="connsiteY146" fmla="*/ 2351723 h 6858000"/>
              <a:gd name="connsiteX147" fmla="*/ 3896711 w 8009775"/>
              <a:gd name="connsiteY147" fmla="*/ 2353628 h 6858000"/>
              <a:gd name="connsiteX148" fmla="*/ 3902623 w 8009775"/>
              <a:gd name="connsiteY148" fmla="*/ 2355534 h 6858000"/>
              <a:gd name="connsiteX149" fmla="*/ 3908238 w 8009775"/>
              <a:gd name="connsiteY149" fmla="*/ 2356485 h 6858000"/>
              <a:gd name="connsiteX150" fmla="*/ 3914150 w 8009775"/>
              <a:gd name="connsiteY150" fmla="*/ 2357755 h 6858000"/>
              <a:gd name="connsiteX151" fmla="*/ 3920061 w 8009775"/>
              <a:gd name="connsiteY151" fmla="*/ 2358391 h 6858000"/>
              <a:gd name="connsiteX152" fmla="*/ 3925972 w 8009775"/>
              <a:gd name="connsiteY152" fmla="*/ 2358708 h 6858000"/>
              <a:gd name="connsiteX153" fmla="*/ 3931883 w 8009775"/>
              <a:gd name="connsiteY153" fmla="*/ 2358708 h 6858000"/>
              <a:gd name="connsiteX154" fmla="*/ 3937795 w 8009775"/>
              <a:gd name="connsiteY154" fmla="*/ 2358708 h 6858000"/>
              <a:gd name="connsiteX155" fmla="*/ 3943706 w 8009775"/>
              <a:gd name="connsiteY155" fmla="*/ 2358391 h 6858000"/>
              <a:gd name="connsiteX156" fmla="*/ 3949617 w 8009775"/>
              <a:gd name="connsiteY156" fmla="*/ 2357755 h 6858000"/>
              <a:gd name="connsiteX157" fmla="*/ 3955233 w 8009775"/>
              <a:gd name="connsiteY157" fmla="*/ 2356485 h 6858000"/>
              <a:gd name="connsiteX158" fmla="*/ 3961144 w 8009775"/>
              <a:gd name="connsiteY158" fmla="*/ 2355534 h 6858000"/>
              <a:gd name="connsiteX159" fmla="*/ 3966760 w 8009775"/>
              <a:gd name="connsiteY159" fmla="*/ 2353628 h 6858000"/>
              <a:gd name="connsiteX160" fmla="*/ 3972671 w 8009775"/>
              <a:gd name="connsiteY160" fmla="*/ 2351723 h 6858000"/>
              <a:gd name="connsiteX161" fmla="*/ 3978287 w 8009775"/>
              <a:gd name="connsiteY161" fmla="*/ 2349818 h 6858000"/>
              <a:gd name="connsiteX162" fmla="*/ 3983607 w 8009775"/>
              <a:gd name="connsiteY162" fmla="*/ 2347595 h 6858000"/>
              <a:gd name="connsiteX163" fmla="*/ 3989223 w 8009775"/>
              <a:gd name="connsiteY163" fmla="*/ 2344738 h 6858000"/>
              <a:gd name="connsiteX164" fmla="*/ 3994543 w 8009775"/>
              <a:gd name="connsiteY164" fmla="*/ 2341880 h 6858000"/>
              <a:gd name="connsiteX165" fmla="*/ 3999567 w 8009775"/>
              <a:gd name="connsiteY165" fmla="*/ 2338705 h 6858000"/>
              <a:gd name="connsiteX166" fmla="*/ 4004888 w 8009775"/>
              <a:gd name="connsiteY166" fmla="*/ 2334895 h 6858000"/>
              <a:gd name="connsiteX167" fmla="*/ 4009617 w 8009775"/>
              <a:gd name="connsiteY167" fmla="*/ 2331085 h 6858000"/>
              <a:gd name="connsiteX168" fmla="*/ 4014346 w 8009775"/>
              <a:gd name="connsiteY168" fmla="*/ 2326958 h 6858000"/>
              <a:gd name="connsiteX169" fmla="*/ 4018779 w 8009775"/>
              <a:gd name="connsiteY169" fmla="*/ 2322830 h 6858000"/>
              <a:gd name="connsiteX170" fmla="*/ 4023213 w 8009775"/>
              <a:gd name="connsiteY170" fmla="*/ 2318068 h 6858000"/>
              <a:gd name="connsiteX171" fmla="*/ 4027646 w 8009775"/>
              <a:gd name="connsiteY171" fmla="*/ 2313306 h 6858000"/>
              <a:gd name="connsiteX172" fmla="*/ 4031193 w 8009775"/>
              <a:gd name="connsiteY172" fmla="*/ 2308544 h 6858000"/>
              <a:gd name="connsiteX173" fmla="*/ 4034740 w 8009775"/>
              <a:gd name="connsiteY173" fmla="*/ 2303463 h 6858000"/>
              <a:gd name="connsiteX174" fmla="*/ 4037991 w 8009775"/>
              <a:gd name="connsiteY174" fmla="*/ 2298384 h 6858000"/>
              <a:gd name="connsiteX175" fmla="*/ 4040946 w 8009775"/>
              <a:gd name="connsiteY175" fmla="*/ 2292985 h 6858000"/>
              <a:gd name="connsiteX176" fmla="*/ 4043606 w 8009775"/>
              <a:gd name="connsiteY176" fmla="*/ 2287588 h 6858000"/>
              <a:gd name="connsiteX177" fmla="*/ 4046267 w 8009775"/>
              <a:gd name="connsiteY177" fmla="*/ 2281873 h 6858000"/>
              <a:gd name="connsiteX178" fmla="*/ 4048040 w 8009775"/>
              <a:gd name="connsiteY178" fmla="*/ 2276476 h 6858000"/>
              <a:gd name="connsiteX179" fmla="*/ 4050109 w 8009775"/>
              <a:gd name="connsiteY179" fmla="*/ 2270761 h 6858000"/>
              <a:gd name="connsiteX180" fmla="*/ 4051587 w 8009775"/>
              <a:gd name="connsiteY180" fmla="*/ 2265046 h 6858000"/>
              <a:gd name="connsiteX181" fmla="*/ 4052769 w 8009775"/>
              <a:gd name="connsiteY181" fmla="*/ 2259331 h 6858000"/>
              <a:gd name="connsiteX182" fmla="*/ 4053656 w 8009775"/>
              <a:gd name="connsiteY182" fmla="*/ 2253298 h 6858000"/>
              <a:gd name="connsiteX183" fmla="*/ 4054542 w 8009775"/>
              <a:gd name="connsiteY183" fmla="*/ 2247266 h 6858000"/>
              <a:gd name="connsiteX184" fmla="*/ 4054838 w 8009775"/>
              <a:gd name="connsiteY184" fmla="*/ 2241551 h 6858000"/>
              <a:gd name="connsiteX185" fmla="*/ 4055133 w 8009775"/>
              <a:gd name="connsiteY185" fmla="*/ 2235519 h 6858000"/>
              <a:gd name="connsiteX186" fmla="*/ 4054838 w 8009775"/>
              <a:gd name="connsiteY186" fmla="*/ 2229804 h 6858000"/>
              <a:gd name="connsiteX187" fmla="*/ 4054542 w 8009775"/>
              <a:gd name="connsiteY187" fmla="*/ 2223770 h 6858000"/>
              <a:gd name="connsiteX188" fmla="*/ 4053656 w 8009775"/>
              <a:gd name="connsiteY188" fmla="*/ 2217739 h 6858000"/>
              <a:gd name="connsiteX189" fmla="*/ 4052769 w 8009775"/>
              <a:gd name="connsiteY189" fmla="*/ 2212024 h 6858000"/>
              <a:gd name="connsiteX190" fmla="*/ 4051587 w 8009775"/>
              <a:gd name="connsiteY190" fmla="*/ 2206309 h 6858000"/>
              <a:gd name="connsiteX191" fmla="*/ 4050109 w 8009775"/>
              <a:gd name="connsiteY191" fmla="*/ 2200593 h 6858000"/>
              <a:gd name="connsiteX192" fmla="*/ 4048040 w 8009775"/>
              <a:gd name="connsiteY192" fmla="*/ 2194878 h 6858000"/>
              <a:gd name="connsiteX193" fmla="*/ 4046267 w 8009775"/>
              <a:gd name="connsiteY193" fmla="*/ 2189163 h 6858000"/>
              <a:gd name="connsiteX194" fmla="*/ 4043606 w 8009775"/>
              <a:gd name="connsiteY194" fmla="*/ 2183765 h 6858000"/>
              <a:gd name="connsiteX195" fmla="*/ 4040946 w 8009775"/>
              <a:gd name="connsiteY195" fmla="*/ 2178368 h 6858000"/>
              <a:gd name="connsiteX196" fmla="*/ 4037991 w 8009775"/>
              <a:gd name="connsiteY196" fmla="*/ 2172970 h 6858000"/>
              <a:gd name="connsiteX197" fmla="*/ 4034740 w 8009775"/>
              <a:gd name="connsiteY197" fmla="*/ 2167890 h 6858000"/>
              <a:gd name="connsiteX198" fmla="*/ 4031193 w 8009775"/>
              <a:gd name="connsiteY198" fmla="*/ 2162494 h 6858000"/>
              <a:gd name="connsiteX199" fmla="*/ 4027646 w 8009775"/>
              <a:gd name="connsiteY199" fmla="*/ 2157730 h 6858000"/>
              <a:gd name="connsiteX200" fmla="*/ 4023213 w 8009775"/>
              <a:gd name="connsiteY200" fmla="*/ 2153285 h 6858000"/>
              <a:gd name="connsiteX201" fmla="*/ 4018779 w 8009775"/>
              <a:gd name="connsiteY201" fmla="*/ 2148523 h 6858000"/>
              <a:gd name="connsiteX202" fmla="*/ 3632182 w 8009775"/>
              <a:gd name="connsiteY202" fmla="*/ 1761490 h 6858000"/>
              <a:gd name="connsiteX203" fmla="*/ 3435928 w 8009775"/>
              <a:gd name="connsiteY203" fmla="*/ 1565276 h 6858000"/>
              <a:gd name="connsiteX204" fmla="*/ 3431198 w 8009775"/>
              <a:gd name="connsiteY204" fmla="*/ 1560514 h 6858000"/>
              <a:gd name="connsiteX205" fmla="*/ 3427356 w 8009775"/>
              <a:gd name="connsiteY205" fmla="*/ 1555751 h 6858000"/>
              <a:gd name="connsiteX206" fmla="*/ 3423218 w 8009775"/>
              <a:gd name="connsiteY206" fmla="*/ 1550671 h 6858000"/>
              <a:gd name="connsiteX207" fmla="*/ 3420262 w 8009775"/>
              <a:gd name="connsiteY207" fmla="*/ 1545909 h 6858000"/>
              <a:gd name="connsiteX208" fmla="*/ 3417012 w 8009775"/>
              <a:gd name="connsiteY208" fmla="*/ 1540829 h 6858000"/>
              <a:gd name="connsiteX209" fmla="*/ 3413760 w 8009775"/>
              <a:gd name="connsiteY209" fmla="*/ 1535430 h 6858000"/>
              <a:gd name="connsiteX210" fmla="*/ 3411100 w 8009775"/>
              <a:gd name="connsiteY210" fmla="*/ 1530034 h 6858000"/>
              <a:gd name="connsiteX211" fmla="*/ 3408736 w 8009775"/>
              <a:gd name="connsiteY211" fmla="*/ 1524635 h 6858000"/>
              <a:gd name="connsiteX212" fmla="*/ 3406371 w 8009775"/>
              <a:gd name="connsiteY212" fmla="*/ 1518920 h 6858000"/>
              <a:gd name="connsiteX213" fmla="*/ 3404598 w 8009775"/>
              <a:gd name="connsiteY213" fmla="*/ 1513205 h 6858000"/>
              <a:gd name="connsiteX214" fmla="*/ 3403120 w 8009775"/>
              <a:gd name="connsiteY214" fmla="*/ 1507174 h 6858000"/>
              <a:gd name="connsiteX215" fmla="*/ 3401938 w 8009775"/>
              <a:gd name="connsiteY215" fmla="*/ 1501459 h 6858000"/>
              <a:gd name="connsiteX216" fmla="*/ 3401051 w 8009775"/>
              <a:gd name="connsiteY216" fmla="*/ 1495744 h 6858000"/>
              <a:gd name="connsiteX217" fmla="*/ 3400460 w 8009775"/>
              <a:gd name="connsiteY217" fmla="*/ 1489710 h 6858000"/>
              <a:gd name="connsiteX218" fmla="*/ 3399869 w 8009775"/>
              <a:gd name="connsiteY218" fmla="*/ 1483995 h 6858000"/>
              <a:gd name="connsiteX219" fmla="*/ 3399573 w 8009775"/>
              <a:gd name="connsiteY219" fmla="*/ 1478281 h 6858000"/>
              <a:gd name="connsiteX220" fmla="*/ 3399869 w 8009775"/>
              <a:gd name="connsiteY220" fmla="*/ 1472249 h 6858000"/>
              <a:gd name="connsiteX221" fmla="*/ 3400460 w 8009775"/>
              <a:gd name="connsiteY221" fmla="*/ 1466215 h 6858000"/>
              <a:gd name="connsiteX222" fmla="*/ 3401051 w 8009775"/>
              <a:gd name="connsiteY222" fmla="*/ 1460183 h 6858000"/>
              <a:gd name="connsiteX223" fmla="*/ 3401938 w 8009775"/>
              <a:gd name="connsiteY223" fmla="*/ 1454468 h 6858000"/>
              <a:gd name="connsiteX224" fmla="*/ 3403120 w 8009775"/>
              <a:gd name="connsiteY224" fmla="*/ 1448754 h 6858000"/>
              <a:gd name="connsiteX225" fmla="*/ 3404598 w 8009775"/>
              <a:gd name="connsiteY225" fmla="*/ 1443039 h 6858000"/>
              <a:gd name="connsiteX226" fmla="*/ 3406371 w 8009775"/>
              <a:gd name="connsiteY226" fmla="*/ 1437324 h 6858000"/>
              <a:gd name="connsiteX227" fmla="*/ 3408736 w 8009775"/>
              <a:gd name="connsiteY227" fmla="*/ 1431609 h 6858000"/>
              <a:gd name="connsiteX228" fmla="*/ 3411100 w 8009775"/>
              <a:gd name="connsiteY228" fmla="*/ 1426211 h 6858000"/>
              <a:gd name="connsiteX229" fmla="*/ 3413760 w 8009775"/>
              <a:gd name="connsiteY229" fmla="*/ 1420814 h 6858000"/>
              <a:gd name="connsiteX230" fmla="*/ 3417012 w 8009775"/>
              <a:gd name="connsiteY230" fmla="*/ 1415416 h 6858000"/>
              <a:gd name="connsiteX231" fmla="*/ 3420262 w 8009775"/>
              <a:gd name="connsiteY231" fmla="*/ 1410336 h 6858000"/>
              <a:gd name="connsiteX232" fmla="*/ 3423218 w 8009775"/>
              <a:gd name="connsiteY232" fmla="*/ 1405256 h 6858000"/>
              <a:gd name="connsiteX233" fmla="*/ 3427356 w 8009775"/>
              <a:gd name="connsiteY233" fmla="*/ 1400175 h 6858000"/>
              <a:gd name="connsiteX234" fmla="*/ 3431198 w 8009775"/>
              <a:gd name="connsiteY234" fmla="*/ 1395731 h 6858000"/>
              <a:gd name="connsiteX235" fmla="*/ 3435928 w 8009775"/>
              <a:gd name="connsiteY235" fmla="*/ 1390969 h 6858000"/>
              <a:gd name="connsiteX236" fmla="*/ 3440361 w 8009775"/>
              <a:gd name="connsiteY236" fmla="*/ 1386524 h 6858000"/>
              <a:gd name="connsiteX237" fmla="*/ 3445386 w 8009775"/>
              <a:gd name="connsiteY237" fmla="*/ 1382396 h 6858000"/>
              <a:gd name="connsiteX238" fmla="*/ 3449819 w 8009775"/>
              <a:gd name="connsiteY238" fmla="*/ 1378585 h 6858000"/>
              <a:gd name="connsiteX239" fmla="*/ 3454844 w 8009775"/>
              <a:gd name="connsiteY239" fmla="*/ 1375094 h 6858000"/>
              <a:gd name="connsiteX240" fmla="*/ 3460459 w 8009775"/>
              <a:gd name="connsiteY240" fmla="*/ 1371919 h 6858000"/>
              <a:gd name="connsiteX241" fmla="*/ 3465780 w 8009775"/>
              <a:gd name="connsiteY241" fmla="*/ 1369061 h 6858000"/>
              <a:gd name="connsiteX242" fmla="*/ 3471100 w 8009775"/>
              <a:gd name="connsiteY242" fmla="*/ 1366204 h 6858000"/>
              <a:gd name="connsiteX243" fmla="*/ 3476420 w 8009775"/>
              <a:gd name="connsiteY243" fmla="*/ 1363980 h 6858000"/>
              <a:gd name="connsiteX244" fmla="*/ 3482331 w 8009775"/>
              <a:gd name="connsiteY244" fmla="*/ 1361759 h 6858000"/>
              <a:gd name="connsiteX245" fmla="*/ 3487947 w 8009775"/>
              <a:gd name="connsiteY245" fmla="*/ 1360170 h 6858000"/>
              <a:gd name="connsiteX246" fmla="*/ 3493858 w 8009775"/>
              <a:gd name="connsiteY246" fmla="*/ 1358265 h 6858000"/>
              <a:gd name="connsiteX247" fmla="*/ 3499474 w 8009775"/>
              <a:gd name="connsiteY247" fmla="*/ 1357314 h 6858000"/>
              <a:gd name="connsiteX248" fmla="*/ 3505385 w 8009775"/>
              <a:gd name="connsiteY248" fmla="*/ 1356043 h 6858000"/>
              <a:gd name="connsiteX249" fmla="*/ 3511001 w 8009775"/>
              <a:gd name="connsiteY249" fmla="*/ 1355409 h 6858000"/>
              <a:gd name="connsiteX250" fmla="*/ 3517208 w 8009775"/>
              <a:gd name="connsiteY250" fmla="*/ 1355090 h 6858000"/>
              <a:gd name="connsiteX251" fmla="*/ 3522823 w 8009775"/>
              <a:gd name="connsiteY251" fmla="*/ 1354773 h 6858000"/>
              <a:gd name="connsiteX252" fmla="*/ 3529030 w 8009775"/>
              <a:gd name="connsiteY252" fmla="*/ 1355090 h 6858000"/>
              <a:gd name="connsiteX253" fmla="*/ 3534646 w 8009775"/>
              <a:gd name="connsiteY253" fmla="*/ 1355409 h 6858000"/>
              <a:gd name="connsiteX254" fmla="*/ 3540557 w 8009775"/>
              <a:gd name="connsiteY254" fmla="*/ 1356043 h 6858000"/>
              <a:gd name="connsiteX255" fmla="*/ 3546468 w 8009775"/>
              <a:gd name="connsiteY255" fmla="*/ 1357314 h 6858000"/>
              <a:gd name="connsiteX256" fmla="*/ 3552380 w 8009775"/>
              <a:gd name="connsiteY256" fmla="*/ 1358265 h 6858000"/>
              <a:gd name="connsiteX257" fmla="*/ 3557995 w 8009775"/>
              <a:gd name="connsiteY257" fmla="*/ 1360170 h 6858000"/>
              <a:gd name="connsiteX258" fmla="*/ 3563906 w 8009775"/>
              <a:gd name="connsiteY258" fmla="*/ 1361759 h 6858000"/>
              <a:gd name="connsiteX259" fmla="*/ 3569227 w 8009775"/>
              <a:gd name="connsiteY259" fmla="*/ 1363980 h 6858000"/>
              <a:gd name="connsiteX260" fmla="*/ 3574842 w 8009775"/>
              <a:gd name="connsiteY260" fmla="*/ 1366204 h 6858000"/>
              <a:gd name="connsiteX261" fmla="*/ 3580458 w 8009775"/>
              <a:gd name="connsiteY261" fmla="*/ 1369061 h 6858000"/>
              <a:gd name="connsiteX262" fmla="*/ 3585778 w 8009775"/>
              <a:gd name="connsiteY262" fmla="*/ 1371919 h 6858000"/>
              <a:gd name="connsiteX263" fmla="*/ 3590803 w 8009775"/>
              <a:gd name="connsiteY263" fmla="*/ 1375094 h 6858000"/>
              <a:gd name="connsiteX264" fmla="*/ 3595828 w 8009775"/>
              <a:gd name="connsiteY264" fmla="*/ 1378585 h 6858000"/>
              <a:gd name="connsiteX265" fmla="*/ 3600852 w 8009775"/>
              <a:gd name="connsiteY265" fmla="*/ 1382396 h 6858000"/>
              <a:gd name="connsiteX266" fmla="*/ 3605581 w 8009775"/>
              <a:gd name="connsiteY266" fmla="*/ 1386524 h 6858000"/>
              <a:gd name="connsiteX267" fmla="*/ 3610014 w 8009775"/>
              <a:gd name="connsiteY267" fmla="*/ 1390969 h 6858000"/>
              <a:gd name="connsiteX268" fmla="*/ 3817500 w 8009775"/>
              <a:gd name="connsiteY268" fmla="*/ 1598296 h 6858000"/>
              <a:gd name="connsiteX269" fmla="*/ 3821934 w 8009775"/>
              <a:gd name="connsiteY269" fmla="*/ 1602423 h 6858000"/>
              <a:gd name="connsiteX270" fmla="*/ 3826663 w 8009775"/>
              <a:gd name="connsiteY270" fmla="*/ 1606869 h 6858000"/>
              <a:gd name="connsiteX271" fmla="*/ 3831687 w 8009775"/>
              <a:gd name="connsiteY271" fmla="*/ 1610361 h 6858000"/>
              <a:gd name="connsiteX272" fmla="*/ 3836712 w 8009775"/>
              <a:gd name="connsiteY272" fmla="*/ 1613854 h 6858000"/>
              <a:gd name="connsiteX273" fmla="*/ 3841736 w 8009775"/>
              <a:gd name="connsiteY273" fmla="*/ 1617345 h 6858000"/>
              <a:gd name="connsiteX274" fmla="*/ 3847352 w 8009775"/>
              <a:gd name="connsiteY274" fmla="*/ 1620204 h 6858000"/>
              <a:gd name="connsiteX275" fmla="*/ 3852672 w 8009775"/>
              <a:gd name="connsiteY275" fmla="*/ 1623061 h 6858000"/>
              <a:gd name="connsiteX276" fmla="*/ 3857992 w 8009775"/>
              <a:gd name="connsiteY276" fmla="*/ 1625283 h 6858000"/>
              <a:gd name="connsiteX277" fmla="*/ 3863608 w 8009775"/>
              <a:gd name="connsiteY277" fmla="*/ 1627189 h 6858000"/>
              <a:gd name="connsiteX278" fmla="*/ 3869519 w 8009775"/>
              <a:gd name="connsiteY278" fmla="*/ 1629094 h 6858000"/>
              <a:gd name="connsiteX279" fmla="*/ 3875135 w 8009775"/>
              <a:gd name="connsiteY279" fmla="*/ 1630998 h 6858000"/>
              <a:gd name="connsiteX280" fmla="*/ 3881046 w 8009775"/>
              <a:gd name="connsiteY280" fmla="*/ 1631950 h 6858000"/>
              <a:gd name="connsiteX281" fmla="*/ 3886662 w 8009775"/>
              <a:gd name="connsiteY281" fmla="*/ 1632904 h 6858000"/>
              <a:gd name="connsiteX282" fmla="*/ 3892869 w 8009775"/>
              <a:gd name="connsiteY282" fmla="*/ 1633856 h 6858000"/>
              <a:gd name="connsiteX283" fmla="*/ 3898485 w 8009775"/>
              <a:gd name="connsiteY283" fmla="*/ 1634174 h 6858000"/>
              <a:gd name="connsiteX284" fmla="*/ 3904396 w 8009775"/>
              <a:gd name="connsiteY284" fmla="*/ 1634174 h 6858000"/>
              <a:gd name="connsiteX285" fmla="*/ 3910307 w 8009775"/>
              <a:gd name="connsiteY285" fmla="*/ 1634174 h 6858000"/>
              <a:gd name="connsiteX286" fmla="*/ 3916219 w 8009775"/>
              <a:gd name="connsiteY286" fmla="*/ 1633856 h 6858000"/>
              <a:gd name="connsiteX287" fmla="*/ 3922425 w 8009775"/>
              <a:gd name="connsiteY287" fmla="*/ 1632904 h 6858000"/>
              <a:gd name="connsiteX288" fmla="*/ 3928041 w 8009775"/>
              <a:gd name="connsiteY288" fmla="*/ 1631950 h 6858000"/>
              <a:gd name="connsiteX289" fmla="*/ 3933657 w 8009775"/>
              <a:gd name="connsiteY289" fmla="*/ 1630998 h 6858000"/>
              <a:gd name="connsiteX290" fmla="*/ 3939568 w 8009775"/>
              <a:gd name="connsiteY290" fmla="*/ 1629094 h 6858000"/>
              <a:gd name="connsiteX291" fmla="*/ 3945184 w 8009775"/>
              <a:gd name="connsiteY291" fmla="*/ 1627189 h 6858000"/>
              <a:gd name="connsiteX292" fmla="*/ 3950799 w 8009775"/>
              <a:gd name="connsiteY292" fmla="*/ 1625283 h 6858000"/>
              <a:gd name="connsiteX293" fmla="*/ 3956415 w 8009775"/>
              <a:gd name="connsiteY293" fmla="*/ 1623061 h 6858000"/>
              <a:gd name="connsiteX294" fmla="*/ 3961735 w 8009775"/>
              <a:gd name="connsiteY294" fmla="*/ 1620204 h 6858000"/>
              <a:gd name="connsiteX295" fmla="*/ 3967055 w 8009775"/>
              <a:gd name="connsiteY295" fmla="*/ 1617345 h 6858000"/>
              <a:gd name="connsiteX296" fmla="*/ 3972376 w 8009775"/>
              <a:gd name="connsiteY296" fmla="*/ 1613854 h 6858000"/>
              <a:gd name="connsiteX297" fmla="*/ 3977400 w 8009775"/>
              <a:gd name="connsiteY297" fmla="*/ 1610361 h 6858000"/>
              <a:gd name="connsiteX298" fmla="*/ 3982425 w 8009775"/>
              <a:gd name="connsiteY298" fmla="*/ 1606869 h 6858000"/>
              <a:gd name="connsiteX299" fmla="*/ 3986858 w 8009775"/>
              <a:gd name="connsiteY299" fmla="*/ 1602423 h 6858000"/>
              <a:gd name="connsiteX300" fmla="*/ 3991587 w 8009775"/>
              <a:gd name="connsiteY300" fmla="*/ 1598296 h 6858000"/>
              <a:gd name="connsiteX301" fmla="*/ 3996021 w 8009775"/>
              <a:gd name="connsiteY301" fmla="*/ 1593533 h 6858000"/>
              <a:gd name="connsiteX302" fmla="*/ 4000159 w 8009775"/>
              <a:gd name="connsiteY302" fmla="*/ 1588771 h 6858000"/>
              <a:gd name="connsiteX303" fmla="*/ 4003705 w 8009775"/>
              <a:gd name="connsiteY303" fmla="*/ 1583691 h 6858000"/>
              <a:gd name="connsiteX304" fmla="*/ 4007548 w 8009775"/>
              <a:gd name="connsiteY304" fmla="*/ 1578928 h 6858000"/>
              <a:gd name="connsiteX305" fmla="*/ 4010799 w 8009775"/>
              <a:gd name="connsiteY305" fmla="*/ 1573849 h 6858000"/>
              <a:gd name="connsiteX306" fmla="*/ 4013459 w 8009775"/>
              <a:gd name="connsiteY306" fmla="*/ 1568451 h 6858000"/>
              <a:gd name="connsiteX307" fmla="*/ 4016415 w 8009775"/>
              <a:gd name="connsiteY307" fmla="*/ 1563054 h 6858000"/>
              <a:gd name="connsiteX308" fmla="*/ 4018484 w 8009775"/>
              <a:gd name="connsiteY308" fmla="*/ 1557339 h 6858000"/>
              <a:gd name="connsiteX309" fmla="*/ 4020848 w 8009775"/>
              <a:gd name="connsiteY309" fmla="*/ 1551941 h 6858000"/>
              <a:gd name="connsiteX310" fmla="*/ 4022621 w 8009775"/>
              <a:gd name="connsiteY310" fmla="*/ 1546226 h 6858000"/>
              <a:gd name="connsiteX311" fmla="*/ 4024395 w 8009775"/>
              <a:gd name="connsiteY311" fmla="*/ 1540511 h 6858000"/>
              <a:gd name="connsiteX312" fmla="*/ 4025282 w 8009775"/>
              <a:gd name="connsiteY312" fmla="*/ 1534478 h 6858000"/>
              <a:gd name="connsiteX313" fmla="*/ 4026464 w 8009775"/>
              <a:gd name="connsiteY313" fmla="*/ 1528763 h 6858000"/>
              <a:gd name="connsiteX314" fmla="*/ 4027055 w 8009775"/>
              <a:gd name="connsiteY314" fmla="*/ 1522731 h 6858000"/>
              <a:gd name="connsiteX315" fmla="*/ 4027646 w 8009775"/>
              <a:gd name="connsiteY315" fmla="*/ 1517016 h 6858000"/>
              <a:gd name="connsiteX316" fmla="*/ 4027646 w 8009775"/>
              <a:gd name="connsiteY316" fmla="*/ 1510984 h 6858000"/>
              <a:gd name="connsiteX317" fmla="*/ 4027646 w 8009775"/>
              <a:gd name="connsiteY317" fmla="*/ 1505268 h 6858000"/>
              <a:gd name="connsiteX318" fmla="*/ 4027055 w 8009775"/>
              <a:gd name="connsiteY318" fmla="*/ 1499553 h 6858000"/>
              <a:gd name="connsiteX319" fmla="*/ 4026464 w 8009775"/>
              <a:gd name="connsiteY319" fmla="*/ 1493204 h 6858000"/>
              <a:gd name="connsiteX320" fmla="*/ 4025282 w 8009775"/>
              <a:gd name="connsiteY320" fmla="*/ 1487489 h 6858000"/>
              <a:gd name="connsiteX321" fmla="*/ 4024395 w 8009775"/>
              <a:gd name="connsiteY321" fmla="*/ 1481773 h 6858000"/>
              <a:gd name="connsiteX322" fmla="*/ 4022621 w 8009775"/>
              <a:gd name="connsiteY322" fmla="*/ 1476058 h 6858000"/>
              <a:gd name="connsiteX323" fmla="*/ 4020848 w 8009775"/>
              <a:gd name="connsiteY323" fmla="*/ 1470343 h 6858000"/>
              <a:gd name="connsiteX324" fmla="*/ 4018484 w 8009775"/>
              <a:gd name="connsiteY324" fmla="*/ 1464629 h 6858000"/>
              <a:gd name="connsiteX325" fmla="*/ 4016415 w 8009775"/>
              <a:gd name="connsiteY325" fmla="*/ 1459231 h 6858000"/>
              <a:gd name="connsiteX326" fmla="*/ 4013459 w 8009775"/>
              <a:gd name="connsiteY326" fmla="*/ 1453834 h 6858000"/>
              <a:gd name="connsiteX327" fmla="*/ 4010799 w 8009775"/>
              <a:gd name="connsiteY327" fmla="*/ 1448436 h 6858000"/>
              <a:gd name="connsiteX328" fmla="*/ 4007548 w 8009775"/>
              <a:gd name="connsiteY328" fmla="*/ 1443356 h 6858000"/>
              <a:gd name="connsiteX329" fmla="*/ 4003705 w 8009775"/>
              <a:gd name="connsiteY329" fmla="*/ 1438275 h 6858000"/>
              <a:gd name="connsiteX330" fmla="*/ 4000159 w 8009775"/>
              <a:gd name="connsiteY330" fmla="*/ 1433195 h 6858000"/>
              <a:gd name="connsiteX331" fmla="*/ 3996021 w 8009775"/>
              <a:gd name="connsiteY331" fmla="*/ 1428751 h 6858000"/>
              <a:gd name="connsiteX332" fmla="*/ 3991587 w 8009775"/>
              <a:gd name="connsiteY332" fmla="*/ 1423988 h 6858000"/>
              <a:gd name="connsiteX333" fmla="*/ 3323022 w 8009775"/>
              <a:gd name="connsiteY333" fmla="*/ 755333 h 6858000"/>
              <a:gd name="connsiteX334" fmla="*/ 3316815 w 8009775"/>
              <a:gd name="connsiteY334" fmla="*/ 748348 h 6858000"/>
              <a:gd name="connsiteX335" fmla="*/ 3310904 w 8009775"/>
              <a:gd name="connsiteY335" fmla="*/ 741045 h 6858000"/>
              <a:gd name="connsiteX336" fmla="*/ 3305584 w 8009775"/>
              <a:gd name="connsiteY336" fmla="*/ 733108 h 6858000"/>
              <a:gd name="connsiteX337" fmla="*/ 3300855 w 8009775"/>
              <a:gd name="connsiteY337" fmla="*/ 725170 h 6858000"/>
              <a:gd name="connsiteX338" fmla="*/ 3297308 w 8009775"/>
              <a:gd name="connsiteY338" fmla="*/ 716915 h 6858000"/>
              <a:gd name="connsiteX339" fmla="*/ 3293761 w 8009775"/>
              <a:gd name="connsiteY339" fmla="*/ 708660 h 6858000"/>
              <a:gd name="connsiteX340" fmla="*/ 3291101 w 8009775"/>
              <a:gd name="connsiteY340" fmla="*/ 699770 h 6858000"/>
              <a:gd name="connsiteX341" fmla="*/ 3289328 w 8009775"/>
              <a:gd name="connsiteY341" fmla="*/ 691198 h 6858000"/>
              <a:gd name="connsiteX342" fmla="*/ 2596527 w 8009775"/>
              <a:gd name="connsiteY342" fmla="*/ 0 h 6858000"/>
              <a:gd name="connsiteX0" fmla="*/ 2596527 w 8009775"/>
              <a:gd name="connsiteY0" fmla="*/ 0 h 6858000"/>
              <a:gd name="connsiteX1" fmla="*/ 2165004 w 8009775"/>
              <a:gd name="connsiteY1" fmla="*/ 0 h 6858000"/>
              <a:gd name="connsiteX2" fmla="*/ 3265978 w 8009775"/>
              <a:gd name="connsiteY2" fmla="*/ 1101091 h 6858000"/>
              <a:gd name="connsiteX3" fmla="*/ 3270708 w 8009775"/>
              <a:gd name="connsiteY3" fmla="*/ 1105854 h 6858000"/>
              <a:gd name="connsiteX4" fmla="*/ 3274550 w 8009775"/>
              <a:gd name="connsiteY4" fmla="*/ 1110615 h 6858000"/>
              <a:gd name="connsiteX5" fmla="*/ 3278688 w 8009775"/>
              <a:gd name="connsiteY5" fmla="*/ 1115696 h 6858000"/>
              <a:gd name="connsiteX6" fmla="*/ 3282234 w 8009775"/>
              <a:gd name="connsiteY6" fmla="*/ 1120776 h 6858000"/>
              <a:gd name="connsiteX7" fmla="*/ 3285486 w 8009775"/>
              <a:gd name="connsiteY7" fmla="*/ 1126174 h 6858000"/>
              <a:gd name="connsiteX8" fmla="*/ 3288146 w 8009775"/>
              <a:gd name="connsiteY8" fmla="*/ 1131570 h 6858000"/>
              <a:gd name="connsiteX9" fmla="*/ 3291101 w 8009775"/>
              <a:gd name="connsiteY9" fmla="*/ 1136968 h 6858000"/>
              <a:gd name="connsiteX10" fmla="*/ 3293761 w 8009775"/>
              <a:gd name="connsiteY10" fmla="*/ 1142366 h 6858000"/>
              <a:gd name="connsiteX11" fmla="*/ 3295830 w 8009775"/>
              <a:gd name="connsiteY11" fmla="*/ 1148081 h 6858000"/>
              <a:gd name="connsiteX12" fmla="*/ 3297604 w 8009775"/>
              <a:gd name="connsiteY12" fmla="*/ 1153796 h 6858000"/>
              <a:gd name="connsiteX13" fmla="*/ 3299082 w 8009775"/>
              <a:gd name="connsiteY13" fmla="*/ 1159829 h 6858000"/>
              <a:gd name="connsiteX14" fmla="*/ 3300559 w 8009775"/>
              <a:gd name="connsiteY14" fmla="*/ 1165544 h 6858000"/>
              <a:gd name="connsiteX15" fmla="*/ 3301446 w 8009775"/>
              <a:gd name="connsiteY15" fmla="*/ 1171893 h 6858000"/>
              <a:gd name="connsiteX16" fmla="*/ 3302333 w 8009775"/>
              <a:gd name="connsiteY16" fmla="*/ 1177608 h 6858000"/>
              <a:gd name="connsiteX17" fmla="*/ 3302628 w 8009775"/>
              <a:gd name="connsiteY17" fmla="*/ 1183641 h 6858000"/>
              <a:gd name="connsiteX18" fmla="*/ 3302628 w 8009775"/>
              <a:gd name="connsiteY18" fmla="*/ 1189356 h 6858000"/>
              <a:gd name="connsiteX19" fmla="*/ 3302628 w 8009775"/>
              <a:gd name="connsiteY19" fmla="*/ 1195388 h 6858000"/>
              <a:gd name="connsiteX20" fmla="*/ 3302333 w 8009775"/>
              <a:gd name="connsiteY20" fmla="*/ 1201739 h 6858000"/>
              <a:gd name="connsiteX21" fmla="*/ 3301446 w 8009775"/>
              <a:gd name="connsiteY21" fmla="*/ 1207454 h 6858000"/>
              <a:gd name="connsiteX22" fmla="*/ 3300559 w 8009775"/>
              <a:gd name="connsiteY22" fmla="*/ 1213486 h 6858000"/>
              <a:gd name="connsiteX23" fmla="*/ 3299082 w 8009775"/>
              <a:gd name="connsiteY23" fmla="*/ 1219200 h 6858000"/>
              <a:gd name="connsiteX24" fmla="*/ 3297604 w 8009775"/>
              <a:gd name="connsiteY24" fmla="*/ 1225233 h 6858000"/>
              <a:gd name="connsiteX25" fmla="*/ 3295830 w 8009775"/>
              <a:gd name="connsiteY25" fmla="*/ 1230949 h 6858000"/>
              <a:gd name="connsiteX26" fmla="*/ 3293761 w 8009775"/>
              <a:gd name="connsiteY26" fmla="*/ 1236346 h 6858000"/>
              <a:gd name="connsiteX27" fmla="*/ 3291101 w 8009775"/>
              <a:gd name="connsiteY27" fmla="*/ 1242061 h 6858000"/>
              <a:gd name="connsiteX28" fmla="*/ 3288146 w 8009775"/>
              <a:gd name="connsiteY28" fmla="*/ 1247459 h 6858000"/>
              <a:gd name="connsiteX29" fmla="*/ 3285486 w 8009775"/>
              <a:gd name="connsiteY29" fmla="*/ 1252855 h 6858000"/>
              <a:gd name="connsiteX30" fmla="*/ 3282234 w 8009775"/>
              <a:gd name="connsiteY30" fmla="*/ 1258254 h 6858000"/>
              <a:gd name="connsiteX31" fmla="*/ 3278688 w 8009775"/>
              <a:gd name="connsiteY31" fmla="*/ 1263333 h 6858000"/>
              <a:gd name="connsiteX32" fmla="*/ 3274550 w 8009775"/>
              <a:gd name="connsiteY32" fmla="*/ 1268413 h 6858000"/>
              <a:gd name="connsiteX33" fmla="*/ 3270708 w 8009775"/>
              <a:gd name="connsiteY33" fmla="*/ 1273494 h 6858000"/>
              <a:gd name="connsiteX34" fmla="*/ 3265978 w 8009775"/>
              <a:gd name="connsiteY34" fmla="*/ 1278255 h 6858000"/>
              <a:gd name="connsiteX35" fmla="*/ 3261249 w 8009775"/>
              <a:gd name="connsiteY35" fmla="*/ 1282384 h 6858000"/>
              <a:gd name="connsiteX36" fmla="*/ 3256816 w 8009775"/>
              <a:gd name="connsiteY36" fmla="*/ 1286510 h 6858000"/>
              <a:gd name="connsiteX37" fmla="*/ 3251791 w 8009775"/>
              <a:gd name="connsiteY37" fmla="*/ 1290321 h 6858000"/>
              <a:gd name="connsiteX38" fmla="*/ 3246767 w 8009775"/>
              <a:gd name="connsiteY38" fmla="*/ 1293814 h 6858000"/>
              <a:gd name="connsiteX39" fmla="*/ 3241151 w 8009775"/>
              <a:gd name="connsiteY39" fmla="*/ 1297306 h 6858000"/>
              <a:gd name="connsiteX40" fmla="*/ 3235831 w 8009775"/>
              <a:gd name="connsiteY40" fmla="*/ 1300481 h 6858000"/>
              <a:gd name="connsiteX41" fmla="*/ 3230511 w 8009775"/>
              <a:gd name="connsiteY41" fmla="*/ 1303021 h 6858000"/>
              <a:gd name="connsiteX42" fmla="*/ 3224600 w 8009775"/>
              <a:gd name="connsiteY42" fmla="*/ 1305560 h 6858000"/>
              <a:gd name="connsiteX43" fmla="*/ 3218984 w 8009775"/>
              <a:gd name="connsiteY43" fmla="*/ 1307465 h 6858000"/>
              <a:gd name="connsiteX44" fmla="*/ 3213072 w 8009775"/>
              <a:gd name="connsiteY44" fmla="*/ 1309371 h 6858000"/>
              <a:gd name="connsiteX45" fmla="*/ 3207457 w 8009775"/>
              <a:gd name="connsiteY45" fmla="*/ 1311275 h 6858000"/>
              <a:gd name="connsiteX46" fmla="*/ 3201841 w 8009775"/>
              <a:gd name="connsiteY46" fmla="*/ 1312228 h 6858000"/>
              <a:gd name="connsiteX47" fmla="*/ 3195634 w 8009775"/>
              <a:gd name="connsiteY47" fmla="*/ 1313180 h 6858000"/>
              <a:gd name="connsiteX48" fmla="*/ 3189428 w 8009775"/>
              <a:gd name="connsiteY48" fmla="*/ 1314133 h 6858000"/>
              <a:gd name="connsiteX49" fmla="*/ 3183812 w 8009775"/>
              <a:gd name="connsiteY49" fmla="*/ 1314450 h 6858000"/>
              <a:gd name="connsiteX50" fmla="*/ 3177605 w 8009775"/>
              <a:gd name="connsiteY50" fmla="*/ 1314769 h 6858000"/>
              <a:gd name="connsiteX51" fmla="*/ 3171694 w 8009775"/>
              <a:gd name="connsiteY51" fmla="*/ 1314450 h 6858000"/>
              <a:gd name="connsiteX52" fmla="*/ 3165782 w 8009775"/>
              <a:gd name="connsiteY52" fmla="*/ 1314133 h 6858000"/>
              <a:gd name="connsiteX53" fmla="*/ 3159576 w 8009775"/>
              <a:gd name="connsiteY53" fmla="*/ 1313180 h 6858000"/>
              <a:gd name="connsiteX54" fmla="*/ 3153960 w 8009775"/>
              <a:gd name="connsiteY54" fmla="*/ 1312228 h 6858000"/>
              <a:gd name="connsiteX55" fmla="*/ 3147753 w 8009775"/>
              <a:gd name="connsiteY55" fmla="*/ 1311275 h 6858000"/>
              <a:gd name="connsiteX56" fmla="*/ 3142137 w 8009775"/>
              <a:gd name="connsiteY56" fmla="*/ 1309371 h 6858000"/>
              <a:gd name="connsiteX57" fmla="*/ 3136226 w 8009775"/>
              <a:gd name="connsiteY57" fmla="*/ 1307465 h 6858000"/>
              <a:gd name="connsiteX58" fmla="*/ 3130610 w 8009775"/>
              <a:gd name="connsiteY58" fmla="*/ 1305560 h 6858000"/>
              <a:gd name="connsiteX59" fmla="*/ 3124994 w 8009775"/>
              <a:gd name="connsiteY59" fmla="*/ 1303021 h 6858000"/>
              <a:gd name="connsiteX60" fmla="*/ 3119379 w 8009775"/>
              <a:gd name="connsiteY60" fmla="*/ 1300481 h 6858000"/>
              <a:gd name="connsiteX61" fmla="*/ 3114059 w 8009775"/>
              <a:gd name="connsiteY61" fmla="*/ 1297306 h 6858000"/>
              <a:gd name="connsiteX62" fmla="*/ 3109034 w 8009775"/>
              <a:gd name="connsiteY62" fmla="*/ 1293814 h 6858000"/>
              <a:gd name="connsiteX63" fmla="*/ 3103714 w 8009775"/>
              <a:gd name="connsiteY63" fmla="*/ 1290321 h 6858000"/>
              <a:gd name="connsiteX64" fmla="*/ 3098689 w 8009775"/>
              <a:gd name="connsiteY64" fmla="*/ 1286510 h 6858000"/>
              <a:gd name="connsiteX65" fmla="*/ 3093960 w 8009775"/>
              <a:gd name="connsiteY65" fmla="*/ 1282384 h 6858000"/>
              <a:gd name="connsiteX66" fmla="*/ 3089231 w 8009775"/>
              <a:gd name="connsiteY66" fmla="*/ 1278255 h 6858000"/>
              <a:gd name="connsiteX67" fmla="*/ 1811214 w 8009775"/>
              <a:gd name="connsiteY67" fmla="*/ 0 h 6858000"/>
              <a:gd name="connsiteX68" fmla="*/ 0 w 8009775"/>
              <a:gd name="connsiteY68" fmla="*/ 0 h 6858000"/>
              <a:gd name="connsiteX69" fmla="*/ 0 w 8009775"/>
              <a:gd name="connsiteY69" fmla="*/ 6858000 h 6858000"/>
              <a:gd name="connsiteX70" fmla="*/ 8009775 w 8009775"/>
              <a:gd name="connsiteY70" fmla="*/ 6858000 h 6858000"/>
              <a:gd name="connsiteX71" fmla="*/ 3001744 w 8009775"/>
              <a:gd name="connsiteY71" fmla="*/ 1828166 h 6858000"/>
              <a:gd name="connsiteX72" fmla="*/ 2997311 w 8009775"/>
              <a:gd name="connsiteY72" fmla="*/ 1823404 h 6858000"/>
              <a:gd name="connsiteX73" fmla="*/ 2992878 w 8009775"/>
              <a:gd name="connsiteY73" fmla="*/ 1818640 h 6858000"/>
              <a:gd name="connsiteX74" fmla="*/ 2989331 w 8009775"/>
              <a:gd name="connsiteY74" fmla="*/ 1814195 h 6858000"/>
              <a:gd name="connsiteX75" fmla="*/ 2985784 w 8009775"/>
              <a:gd name="connsiteY75" fmla="*/ 1808799 h 6858000"/>
              <a:gd name="connsiteX76" fmla="*/ 2982533 w 8009775"/>
              <a:gd name="connsiteY76" fmla="*/ 1803718 h 6858000"/>
              <a:gd name="connsiteX77" fmla="*/ 2979873 w 8009775"/>
              <a:gd name="connsiteY77" fmla="*/ 1798321 h 6858000"/>
              <a:gd name="connsiteX78" fmla="*/ 2976917 w 8009775"/>
              <a:gd name="connsiteY78" fmla="*/ 1792924 h 6858000"/>
              <a:gd name="connsiteX79" fmla="*/ 2974552 w 8009775"/>
              <a:gd name="connsiteY79" fmla="*/ 1787526 h 6858000"/>
              <a:gd name="connsiteX80" fmla="*/ 2972484 w 8009775"/>
              <a:gd name="connsiteY80" fmla="*/ 1781811 h 6858000"/>
              <a:gd name="connsiteX81" fmla="*/ 2970710 w 8009775"/>
              <a:gd name="connsiteY81" fmla="*/ 1776095 h 6858000"/>
              <a:gd name="connsiteX82" fmla="*/ 2968937 w 8009775"/>
              <a:gd name="connsiteY82" fmla="*/ 1770380 h 6858000"/>
              <a:gd name="connsiteX83" fmla="*/ 2967755 w 8009775"/>
              <a:gd name="connsiteY83" fmla="*/ 1764665 h 6858000"/>
              <a:gd name="connsiteX84" fmla="*/ 2966868 w 8009775"/>
              <a:gd name="connsiteY84" fmla="*/ 1758634 h 6858000"/>
              <a:gd name="connsiteX85" fmla="*/ 2965981 w 8009775"/>
              <a:gd name="connsiteY85" fmla="*/ 1752919 h 6858000"/>
              <a:gd name="connsiteX86" fmla="*/ 2965686 w 8009775"/>
              <a:gd name="connsiteY86" fmla="*/ 1746885 h 6858000"/>
              <a:gd name="connsiteX87" fmla="*/ 2965686 w 8009775"/>
              <a:gd name="connsiteY87" fmla="*/ 1741170 h 6858000"/>
              <a:gd name="connsiteX88" fmla="*/ 2965686 w 8009775"/>
              <a:gd name="connsiteY88" fmla="*/ 1735139 h 6858000"/>
              <a:gd name="connsiteX89" fmla="*/ 2965981 w 8009775"/>
              <a:gd name="connsiteY89" fmla="*/ 1729424 h 6858000"/>
              <a:gd name="connsiteX90" fmla="*/ 2966868 w 8009775"/>
              <a:gd name="connsiteY90" fmla="*/ 1723074 h 6858000"/>
              <a:gd name="connsiteX91" fmla="*/ 2967755 w 8009775"/>
              <a:gd name="connsiteY91" fmla="*/ 1717358 h 6858000"/>
              <a:gd name="connsiteX92" fmla="*/ 2968937 w 8009775"/>
              <a:gd name="connsiteY92" fmla="*/ 1711643 h 6858000"/>
              <a:gd name="connsiteX93" fmla="*/ 2970710 w 8009775"/>
              <a:gd name="connsiteY93" fmla="*/ 1705929 h 6858000"/>
              <a:gd name="connsiteX94" fmla="*/ 2972484 w 8009775"/>
              <a:gd name="connsiteY94" fmla="*/ 1700214 h 6858000"/>
              <a:gd name="connsiteX95" fmla="*/ 2974552 w 8009775"/>
              <a:gd name="connsiteY95" fmla="*/ 1694816 h 6858000"/>
              <a:gd name="connsiteX96" fmla="*/ 2976917 w 8009775"/>
              <a:gd name="connsiteY96" fmla="*/ 1689101 h 6858000"/>
              <a:gd name="connsiteX97" fmla="*/ 2979873 w 8009775"/>
              <a:gd name="connsiteY97" fmla="*/ 1683703 h 6858000"/>
              <a:gd name="connsiteX98" fmla="*/ 2982533 w 8009775"/>
              <a:gd name="connsiteY98" fmla="*/ 1678305 h 6858000"/>
              <a:gd name="connsiteX99" fmla="*/ 2985784 w 8009775"/>
              <a:gd name="connsiteY99" fmla="*/ 1673226 h 6858000"/>
              <a:gd name="connsiteX100" fmla="*/ 2989331 w 8009775"/>
              <a:gd name="connsiteY100" fmla="*/ 1668145 h 6858000"/>
              <a:gd name="connsiteX101" fmla="*/ 2992878 w 8009775"/>
              <a:gd name="connsiteY101" fmla="*/ 1663066 h 6858000"/>
              <a:gd name="connsiteX102" fmla="*/ 2997311 w 8009775"/>
              <a:gd name="connsiteY102" fmla="*/ 1658621 h 6858000"/>
              <a:gd name="connsiteX103" fmla="*/ 3001744 w 8009775"/>
              <a:gd name="connsiteY103" fmla="*/ 1653859 h 6858000"/>
              <a:gd name="connsiteX104" fmla="*/ 3006178 w 8009775"/>
              <a:gd name="connsiteY104" fmla="*/ 1649414 h 6858000"/>
              <a:gd name="connsiteX105" fmla="*/ 3010907 w 8009775"/>
              <a:gd name="connsiteY105" fmla="*/ 1645603 h 6858000"/>
              <a:gd name="connsiteX106" fmla="*/ 3015932 w 8009775"/>
              <a:gd name="connsiteY106" fmla="*/ 1641794 h 6858000"/>
              <a:gd name="connsiteX107" fmla="*/ 3020956 w 8009775"/>
              <a:gd name="connsiteY107" fmla="*/ 1637984 h 6858000"/>
              <a:gd name="connsiteX108" fmla="*/ 3025981 w 8009775"/>
              <a:gd name="connsiteY108" fmla="*/ 1634809 h 6858000"/>
              <a:gd name="connsiteX109" fmla="*/ 3031596 w 8009775"/>
              <a:gd name="connsiteY109" fmla="*/ 1631950 h 6858000"/>
              <a:gd name="connsiteX110" fmla="*/ 3036916 w 8009775"/>
              <a:gd name="connsiteY110" fmla="*/ 1629094 h 6858000"/>
              <a:gd name="connsiteX111" fmla="*/ 3042532 w 8009775"/>
              <a:gd name="connsiteY111" fmla="*/ 1626871 h 6858000"/>
              <a:gd name="connsiteX112" fmla="*/ 3047852 w 8009775"/>
              <a:gd name="connsiteY112" fmla="*/ 1624649 h 6858000"/>
              <a:gd name="connsiteX113" fmla="*/ 3053764 w 8009775"/>
              <a:gd name="connsiteY113" fmla="*/ 1623061 h 6858000"/>
              <a:gd name="connsiteX114" fmla="*/ 3059379 w 8009775"/>
              <a:gd name="connsiteY114" fmla="*/ 1621155 h 6858000"/>
              <a:gd name="connsiteX115" fmla="*/ 3065291 w 8009775"/>
              <a:gd name="connsiteY115" fmla="*/ 1620204 h 6858000"/>
              <a:gd name="connsiteX116" fmla="*/ 3070906 w 8009775"/>
              <a:gd name="connsiteY116" fmla="*/ 1618934 h 6858000"/>
              <a:gd name="connsiteX117" fmla="*/ 3077113 w 8009775"/>
              <a:gd name="connsiteY117" fmla="*/ 1618299 h 6858000"/>
              <a:gd name="connsiteX118" fmla="*/ 3082729 w 8009775"/>
              <a:gd name="connsiteY118" fmla="*/ 1617981 h 6858000"/>
              <a:gd name="connsiteX119" fmla="*/ 3088936 w 8009775"/>
              <a:gd name="connsiteY119" fmla="*/ 1617981 h 6858000"/>
              <a:gd name="connsiteX120" fmla="*/ 3094552 w 8009775"/>
              <a:gd name="connsiteY120" fmla="*/ 1617981 h 6858000"/>
              <a:gd name="connsiteX121" fmla="*/ 3100758 w 8009775"/>
              <a:gd name="connsiteY121" fmla="*/ 1618299 h 6858000"/>
              <a:gd name="connsiteX122" fmla="*/ 3106670 w 8009775"/>
              <a:gd name="connsiteY122" fmla="*/ 1618934 h 6858000"/>
              <a:gd name="connsiteX123" fmla="*/ 3112285 w 8009775"/>
              <a:gd name="connsiteY123" fmla="*/ 1620204 h 6858000"/>
              <a:gd name="connsiteX124" fmla="*/ 3117901 w 8009775"/>
              <a:gd name="connsiteY124" fmla="*/ 1621155 h 6858000"/>
              <a:gd name="connsiteX125" fmla="*/ 3123812 w 8009775"/>
              <a:gd name="connsiteY125" fmla="*/ 1623061 h 6858000"/>
              <a:gd name="connsiteX126" fmla="*/ 3129428 w 8009775"/>
              <a:gd name="connsiteY126" fmla="*/ 1624649 h 6858000"/>
              <a:gd name="connsiteX127" fmla="*/ 3135339 w 8009775"/>
              <a:gd name="connsiteY127" fmla="*/ 1626871 h 6858000"/>
              <a:gd name="connsiteX128" fmla="*/ 3140660 w 8009775"/>
              <a:gd name="connsiteY128" fmla="*/ 1629094 h 6858000"/>
              <a:gd name="connsiteX129" fmla="*/ 3145980 w 8009775"/>
              <a:gd name="connsiteY129" fmla="*/ 1631950 h 6858000"/>
              <a:gd name="connsiteX130" fmla="*/ 3151300 w 8009775"/>
              <a:gd name="connsiteY130" fmla="*/ 1634809 h 6858000"/>
              <a:gd name="connsiteX131" fmla="*/ 3156324 w 8009775"/>
              <a:gd name="connsiteY131" fmla="*/ 1637984 h 6858000"/>
              <a:gd name="connsiteX132" fmla="*/ 3161349 w 8009775"/>
              <a:gd name="connsiteY132" fmla="*/ 1641794 h 6858000"/>
              <a:gd name="connsiteX133" fmla="*/ 3166374 w 8009775"/>
              <a:gd name="connsiteY133" fmla="*/ 1645603 h 6858000"/>
              <a:gd name="connsiteX134" fmla="*/ 3171102 w 8009775"/>
              <a:gd name="connsiteY134" fmla="*/ 1649414 h 6858000"/>
              <a:gd name="connsiteX135" fmla="*/ 3175832 w 8009775"/>
              <a:gd name="connsiteY135" fmla="*/ 1653859 h 6858000"/>
              <a:gd name="connsiteX136" fmla="*/ 3844692 w 8009775"/>
              <a:gd name="connsiteY136" fmla="*/ 2322830 h 6858000"/>
              <a:gd name="connsiteX137" fmla="*/ 3849421 w 8009775"/>
              <a:gd name="connsiteY137" fmla="*/ 2326958 h 6858000"/>
              <a:gd name="connsiteX138" fmla="*/ 3854150 w 8009775"/>
              <a:gd name="connsiteY138" fmla="*/ 2331085 h 6858000"/>
              <a:gd name="connsiteX139" fmla="*/ 3859175 w 8009775"/>
              <a:gd name="connsiteY139" fmla="*/ 2334895 h 6858000"/>
              <a:gd name="connsiteX140" fmla="*/ 3864199 w 8009775"/>
              <a:gd name="connsiteY140" fmla="*/ 2338705 h 6858000"/>
              <a:gd name="connsiteX141" fmla="*/ 3869224 w 8009775"/>
              <a:gd name="connsiteY141" fmla="*/ 2341880 h 6858000"/>
              <a:gd name="connsiteX142" fmla="*/ 3874544 w 8009775"/>
              <a:gd name="connsiteY142" fmla="*/ 2344738 h 6858000"/>
              <a:gd name="connsiteX143" fmla="*/ 3879864 w 8009775"/>
              <a:gd name="connsiteY143" fmla="*/ 2347595 h 6858000"/>
              <a:gd name="connsiteX144" fmla="*/ 3885775 w 8009775"/>
              <a:gd name="connsiteY144" fmla="*/ 2349818 h 6858000"/>
              <a:gd name="connsiteX145" fmla="*/ 3891096 w 8009775"/>
              <a:gd name="connsiteY145" fmla="*/ 2351723 h 6858000"/>
              <a:gd name="connsiteX146" fmla="*/ 3896711 w 8009775"/>
              <a:gd name="connsiteY146" fmla="*/ 2353628 h 6858000"/>
              <a:gd name="connsiteX147" fmla="*/ 3902623 w 8009775"/>
              <a:gd name="connsiteY147" fmla="*/ 2355534 h 6858000"/>
              <a:gd name="connsiteX148" fmla="*/ 3908238 w 8009775"/>
              <a:gd name="connsiteY148" fmla="*/ 2356485 h 6858000"/>
              <a:gd name="connsiteX149" fmla="*/ 3914150 w 8009775"/>
              <a:gd name="connsiteY149" fmla="*/ 2357755 h 6858000"/>
              <a:gd name="connsiteX150" fmla="*/ 3920061 w 8009775"/>
              <a:gd name="connsiteY150" fmla="*/ 2358391 h 6858000"/>
              <a:gd name="connsiteX151" fmla="*/ 3925972 w 8009775"/>
              <a:gd name="connsiteY151" fmla="*/ 2358708 h 6858000"/>
              <a:gd name="connsiteX152" fmla="*/ 3931883 w 8009775"/>
              <a:gd name="connsiteY152" fmla="*/ 2358708 h 6858000"/>
              <a:gd name="connsiteX153" fmla="*/ 3937795 w 8009775"/>
              <a:gd name="connsiteY153" fmla="*/ 2358708 h 6858000"/>
              <a:gd name="connsiteX154" fmla="*/ 3943706 w 8009775"/>
              <a:gd name="connsiteY154" fmla="*/ 2358391 h 6858000"/>
              <a:gd name="connsiteX155" fmla="*/ 3949617 w 8009775"/>
              <a:gd name="connsiteY155" fmla="*/ 2357755 h 6858000"/>
              <a:gd name="connsiteX156" fmla="*/ 3955233 w 8009775"/>
              <a:gd name="connsiteY156" fmla="*/ 2356485 h 6858000"/>
              <a:gd name="connsiteX157" fmla="*/ 3961144 w 8009775"/>
              <a:gd name="connsiteY157" fmla="*/ 2355534 h 6858000"/>
              <a:gd name="connsiteX158" fmla="*/ 3966760 w 8009775"/>
              <a:gd name="connsiteY158" fmla="*/ 2353628 h 6858000"/>
              <a:gd name="connsiteX159" fmla="*/ 3972671 w 8009775"/>
              <a:gd name="connsiteY159" fmla="*/ 2351723 h 6858000"/>
              <a:gd name="connsiteX160" fmla="*/ 3978287 w 8009775"/>
              <a:gd name="connsiteY160" fmla="*/ 2349818 h 6858000"/>
              <a:gd name="connsiteX161" fmla="*/ 3983607 w 8009775"/>
              <a:gd name="connsiteY161" fmla="*/ 2347595 h 6858000"/>
              <a:gd name="connsiteX162" fmla="*/ 3989223 w 8009775"/>
              <a:gd name="connsiteY162" fmla="*/ 2344738 h 6858000"/>
              <a:gd name="connsiteX163" fmla="*/ 3994543 w 8009775"/>
              <a:gd name="connsiteY163" fmla="*/ 2341880 h 6858000"/>
              <a:gd name="connsiteX164" fmla="*/ 3999567 w 8009775"/>
              <a:gd name="connsiteY164" fmla="*/ 2338705 h 6858000"/>
              <a:gd name="connsiteX165" fmla="*/ 4004888 w 8009775"/>
              <a:gd name="connsiteY165" fmla="*/ 2334895 h 6858000"/>
              <a:gd name="connsiteX166" fmla="*/ 4009617 w 8009775"/>
              <a:gd name="connsiteY166" fmla="*/ 2331085 h 6858000"/>
              <a:gd name="connsiteX167" fmla="*/ 4014346 w 8009775"/>
              <a:gd name="connsiteY167" fmla="*/ 2326958 h 6858000"/>
              <a:gd name="connsiteX168" fmla="*/ 4018779 w 8009775"/>
              <a:gd name="connsiteY168" fmla="*/ 2322830 h 6858000"/>
              <a:gd name="connsiteX169" fmla="*/ 4023213 w 8009775"/>
              <a:gd name="connsiteY169" fmla="*/ 2318068 h 6858000"/>
              <a:gd name="connsiteX170" fmla="*/ 4027646 w 8009775"/>
              <a:gd name="connsiteY170" fmla="*/ 2313306 h 6858000"/>
              <a:gd name="connsiteX171" fmla="*/ 4031193 w 8009775"/>
              <a:gd name="connsiteY171" fmla="*/ 2308544 h 6858000"/>
              <a:gd name="connsiteX172" fmla="*/ 4034740 w 8009775"/>
              <a:gd name="connsiteY172" fmla="*/ 2303463 h 6858000"/>
              <a:gd name="connsiteX173" fmla="*/ 4037991 w 8009775"/>
              <a:gd name="connsiteY173" fmla="*/ 2298384 h 6858000"/>
              <a:gd name="connsiteX174" fmla="*/ 4040946 w 8009775"/>
              <a:gd name="connsiteY174" fmla="*/ 2292985 h 6858000"/>
              <a:gd name="connsiteX175" fmla="*/ 4043606 w 8009775"/>
              <a:gd name="connsiteY175" fmla="*/ 2287588 h 6858000"/>
              <a:gd name="connsiteX176" fmla="*/ 4046267 w 8009775"/>
              <a:gd name="connsiteY176" fmla="*/ 2281873 h 6858000"/>
              <a:gd name="connsiteX177" fmla="*/ 4048040 w 8009775"/>
              <a:gd name="connsiteY177" fmla="*/ 2276476 h 6858000"/>
              <a:gd name="connsiteX178" fmla="*/ 4050109 w 8009775"/>
              <a:gd name="connsiteY178" fmla="*/ 2270761 h 6858000"/>
              <a:gd name="connsiteX179" fmla="*/ 4051587 w 8009775"/>
              <a:gd name="connsiteY179" fmla="*/ 2265046 h 6858000"/>
              <a:gd name="connsiteX180" fmla="*/ 4052769 w 8009775"/>
              <a:gd name="connsiteY180" fmla="*/ 2259331 h 6858000"/>
              <a:gd name="connsiteX181" fmla="*/ 4053656 w 8009775"/>
              <a:gd name="connsiteY181" fmla="*/ 2253298 h 6858000"/>
              <a:gd name="connsiteX182" fmla="*/ 4054542 w 8009775"/>
              <a:gd name="connsiteY182" fmla="*/ 2247266 h 6858000"/>
              <a:gd name="connsiteX183" fmla="*/ 4054838 w 8009775"/>
              <a:gd name="connsiteY183" fmla="*/ 2241551 h 6858000"/>
              <a:gd name="connsiteX184" fmla="*/ 4055133 w 8009775"/>
              <a:gd name="connsiteY184" fmla="*/ 2235519 h 6858000"/>
              <a:gd name="connsiteX185" fmla="*/ 4054838 w 8009775"/>
              <a:gd name="connsiteY185" fmla="*/ 2229804 h 6858000"/>
              <a:gd name="connsiteX186" fmla="*/ 4054542 w 8009775"/>
              <a:gd name="connsiteY186" fmla="*/ 2223770 h 6858000"/>
              <a:gd name="connsiteX187" fmla="*/ 4053656 w 8009775"/>
              <a:gd name="connsiteY187" fmla="*/ 2217739 h 6858000"/>
              <a:gd name="connsiteX188" fmla="*/ 4052769 w 8009775"/>
              <a:gd name="connsiteY188" fmla="*/ 2212024 h 6858000"/>
              <a:gd name="connsiteX189" fmla="*/ 4051587 w 8009775"/>
              <a:gd name="connsiteY189" fmla="*/ 2206309 h 6858000"/>
              <a:gd name="connsiteX190" fmla="*/ 4050109 w 8009775"/>
              <a:gd name="connsiteY190" fmla="*/ 2200593 h 6858000"/>
              <a:gd name="connsiteX191" fmla="*/ 4048040 w 8009775"/>
              <a:gd name="connsiteY191" fmla="*/ 2194878 h 6858000"/>
              <a:gd name="connsiteX192" fmla="*/ 4046267 w 8009775"/>
              <a:gd name="connsiteY192" fmla="*/ 2189163 h 6858000"/>
              <a:gd name="connsiteX193" fmla="*/ 4043606 w 8009775"/>
              <a:gd name="connsiteY193" fmla="*/ 2183765 h 6858000"/>
              <a:gd name="connsiteX194" fmla="*/ 4040946 w 8009775"/>
              <a:gd name="connsiteY194" fmla="*/ 2178368 h 6858000"/>
              <a:gd name="connsiteX195" fmla="*/ 4037991 w 8009775"/>
              <a:gd name="connsiteY195" fmla="*/ 2172970 h 6858000"/>
              <a:gd name="connsiteX196" fmla="*/ 4034740 w 8009775"/>
              <a:gd name="connsiteY196" fmla="*/ 2167890 h 6858000"/>
              <a:gd name="connsiteX197" fmla="*/ 4031193 w 8009775"/>
              <a:gd name="connsiteY197" fmla="*/ 2162494 h 6858000"/>
              <a:gd name="connsiteX198" fmla="*/ 4027646 w 8009775"/>
              <a:gd name="connsiteY198" fmla="*/ 2157730 h 6858000"/>
              <a:gd name="connsiteX199" fmla="*/ 4023213 w 8009775"/>
              <a:gd name="connsiteY199" fmla="*/ 2153285 h 6858000"/>
              <a:gd name="connsiteX200" fmla="*/ 4018779 w 8009775"/>
              <a:gd name="connsiteY200" fmla="*/ 2148523 h 6858000"/>
              <a:gd name="connsiteX201" fmla="*/ 3632182 w 8009775"/>
              <a:gd name="connsiteY201" fmla="*/ 1761490 h 6858000"/>
              <a:gd name="connsiteX202" fmla="*/ 3435928 w 8009775"/>
              <a:gd name="connsiteY202" fmla="*/ 1565276 h 6858000"/>
              <a:gd name="connsiteX203" fmla="*/ 3431198 w 8009775"/>
              <a:gd name="connsiteY203" fmla="*/ 1560514 h 6858000"/>
              <a:gd name="connsiteX204" fmla="*/ 3427356 w 8009775"/>
              <a:gd name="connsiteY204" fmla="*/ 1555751 h 6858000"/>
              <a:gd name="connsiteX205" fmla="*/ 3423218 w 8009775"/>
              <a:gd name="connsiteY205" fmla="*/ 1550671 h 6858000"/>
              <a:gd name="connsiteX206" fmla="*/ 3420262 w 8009775"/>
              <a:gd name="connsiteY206" fmla="*/ 1545909 h 6858000"/>
              <a:gd name="connsiteX207" fmla="*/ 3417012 w 8009775"/>
              <a:gd name="connsiteY207" fmla="*/ 1540829 h 6858000"/>
              <a:gd name="connsiteX208" fmla="*/ 3413760 w 8009775"/>
              <a:gd name="connsiteY208" fmla="*/ 1535430 h 6858000"/>
              <a:gd name="connsiteX209" fmla="*/ 3411100 w 8009775"/>
              <a:gd name="connsiteY209" fmla="*/ 1530034 h 6858000"/>
              <a:gd name="connsiteX210" fmla="*/ 3408736 w 8009775"/>
              <a:gd name="connsiteY210" fmla="*/ 1524635 h 6858000"/>
              <a:gd name="connsiteX211" fmla="*/ 3406371 w 8009775"/>
              <a:gd name="connsiteY211" fmla="*/ 1518920 h 6858000"/>
              <a:gd name="connsiteX212" fmla="*/ 3404598 w 8009775"/>
              <a:gd name="connsiteY212" fmla="*/ 1513205 h 6858000"/>
              <a:gd name="connsiteX213" fmla="*/ 3403120 w 8009775"/>
              <a:gd name="connsiteY213" fmla="*/ 1507174 h 6858000"/>
              <a:gd name="connsiteX214" fmla="*/ 3401938 w 8009775"/>
              <a:gd name="connsiteY214" fmla="*/ 1501459 h 6858000"/>
              <a:gd name="connsiteX215" fmla="*/ 3401051 w 8009775"/>
              <a:gd name="connsiteY215" fmla="*/ 1495744 h 6858000"/>
              <a:gd name="connsiteX216" fmla="*/ 3400460 w 8009775"/>
              <a:gd name="connsiteY216" fmla="*/ 1489710 h 6858000"/>
              <a:gd name="connsiteX217" fmla="*/ 3399869 w 8009775"/>
              <a:gd name="connsiteY217" fmla="*/ 1483995 h 6858000"/>
              <a:gd name="connsiteX218" fmla="*/ 3399573 w 8009775"/>
              <a:gd name="connsiteY218" fmla="*/ 1478281 h 6858000"/>
              <a:gd name="connsiteX219" fmla="*/ 3399869 w 8009775"/>
              <a:gd name="connsiteY219" fmla="*/ 1472249 h 6858000"/>
              <a:gd name="connsiteX220" fmla="*/ 3400460 w 8009775"/>
              <a:gd name="connsiteY220" fmla="*/ 1466215 h 6858000"/>
              <a:gd name="connsiteX221" fmla="*/ 3401051 w 8009775"/>
              <a:gd name="connsiteY221" fmla="*/ 1460183 h 6858000"/>
              <a:gd name="connsiteX222" fmla="*/ 3401938 w 8009775"/>
              <a:gd name="connsiteY222" fmla="*/ 1454468 h 6858000"/>
              <a:gd name="connsiteX223" fmla="*/ 3403120 w 8009775"/>
              <a:gd name="connsiteY223" fmla="*/ 1448754 h 6858000"/>
              <a:gd name="connsiteX224" fmla="*/ 3404598 w 8009775"/>
              <a:gd name="connsiteY224" fmla="*/ 1443039 h 6858000"/>
              <a:gd name="connsiteX225" fmla="*/ 3406371 w 8009775"/>
              <a:gd name="connsiteY225" fmla="*/ 1437324 h 6858000"/>
              <a:gd name="connsiteX226" fmla="*/ 3408736 w 8009775"/>
              <a:gd name="connsiteY226" fmla="*/ 1431609 h 6858000"/>
              <a:gd name="connsiteX227" fmla="*/ 3411100 w 8009775"/>
              <a:gd name="connsiteY227" fmla="*/ 1426211 h 6858000"/>
              <a:gd name="connsiteX228" fmla="*/ 3413760 w 8009775"/>
              <a:gd name="connsiteY228" fmla="*/ 1420814 h 6858000"/>
              <a:gd name="connsiteX229" fmla="*/ 3417012 w 8009775"/>
              <a:gd name="connsiteY229" fmla="*/ 1415416 h 6858000"/>
              <a:gd name="connsiteX230" fmla="*/ 3420262 w 8009775"/>
              <a:gd name="connsiteY230" fmla="*/ 1410336 h 6858000"/>
              <a:gd name="connsiteX231" fmla="*/ 3423218 w 8009775"/>
              <a:gd name="connsiteY231" fmla="*/ 1405256 h 6858000"/>
              <a:gd name="connsiteX232" fmla="*/ 3427356 w 8009775"/>
              <a:gd name="connsiteY232" fmla="*/ 1400175 h 6858000"/>
              <a:gd name="connsiteX233" fmla="*/ 3431198 w 8009775"/>
              <a:gd name="connsiteY233" fmla="*/ 1395731 h 6858000"/>
              <a:gd name="connsiteX234" fmla="*/ 3435928 w 8009775"/>
              <a:gd name="connsiteY234" fmla="*/ 1390969 h 6858000"/>
              <a:gd name="connsiteX235" fmla="*/ 3440361 w 8009775"/>
              <a:gd name="connsiteY235" fmla="*/ 1386524 h 6858000"/>
              <a:gd name="connsiteX236" fmla="*/ 3445386 w 8009775"/>
              <a:gd name="connsiteY236" fmla="*/ 1382396 h 6858000"/>
              <a:gd name="connsiteX237" fmla="*/ 3449819 w 8009775"/>
              <a:gd name="connsiteY237" fmla="*/ 1378585 h 6858000"/>
              <a:gd name="connsiteX238" fmla="*/ 3454844 w 8009775"/>
              <a:gd name="connsiteY238" fmla="*/ 1375094 h 6858000"/>
              <a:gd name="connsiteX239" fmla="*/ 3460459 w 8009775"/>
              <a:gd name="connsiteY239" fmla="*/ 1371919 h 6858000"/>
              <a:gd name="connsiteX240" fmla="*/ 3465780 w 8009775"/>
              <a:gd name="connsiteY240" fmla="*/ 1369061 h 6858000"/>
              <a:gd name="connsiteX241" fmla="*/ 3471100 w 8009775"/>
              <a:gd name="connsiteY241" fmla="*/ 1366204 h 6858000"/>
              <a:gd name="connsiteX242" fmla="*/ 3476420 w 8009775"/>
              <a:gd name="connsiteY242" fmla="*/ 1363980 h 6858000"/>
              <a:gd name="connsiteX243" fmla="*/ 3482331 w 8009775"/>
              <a:gd name="connsiteY243" fmla="*/ 1361759 h 6858000"/>
              <a:gd name="connsiteX244" fmla="*/ 3487947 w 8009775"/>
              <a:gd name="connsiteY244" fmla="*/ 1360170 h 6858000"/>
              <a:gd name="connsiteX245" fmla="*/ 3493858 w 8009775"/>
              <a:gd name="connsiteY245" fmla="*/ 1358265 h 6858000"/>
              <a:gd name="connsiteX246" fmla="*/ 3499474 w 8009775"/>
              <a:gd name="connsiteY246" fmla="*/ 1357314 h 6858000"/>
              <a:gd name="connsiteX247" fmla="*/ 3505385 w 8009775"/>
              <a:gd name="connsiteY247" fmla="*/ 1356043 h 6858000"/>
              <a:gd name="connsiteX248" fmla="*/ 3511001 w 8009775"/>
              <a:gd name="connsiteY248" fmla="*/ 1355409 h 6858000"/>
              <a:gd name="connsiteX249" fmla="*/ 3517208 w 8009775"/>
              <a:gd name="connsiteY249" fmla="*/ 1355090 h 6858000"/>
              <a:gd name="connsiteX250" fmla="*/ 3522823 w 8009775"/>
              <a:gd name="connsiteY250" fmla="*/ 1354773 h 6858000"/>
              <a:gd name="connsiteX251" fmla="*/ 3529030 w 8009775"/>
              <a:gd name="connsiteY251" fmla="*/ 1355090 h 6858000"/>
              <a:gd name="connsiteX252" fmla="*/ 3534646 w 8009775"/>
              <a:gd name="connsiteY252" fmla="*/ 1355409 h 6858000"/>
              <a:gd name="connsiteX253" fmla="*/ 3540557 w 8009775"/>
              <a:gd name="connsiteY253" fmla="*/ 1356043 h 6858000"/>
              <a:gd name="connsiteX254" fmla="*/ 3546468 w 8009775"/>
              <a:gd name="connsiteY254" fmla="*/ 1357314 h 6858000"/>
              <a:gd name="connsiteX255" fmla="*/ 3552380 w 8009775"/>
              <a:gd name="connsiteY255" fmla="*/ 1358265 h 6858000"/>
              <a:gd name="connsiteX256" fmla="*/ 3557995 w 8009775"/>
              <a:gd name="connsiteY256" fmla="*/ 1360170 h 6858000"/>
              <a:gd name="connsiteX257" fmla="*/ 3563906 w 8009775"/>
              <a:gd name="connsiteY257" fmla="*/ 1361759 h 6858000"/>
              <a:gd name="connsiteX258" fmla="*/ 3569227 w 8009775"/>
              <a:gd name="connsiteY258" fmla="*/ 1363980 h 6858000"/>
              <a:gd name="connsiteX259" fmla="*/ 3574842 w 8009775"/>
              <a:gd name="connsiteY259" fmla="*/ 1366204 h 6858000"/>
              <a:gd name="connsiteX260" fmla="*/ 3580458 w 8009775"/>
              <a:gd name="connsiteY260" fmla="*/ 1369061 h 6858000"/>
              <a:gd name="connsiteX261" fmla="*/ 3585778 w 8009775"/>
              <a:gd name="connsiteY261" fmla="*/ 1371919 h 6858000"/>
              <a:gd name="connsiteX262" fmla="*/ 3590803 w 8009775"/>
              <a:gd name="connsiteY262" fmla="*/ 1375094 h 6858000"/>
              <a:gd name="connsiteX263" fmla="*/ 3595828 w 8009775"/>
              <a:gd name="connsiteY263" fmla="*/ 1378585 h 6858000"/>
              <a:gd name="connsiteX264" fmla="*/ 3600852 w 8009775"/>
              <a:gd name="connsiteY264" fmla="*/ 1382396 h 6858000"/>
              <a:gd name="connsiteX265" fmla="*/ 3605581 w 8009775"/>
              <a:gd name="connsiteY265" fmla="*/ 1386524 h 6858000"/>
              <a:gd name="connsiteX266" fmla="*/ 3610014 w 8009775"/>
              <a:gd name="connsiteY266" fmla="*/ 1390969 h 6858000"/>
              <a:gd name="connsiteX267" fmla="*/ 3817500 w 8009775"/>
              <a:gd name="connsiteY267" fmla="*/ 1598296 h 6858000"/>
              <a:gd name="connsiteX268" fmla="*/ 3821934 w 8009775"/>
              <a:gd name="connsiteY268" fmla="*/ 1602423 h 6858000"/>
              <a:gd name="connsiteX269" fmla="*/ 3826663 w 8009775"/>
              <a:gd name="connsiteY269" fmla="*/ 1606869 h 6858000"/>
              <a:gd name="connsiteX270" fmla="*/ 3831687 w 8009775"/>
              <a:gd name="connsiteY270" fmla="*/ 1610361 h 6858000"/>
              <a:gd name="connsiteX271" fmla="*/ 3836712 w 8009775"/>
              <a:gd name="connsiteY271" fmla="*/ 1613854 h 6858000"/>
              <a:gd name="connsiteX272" fmla="*/ 3841736 w 8009775"/>
              <a:gd name="connsiteY272" fmla="*/ 1617345 h 6858000"/>
              <a:gd name="connsiteX273" fmla="*/ 3847352 w 8009775"/>
              <a:gd name="connsiteY273" fmla="*/ 1620204 h 6858000"/>
              <a:gd name="connsiteX274" fmla="*/ 3852672 w 8009775"/>
              <a:gd name="connsiteY274" fmla="*/ 1623061 h 6858000"/>
              <a:gd name="connsiteX275" fmla="*/ 3857992 w 8009775"/>
              <a:gd name="connsiteY275" fmla="*/ 1625283 h 6858000"/>
              <a:gd name="connsiteX276" fmla="*/ 3863608 w 8009775"/>
              <a:gd name="connsiteY276" fmla="*/ 1627189 h 6858000"/>
              <a:gd name="connsiteX277" fmla="*/ 3869519 w 8009775"/>
              <a:gd name="connsiteY277" fmla="*/ 1629094 h 6858000"/>
              <a:gd name="connsiteX278" fmla="*/ 3875135 w 8009775"/>
              <a:gd name="connsiteY278" fmla="*/ 1630998 h 6858000"/>
              <a:gd name="connsiteX279" fmla="*/ 3881046 w 8009775"/>
              <a:gd name="connsiteY279" fmla="*/ 1631950 h 6858000"/>
              <a:gd name="connsiteX280" fmla="*/ 3886662 w 8009775"/>
              <a:gd name="connsiteY280" fmla="*/ 1632904 h 6858000"/>
              <a:gd name="connsiteX281" fmla="*/ 3892869 w 8009775"/>
              <a:gd name="connsiteY281" fmla="*/ 1633856 h 6858000"/>
              <a:gd name="connsiteX282" fmla="*/ 3898485 w 8009775"/>
              <a:gd name="connsiteY282" fmla="*/ 1634174 h 6858000"/>
              <a:gd name="connsiteX283" fmla="*/ 3904396 w 8009775"/>
              <a:gd name="connsiteY283" fmla="*/ 1634174 h 6858000"/>
              <a:gd name="connsiteX284" fmla="*/ 3910307 w 8009775"/>
              <a:gd name="connsiteY284" fmla="*/ 1634174 h 6858000"/>
              <a:gd name="connsiteX285" fmla="*/ 3916219 w 8009775"/>
              <a:gd name="connsiteY285" fmla="*/ 1633856 h 6858000"/>
              <a:gd name="connsiteX286" fmla="*/ 3922425 w 8009775"/>
              <a:gd name="connsiteY286" fmla="*/ 1632904 h 6858000"/>
              <a:gd name="connsiteX287" fmla="*/ 3928041 w 8009775"/>
              <a:gd name="connsiteY287" fmla="*/ 1631950 h 6858000"/>
              <a:gd name="connsiteX288" fmla="*/ 3933657 w 8009775"/>
              <a:gd name="connsiteY288" fmla="*/ 1630998 h 6858000"/>
              <a:gd name="connsiteX289" fmla="*/ 3939568 w 8009775"/>
              <a:gd name="connsiteY289" fmla="*/ 1629094 h 6858000"/>
              <a:gd name="connsiteX290" fmla="*/ 3945184 w 8009775"/>
              <a:gd name="connsiteY290" fmla="*/ 1627189 h 6858000"/>
              <a:gd name="connsiteX291" fmla="*/ 3950799 w 8009775"/>
              <a:gd name="connsiteY291" fmla="*/ 1625283 h 6858000"/>
              <a:gd name="connsiteX292" fmla="*/ 3956415 w 8009775"/>
              <a:gd name="connsiteY292" fmla="*/ 1623061 h 6858000"/>
              <a:gd name="connsiteX293" fmla="*/ 3961735 w 8009775"/>
              <a:gd name="connsiteY293" fmla="*/ 1620204 h 6858000"/>
              <a:gd name="connsiteX294" fmla="*/ 3967055 w 8009775"/>
              <a:gd name="connsiteY294" fmla="*/ 1617345 h 6858000"/>
              <a:gd name="connsiteX295" fmla="*/ 3972376 w 8009775"/>
              <a:gd name="connsiteY295" fmla="*/ 1613854 h 6858000"/>
              <a:gd name="connsiteX296" fmla="*/ 3977400 w 8009775"/>
              <a:gd name="connsiteY296" fmla="*/ 1610361 h 6858000"/>
              <a:gd name="connsiteX297" fmla="*/ 3982425 w 8009775"/>
              <a:gd name="connsiteY297" fmla="*/ 1606869 h 6858000"/>
              <a:gd name="connsiteX298" fmla="*/ 3986858 w 8009775"/>
              <a:gd name="connsiteY298" fmla="*/ 1602423 h 6858000"/>
              <a:gd name="connsiteX299" fmla="*/ 3991587 w 8009775"/>
              <a:gd name="connsiteY299" fmla="*/ 1598296 h 6858000"/>
              <a:gd name="connsiteX300" fmla="*/ 3996021 w 8009775"/>
              <a:gd name="connsiteY300" fmla="*/ 1593533 h 6858000"/>
              <a:gd name="connsiteX301" fmla="*/ 4000159 w 8009775"/>
              <a:gd name="connsiteY301" fmla="*/ 1588771 h 6858000"/>
              <a:gd name="connsiteX302" fmla="*/ 4003705 w 8009775"/>
              <a:gd name="connsiteY302" fmla="*/ 1583691 h 6858000"/>
              <a:gd name="connsiteX303" fmla="*/ 4007548 w 8009775"/>
              <a:gd name="connsiteY303" fmla="*/ 1578928 h 6858000"/>
              <a:gd name="connsiteX304" fmla="*/ 4010799 w 8009775"/>
              <a:gd name="connsiteY304" fmla="*/ 1573849 h 6858000"/>
              <a:gd name="connsiteX305" fmla="*/ 4013459 w 8009775"/>
              <a:gd name="connsiteY305" fmla="*/ 1568451 h 6858000"/>
              <a:gd name="connsiteX306" fmla="*/ 4016415 w 8009775"/>
              <a:gd name="connsiteY306" fmla="*/ 1563054 h 6858000"/>
              <a:gd name="connsiteX307" fmla="*/ 4018484 w 8009775"/>
              <a:gd name="connsiteY307" fmla="*/ 1557339 h 6858000"/>
              <a:gd name="connsiteX308" fmla="*/ 4020848 w 8009775"/>
              <a:gd name="connsiteY308" fmla="*/ 1551941 h 6858000"/>
              <a:gd name="connsiteX309" fmla="*/ 4022621 w 8009775"/>
              <a:gd name="connsiteY309" fmla="*/ 1546226 h 6858000"/>
              <a:gd name="connsiteX310" fmla="*/ 4024395 w 8009775"/>
              <a:gd name="connsiteY310" fmla="*/ 1540511 h 6858000"/>
              <a:gd name="connsiteX311" fmla="*/ 4025282 w 8009775"/>
              <a:gd name="connsiteY311" fmla="*/ 1534478 h 6858000"/>
              <a:gd name="connsiteX312" fmla="*/ 4026464 w 8009775"/>
              <a:gd name="connsiteY312" fmla="*/ 1528763 h 6858000"/>
              <a:gd name="connsiteX313" fmla="*/ 4027055 w 8009775"/>
              <a:gd name="connsiteY313" fmla="*/ 1522731 h 6858000"/>
              <a:gd name="connsiteX314" fmla="*/ 4027646 w 8009775"/>
              <a:gd name="connsiteY314" fmla="*/ 1517016 h 6858000"/>
              <a:gd name="connsiteX315" fmla="*/ 4027646 w 8009775"/>
              <a:gd name="connsiteY315" fmla="*/ 1510984 h 6858000"/>
              <a:gd name="connsiteX316" fmla="*/ 4027646 w 8009775"/>
              <a:gd name="connsiteY316" fmla="*/ 1505268 h 6858000"/>
              <a:gd name="connsiteX317" fmla="*/ 4027055 w 8009775"/>
              <a:gd name="connsiteY317" fmla="*/ 1499553 h 6858000"/>
              <a:gd name="connsiteX318" fmla="*/ 4026464 w 8009775"/>
              <a:gd name="connsiteY318" fmla="*/ 1493204 h 6858000"/>
              <a:gd name="connsiteX319" fmla="*/ 4025282 w 8009775"/>
              <a:gd name="connsiteY319" fmla="*/ 1487489 h 6858000"/>
              <a:gd name="connsiteX320" fmla="*/ 4024395 w 8009775"/>
              <a:gd name="connsiteY320" fmla="*/ 1481773 h 6858000"/>
              <a:gd name="connsiteX321" fmla="*/ 4022621 w 8009775"/>
              <a:gd name="connsiteY321" fmla="*/ 1476058 h 6858000"/>
              <a:gd name="connsiteX322" fmla="*/ 4020848 w 8009775"/>
              <a:gd name="connsiteY322" fmla="*/ 1470343 h 6858000"/>
              <a:gd name="connsiteX323" fmla="*/ 4018484 w 8009775"/>
              <a:gd name="connsiteY323" fmla="*/ 1464629 h 6858000"/>
              <a:gd name="connsiteX324" fmla="*/ 4016415 w 8009775"/>
              <a:gd name="connsiteY324" fmla="*/ 1459231 h 6858000"/>
              <a:gd name="connsiteX325" fmla="*/ 4013459 w 8009775"/>
              <a:gd name="connsiteY325" fmla="*/ 1453834 h 6858000"/>
              <a:gd name="connsiteX326" fmla="*/ 4010799 w 8009775"/>
              <a:gd name="connsiteY326" fmla="*/ 1448436 h 6858000"/>
              <a:gd name="connsiteX327" fmla="*/ 4007548 w 8009775"/>
              <a:gd name="connsiteY327" fmla="*/ 1443356 h 6858000"/>
              <a:gd name="connsiteX328" fmla="*/ 4003705 w 8009775"/>
              <a:gd name="connsiteY328" fmla="*/ 1438275 h 6858000"/>
              <a:gd name="connsiteX329" fmla="*/ 4000159 w 8009775"/>
              <a:gd name="connsiteY329" fmla="*/ 1433195 h 6858000"/>
              <a:gd name="connsiteX330" fmla="*/ 3996021 w 8009775"/>
              <a:gd name="connsiteY330" fmla="*/ 1428751 h 6858000"/>
              <a:gd name="connsiteX331" fmla="*/ 3991587 w 8009775"/>
              <a:gd name="connsiteY331" fmla="*/ 1423988 h 6858000"/>
              <a:gd name="connsiteX332" fmla="*/ 3323022 w 8009775"/>
              <a:gd name="connsiteY332" fmla="*/ 755333 h 6858000"/>
              <a:gd name="connsiteX333" fmla="*/ 3316815 w 8009775"/>
              <a:gd name="connsiteY333" fmla="*/ 748348 h 6858000"/>
              <a:gd name="connsiteX334" fmla="*/ 3310904 w 8009775"/>
              <a:gd name="connsiteY334" fmla="*/ 741045 h 6858000"/>
              <a:gd name="connsiteX335" fmla="*/ 3305584 w 8009775"/>
              <a:gd name="connsiteY335" fmla="*/ 733108 h 6858000"/>
              <a:gd name="connsiteX336" fmla="*/ 3300855 w 8009775"/>
              <a:gd name="connsiteY336" fmla="*/ 725170 h 6858000"/>
              <a:gd name="connsiteX337" fmla="*/ 3297308 w 8009775"/>
              <a:gd name="connsiteY337" fmla="*/ 716915 h 6858000"/>
              <a:gd name="connsiteX338" fmla="*/ 3293761 w 8009775"/>
              <a:gd name="connsiteY338" fmla="*/ 708660 h 6858000"/>
              <a:gd name="connsiteX339" fmla="*/ 3291101 w 8009775"/>
              <a:gd name="connsiteY339" fmla="*/ 699770 h 6858000"/>
              <a:gd name="connsiteX340" fmla="*/ 3289328 w 8009775"/>
              <a:gd name="connsiteY340" fmla="*/ 691198 h 6858000"/>
              <a:gd name="connsiteX341" fmla="*/ 2596527 w 8009775"/>
              <a:gd name="connsiteY3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8009775" h="6858000">
                <a:moveTo>
                  <a:pt x="2596527" y="0"/>
                </a:moveTo>
                <a:lnTo>
                  <a:pt x="2165004" y="0"/>
                </a:lnTo>
                <a:lnTo>
                  <a:pt x="3265978" y="1101091"/>
                </a:lnTo>
                <a:lnTo>
                  <a:pt x="3270708" y="1105854"/>
                </a:lnTo>
                <a:lnTo>
                  <a:pt x="3274550" y="1110615"/>
                </a:lnTo>
                <a:lnTo>
                  <a:pt x="3278688" y="1115696"/>
                </a:lnTo>
                <a:lnTo>
                  <a:pt x="3282234" y="1120776"/>
                </a:lnTo>
                <a:lnTo>
                  <a:pt x="3285486" y="1126174"/>
                </a:lnTo>
                <a:lnTo>
                  <a:pt x="3288146" y="1131570"/>
                </a:lnTo>
                <a:lnTo>
                  <a:pt x="3291101" y="1136968"/>
                </a:lnTo>
                <a:lnTo>
                  <a:pt x="3293761" y="1142366"/>
                </a:lnTo>
                <a:lnTo>
                  <a:pt x="3295830" y="1148081"/>
                </a:lnTo>
                <a:lnTo>
                  <a:pt x="3297604" y="1153796"/>
                </a:lnTo>
                <a:lnTo>
                  <a:pt x="3299082" y="1159829"/>
                </a:lnTo>
                <a:lnTo>
                  <a:pt x="3300559" y="1165544"/>
                </a:lnTo>
                <a:lnTo>
                  <a:pt x="3301446" y="1171893"/>
                </a:lnTo>
                <a:lnTo>
                  <a:pt x="3302333" y="1177608"/>
                </a:lnTo>
                <a:cubicBezTo>
                  <a:pt x="3302431" y="1179619"/>
                  <a:pt x="3302530" y="1181630"/>
                  <a:pt x="3302628" y="1183641"/>
                </a:cubicBezTo>
                <a:lnTo>
                  <a:pt x="3302628" y="1189356"/>
                </a:lnTo>
                <a:lnTo>
                  <a:pt x="3302628" y="1195388"/>
                </a:lnTo>
                <a:cubicBezTo>
                  <a:pt x="3302530" y="1197505"/>
                  <a:pt x="3302431" y="1199622"/>
                  <a:pt x="3302333" y="1201739"/>
                </a:cubicBezTo>
                <a:lnTo>
                  <a:pt x="3301446" y="1207454"/>
                </a:lnTo>
                <a:lnTo>
                  <a:pt x="3300559" y="1213486"/>
                </a:lnTo>
                <a:lnTo>
                  <a:pt x="3299082" y="1219200"/>
                </a:lnTo>
                <a:lnTo>
                  <a:pt x="3297604" y="1225233"/>
                </a:lnTo>
                <a:lnTo>
                  <a:pt x="3295830" y="1230949"/>
                </a:lnTo>
                <a:lnTo>
                  <a:pt x="3293761" y="1236346"/>
                </a:lnTo>
                <a:lnTo>
                  <a:pt x="3291101" y="1242061"/>
                </a:lnTo>
                <a:lnTo>
                  <a:pt x="3288146" y="1247459"/>
                </a:lnTo>
                <a:lnTo>
                  <a:pt x="3285486" y="1252855"/>
                </a:lnTo>
                <a:lnTo>
                  <a:pt x="3282234" y="1258254"/>
                </a:lnTo>
                <a:lnTo>
                  <a:pt x="3278688" y="1263333"/>
                </a:lnTo>
                <a:lnTo>
                  <a:pt x="3274550" y="1268413"/>
                </a:lnTo>
                <a:lnTo>
                  <a:pt x="3270708" y="1273494"/>
                </a:lnTo>
                <a:lnTo>
                  <a:pt x="3265978" y="1278255"/>
                </a:lnTo>
                <a:lnTo>
                  <a:pt x="3261249" y="1282384"/>
                </a:lnTo>
                <a:lnTo>
                  <a:pt x="3256816" y="1286510"/>
                </a:lnTo>
                <a:lnTo>
                  <a:pt x="3251791" y="1290321"/>
                </a:lnTo>
                <a:lnTo>
                  <a:pt x="3246767" y="1293814"/>
                </a:lnTo>
                <a:lnTo>
                  <a:pt x="3241151" y="1297306"/>
                </a:lnTo>
                <a:lnTo>
                  <a:pt x="3235831" y="1300481"/>
                </a:lnTo>
                <a:lnTo>
                  <a:pt x="3230511" y="1303021"/>
                </a:lnTo>
                <a:lnTo>
                  <a:pt x="3224600" y="1305560"/>
                </a:lnTo>
                <a:lnTo>
                  <a:pt x="3218984" y="1307465"/>
                </a:lnTo>
                <a:lnTo>
                  <a:pt x="3213072" y="1309371"/>
                </a:lnTo>
                <a:lnTo>
                  <a:pt x="3207457" y="1311275"/>
                </a:lnTo>
                <a:lnTo>
                  <a:pt x="3201841" y="1312228"/>
                </a:lnTo>
                <a:lnTo>
                  <a:pt x="3195634" y="1313180"/>
                </a:lnTo>
                <a:lnTo>
                  <a:pt x="3189428" y="1314133"/>
                </a:lnTo>
                <a:lnTo>
                  <a:pt x="3183812" y="1314450"/>
                </a:lnTo>
                <a:lnTo>
                  <a:pt x="3177605" y="1314769"/>
                </a:lnTo>
                <a:lnTo>
                  <a:pt x="3171694" y="1314450"/>
                </a:lnTo>
                <a:lnTo>
                  <a:pt x="3165782" y="1314133"/>
                </a:lnTo>
                <a:lnTo>
                  <a:pt x="3159576" y="1313180"/>
                </a:lnTo>
                <a:lnTo>
                  <a:pt x="3153960" y="1312228"/>
                </a:lnTo>
                <a:lnTo>
                  <a:pt x="3147753" y="1311275"/>
                </a:lnTo>
                <a:lnTo>
                  <a:pt x="3142137" y="1309371"/>
                </a:lnTo>
                <a:lnTo>
                  <a:pt x="3136226" y="1307465"/>
                </a:lnTo>
                <a:lnTo>
                  <a:pt x="3130610" y="1305560"/>
                </a:lnTo>
                <a:lnTo>
                  <a:pt x="3124994" y="1303021"/>
                </a:lnTo>
                <a:lnTo>
                  <a:pt x="3119379" y="1300481"/>
                </a:lnTo>
                <a:lnTo>
                  <a:pt x="3114059" y="1297306"/>
                </a:lnTo>
                <a:lnTo>
                  <a:pt x="3109034" y="1293814"/>
                </a:lnTo>
                <a:lnTo>
                  <a:pt x="3103714" y="1290321"/>
                </a:lnTo>
                <a:lnTo>
                  <a:pt x="3098689" y="1286510"/>
                </a:lnTo>
                <a:lnTo>
                  <a:pt x="3093960" y="1282384"/>
                </a:lnTo>
                <a:lnTo>
                  <a:pt x="3089231" y="1278255"/>
                </a:lnTo>
                <a:lnTo>
                  <a:pt x="1811214" y="0"/>
                </a:lnTo>
                <a:lnTo>
                  <a:pt x="0" y="0"/>
                </a:lnTo>
                <a:lnTo>
                  <a:pt x="0" y="6858000"/>
                </a:lnTo>
                <a:lnTo>
                  <a:pt x="8009775" y="6858000"/>
                </a:lnTo>
                <a:lnTo>
                  <a:pt x="3001744" y="1828166"/>
                </a:lnTo>
                <a:lnTo>
                  <a:pt x="2997311" y="1823404"/>
                </a:lnTo>
                <a:lnTo>
                  <a:pt x="2992878" y="1818640"/>
                </a:lnTo>
                <a:lnTo>
                  <a:pt x="2989331" y="1814195"/>
                </a:lnTo>
                <a:lnTo>
                  <a:pt x="2985784" y="1808799"/>
                </a:lnTo>
                <a:lnTo>
                  <a:pt x="2982533" y="1803718"/>
                </a:lnTo>
                <a:lnTo>
                  <a:pt x="2979873" y="1798321"/>
                </a:lnTo>
                <a:lnTo>
                  <a:pt x="2976917" y="1792924"/>
                </a:lnTo>
                <a:lnTo>
                  <a:pt x="2974552" y="1787526"/>
                </a:lnTo>
                <a:lnTo>
                  <a:pt x="2972484" y="1781811"/>
                </a:lnTo>
                <a:lnTo>
                  <a:pt x="2970710" y="1776095"/>
                </a:lnTo>
                <a:lnTo>
                  <a:pt x="2968937" y="1770380"/>
                </a:lnTo>
                <a:lnTo>
                  <a:pt x="2967755" y="1764665"/>
                </a:lnTo>
                <a:lnTo>
                  <a:pt x="2966868" y="1758634"/>
                </a:lnTo>
                <a:lnTo>
                  <a:pt x="2965981" y="1752919"/>
                </a:lnTo>
                <a:cubicBezTo>
                  <a:pt x="2965883" y="1750908"/>
                  <a:pt x="2965784" y="1748896"/>
                  <a:pt x="2965686" y="1746885"/>
                </a:cubicBezTo>
                <a:lnTo>
                  <a:pt x="2965686" y="1741170"/>
                </a:lnTo>
                <a:lnTo>
                  <a:pt x="2965686" y="1735139"/>
                </a:lnTo>
                <a:cubicBezTo>
                  <a:pt x="2965784" y="1733234"/>
                  <a:pt x="2965883" y="1731329"/>
                  <a:pt x="2965981" y="1729424"/>
                </a:cubicBezTo>
                <a:lnTo>
                  <a:pt x="2966868" y="1723074"/>
                </a:lnTo>
                <a:lnTo>
                  <a:pt x="2967755" y="1717358"/>
                </a:lnTo>
                <a:lnTo>
                  <a:pt x="2968937" y="1711643"/>
                </a:lnTo>
                <a:lnTo>
                  <a:pt x="2970710" y="1705929"/>
                </a:lnTo>
                <a:lnTo>
                  <a:pt x="2972484" y="1700214"/>
                </a:lnTo>
                <a:lnTo>
                  <a:pt x="2974552" y="1694816"/>
                </a:lnTo>
                <a:lnTo>
                  <a:pt x="2976917" y="1689101"/>
                </a:lnTo>
                <a:lnTo>
                  <a:pt x="2979873" y="1683703"/>
                </a:lnTo>
                <a:lnTo>
                  <a:pt x="2982533" y="1678305"/>
                </a:lnTo>
                <a:lnTo>
                  <a:pt x="2985784" y="1673226"/>
                </a:lnTo>
                <a:lnTo>
                  <a:pt x="2989331" y="1668145"/>
                </a:lnTo>
                <a:lnTo>
                  <a:pt x="2992878" y="1663066"/>
                </a:lnTo>
                <a:lnTo>
                  <a:pt x="2997311" y="1658621"/>
                </a:lnTo>
                <a:lnTo>
                  <a:pt x="3001744" y="1653859"/>
                </a:lnTo>
                <a:lnTo>
                  <a:pt x="3006178" y="1649414"/>
                </a:lnTo>
                <a:lnTo>
                  <a:pt x="3010907" y="1645603"/>
                </a:lnTo>
                <a:lnTo>
                  <a:pt x="3015932" y="1641794"/>
                </a:lnTo>
                <a:lnTo>
                  <a:pt x="3020956" y="1637984"/>
                </a:lnTo>
                <a:lnTo>
                  <a:pt x="3025981" y="1634809"/>
                </a:lnTo>
                <a:lnTo>
                  <a:pt x="3031596" y="1631950"/>
                </a:lnTo>
                <a:lnTo>
                  <a:pt x="3036916" y="1629094"/>
                </a:lnTo>
                <a:lnTo>
                  <a:pt x="3042532" y="1626871"/>
                </a:lnTo>
                <a:lnTo>
                  <a:pt x="3047852" y="1624649"/>
                </a:lnTo>
                <a:lnTo>
                  <a:pt x="3053764" y="1623061"/>
                </a:lnTo>
                <a:lnTo>
                  <a:pt x="3059379" y="1621155"/>
                </a:lnTo>
                <a:lnTo>
                  <a:pt x="3065291" y="1620204"/>
                </a:lnTo>
                <a:lnTo>
                  <a:pt x="3070906" y="1618934"/>
                </a:lnTo>
                <a:lnTo>
                  <a:pt x="3077113" y="1618299"/>
                </a:lnTo>
                <a:lnTo>
                  <a:pt x="3082729" y="1617981"/>
                </a:lnTo>
                <a:lnTo>
                  <a:pt x="3088936" y="1617981"/>
                </a:lnTo>
                <a:lnTo>
                  <a:pt x="3094552" y="1617981"/>
                </a:lnTo>
                <a:lnTo>
                  <a:pt x="3100758" y="1618299"/>
                </a:lnTo>
                <a:lnTo>
                  <a:pt x="3106670" y="1618934"/>
                </a:lnTo>
                <a:lnTo>
                  <a:pt x="3112285" y="1620204"/>
                </a:lnTo>
                <a:lnTo>
                  <a:pt x="3117901" y="1621155"/>
                </a:lnTo>
                <a:lnTo>
                  <a:pt x="3123812" y="1623061"/>
                </a:lnTo>
                <a:lnTo>
                  <a:pt x="3129428" y="1624649"/>
                </a:lnTo>
                <a:lnTo>
                  <a:pt x="3135339" y="1626871"/>
                </a:lnTo>
                <a:lnTo>
                  <a:pt x="3140660" y="1629094"/>
                </a:lnTo>
                <a:lnTo>
                  <a:pt x="3145980" y="1631950"/>
                </a:lnTo>
                <a:lnTo>
                  <a:pt x="3151300" y="1634809"/>
                </a:lnTo>
                <a:lnTo>
                  <a:pt x="3156324" y="1637984"/>
                </a:lnTo>
                <a:lnTo>
                  <a:pt x="3161349" y="1641794"/>
                </a:lnTo>
                <a:lnTo>
                  <a:pt x="3166374" y="1645603"/>
                </a:lnTo>
                <a:lnTo>
                  <a:pt x="3171102" y="1649414"/>
                </a:lnTo>
                <a:lnTo>
                  <a:pt x="3175832" y="1653859"/>
                </a:lnTo>
                <a:lnTo>
                  <a:pt x="3844692" y="2322830"/>
                </a:lnTo>
                <a:lnTo>
                  <a:pt x="3849421" y="2326958"/>
                </a:lnTo>
                <a:lnTo>
                  <a:pt x="3854150" y="2331085"/>
                </a:lnTo>
                <a:lnTo>
                  <a:pt x="3859175" y="2334895"/>
                </a:lnTo>
                <a:lnTo>
                  <a:pt x="3864199" y="2338705"/>
                </a:lnTo>
                <a:lnTo>
                  <a:pt x="3869224" y="2341880"/>
                </a:lnTo>
                <a:lnTo>
                  <a:pt x="3874544" y="2344738"/>
                </a:lnTo>
                <a:lnTo>
                  <a:pt x="3879864" y="2347595"/>
                </a:lnTo>
                <a:lnTo>
                  <a:pt x="3885775" y="2349818"/>
                </a:lnTo>
                <a:lnTo>
                  <a:pt x="3891096" y="2351723"/>
                </a:lnTo>
                <a:lnTo>
                  <a:pt x="3896711" y="2353628"/>
                </a:lnTo>
                <a:lnTo>
                  <a:pt x="3902623" y="2355534"/>
                </a:lnTo>
                <a:lnTo>
                  <a:pt x="3908238" y="2356485"/>
                </a:lnTo>
                <a:lnTo>
                  <a:pt x="3914150" y="2357755"/>
                </a:lnTo>
                <a:lnTo>
                  <a:pt x="3920061" y="2358391"/>
                </a:lnTo>
                <a:lnTo>
                  <a:pt x="3925972" y="2358708"/>
                </a:lnTo>
                <a:lnTo>
                  <a:pt x="3931883" y="2358708"/>
                </a:lnTo>
                <a:lnTo>
                  <a:pt x="3937795" y="2358708"/>
                </a:lnTo>
                <a:lnTo>
                  <a:pt x="3943706" y="2358391"/>
                </a:lnTo>
                <a:lnTo>
                  <a:pt x="3949617" y="2357755"/>
                </a:lnTo>
                <a:lnTo>
                  <a:pt x="3955233" y="2356485"/>
                </a:lnTo>
                <a:lnTo>
                  <a:pt x="3961144" y="2355534"/>
                </a:lnTo>
                <a:lnTo>
                  <a:pt x="3966760" y="2353628"/>
                </a:lnTo>
                <a:lnTo>
                  <a:pt x="3972671" y="2351723"/>
                </a:lnTo>
                <a:lnTo>
                  <a:pt x="3978287" y="2349818"/>
                </a:lnTo>
                <a:lnTo>
                  <a:pt x="3983607" y="2347595"/>
                </a:lnTo>
                <a:lnTo>
                  <a:pt x="3989223" y="2344738"/>
                </a:lnTo>
                <a:lnTo>
                  <a:pt x="3994543" y="2341880"/>
                </a:lnTo>
                <a:lnTo>
                  <a:pt x="3999567" y="2338705"/>
                </a:lnTo>
                <a:lnTo>
                  <a:pt x="4004888" y="2334895"/>
                </a:lnTo>
                <a:lnTo>
                  <a:pt x="4009617" y="2331085"/>
                </a:lnTo>
                <a:lnTo>
                  <a:pt x="4014346" y="2326958"/>
                </a:lnTo>
                <a:lnTo>
                  <a:pt x="4018779" y="2322830"/>
                </a:lnTo>
                <a:lnTo>
                  <a:pt x="4023213" y="2318068"/>
                </a:lnTo>
                <a:lnTo>
                  <a:pt x="4027646" y="2313306"/>
                </a:lnTo>
                <a:lnTo>
                  <a:pt x="4031193" y="2308544"/>
                </a:lnTo>
                <a:lnTo>
                  <a:pt x="4034740" y="2303463"/>
                </a:lnTo>
                <a:lnTo>
                  <a:pt x="4037991" y="2298384"/>
                </a:lnTo>
                <a:lnTo>
                  <a:pt x="4040946" y="2292985"/>
                </a:lnTo>
                <a:lnTo>
                  <a:pt x="4043606" y="2287588"/>
                </a:lnTo>
                <a:lnTo>
                  <a:pt x="4046267" y="2281873"/>
                </a:lnTo>
                <a:lnTo>
                  <a:pt x="4048040" y="2276476"/>
                </a:lnTo>
                <a:lnTo>
                  <a:pt x="4050109" y="2270761"/>
                </a:lnTo>
                <a:lnTo>
                  <a:pt x="4051587" y="2265046"/>
                </a:lnTo>
                <a:lnTo>
                  <a:pt x="4052769" y="2259331"/>
                </a:lnTo>
                <a:lnTo>
                  <a:pt x="4053656" y="2253298"/>
                </a:lnTo>
                <a:lnTo>
                  <a:pt x="4054542" y="2247266"/>
                </a:lnTo>
                <a:cubicBezTo>
                  <a:pt x="4054641" y="2245362"/>
                  <a:pt x="4054739" y="2243456"/>
                  <a:pt x="4054838" y="2241551"/>
                </a:cubicBezTo>
                <a:cubicBezTo>
                  <a:pt x="4054936" y="2239540"/>
                  <a:pt x="4055035" y="2237530"/>
                  <a:pt x="4055133" y="2235519"/>
                </a:cubicBezTo>
                <a:cubicBezTo>
                  <a:pt x="4055035" y="2233614"/>
                  <a:pt x="4054936" y="2231709"/>
                  <a:pt x="4054838" y="2229804"/>
                </a:cubicBezTo>
                <a:cubicBezTo>
                  <a:pt x="4054739" y="2227793"/>
                  <a:pt x="4054641" y="2225781"/>
                  <a:pt x="4054542" y="2223770"/>
                </a:cubicBezTo>
                <a:lnTo>
                  <a:pt x="4053656" y="2217739"/>
                </a:lnTo>
                <a:lnTo>
                  <a:pt x="4052769" y="2212024"/>
                </a:lnTo>
                <a:lnTo>
                  <a:pt x="4051587" y="2206309"/>
                </a:lnTo>
                <a:lnTo>
                  <a:pt x="4050109" y="2200593"/>
                </a:lnTo>
                <a:lnTo>
                  <a:pt x="4048040" y="2194878"/>
                </a:lnTo>
                <a:lnTo>
                  <a:pt x="4046267" y="2189163"/>
                </a:lnTo>
                <a:lnTo>
                  <a:pt x="4043606" y="2183765"/>
                </a:lnTo>
                <a:lnTo>
                  <a:pt x="4040946" y="2178368"/>
                </a:lnTo>
                <a:lnTo>
                  <a:pt x="4037991" y="2172970"/>
                </a:lnTo>
                <a:lnTo>
                  <a:pt x="4034740" y="2167890"/>
                </a:lnTo>
                <a:lnTo>
                  <a:pt x="4031193" y="2162494"/>
                </a:lnTo>
                <a:lnTo>
                  <a:pt x="4027646" y="2157730"/>
                </a:lnTo>
                <a:lnTo>
                  <a:pt x="4023213" y="2153285"/>
                </a:lnTo>
                <a:lnTo>
                  <a:pt x="4018779" y="2148523"/>
                </a:lnTo>
                <a:lnTo>
                  <a:pt x="3632182" y="1761490"/>
                </a:lnTo>
                <a:lnTo>
                  <a:pt x="3435928" y="1565276"/>
                </a:lnTo>
                <a:lnTo>
                  <a:pt x="3431198" y="1560514"/>
                </a:lnTo>
                <a:lnTo>
                  <a:pt x="3427356" y="1555751"/>
                </a:lnTo>
                <a:lnTo>
                  <a:pt x="3423218" y="1550671"/>
                </a:lnTo>
                <a:lnTo>
                  <a:pt x="3420262" y="1545909"/>
                </a:lnTo>
                <a:lnTo>
                  <a:pt x="3417012" y="1540829"/>
                </a:lnTo>
                <a:lnTo>
                  <a:pt x="3413760" y="1535430"/>
                </a:lnTo>
                <a:lnTo>
                  <a:pt x="3411100" y="1530034"/>
                </a:lnTo>
                <a:lnTo>
                  <a:pt x="3408736" y="1524635"/>
                </a:lnTo>
                <a:lnTo>
                  <a:pt x="3406371" y="1518920"/>
                </a:lnTo>
                <a:lnTo>
                  <a:pt x="3404598" y="1513205"/>
                </a:lnTo>
                <a:lnTo>
                  <a:pt x="3403120" y="1507174"/>
                </a:lnTo>
                <a:lnTo>
                  <a:pt x="3401938" y="1501459"/>
                </a:lnTo>
                <a:lnTo>
                  <a:pt x="3401051" y="1495744"/>
                </a:lnTo>
                <a:lnTo>
                  <a:pt x="3400460" y="1489710"/>
                </a:lnTo>
                <a:lnTo>
                  <a:pt x="3399869" y="1483995"/>
                </a:lnTo>
                <a:cubicBezTo>
                  <a:pt x="3399770" y="1482090"/>
                  <a:pt x="3399672" y="1480186"/>
                  <a:pt x="3399573" y="1478281"/>
                </a:cubicBezTo>
                <a:cubicBezTo>
                  <a:pt x="3399672" y="1476270"/>
                  <a:pt x="3399770" y="1474260"/>
                  <a:pt x="3399869" y="1472249"/>
                </a:cubicBezTo>
                <a:lnTo>
                  <a:pt x="3400460" y="1466215"/>
                </a:lnTo>
                <a:lnTo>
                  <a:pt x="3401051" y="1460183"/>
                </a:lnTo>
                <a:lnTo>
                  <a:pt x="3401938" y="1454468"/>
                </a:lnTo>
                <a:lnTo>
                  <a:pt x="3403120" y="1448754"/>
                </a:lnTo>
                <a:lnTo>
                  <a:pt x="3404598" y="1443039"/>
                </a:lnTo>
                <a:lnTo>
                  <a:pt x="3406371" y="1437324"/>
                </a:lnTo>
                <a:lnTo>
                  <a:pt x="3408736" y="1431609"/>
                </a:lnTo>
                <a:lnTo>
                  <a:pt x="3411100" y="1426211"/>
                </a:lnTo>
                <a:lnTo>
                  <a:pt x="3413760" y="1420814"/>
                </a:lnTo>
                <a:lnTo>
                  <a:pt x="3417012" y="1415416"/>
                </a:lnTo>
                <a:lnTo>
                  <a:pt x="3420262" y="1410336"/>
                </a:lnTo>
                <a:lnTo>
                  <a:pt x="3423218" y="1405256"/>
                </a:lnTo>
                <a:lnTo>
                  <a:pt x="3427356" y="1400175"/>
                </a:lnTo>
                <a:lnTo>
                  <a:pt x="3431198" y="1395731"/>
                </a:lnTo>
                <a:lnTo>
                  <a:pt x="3435928" y="1390969"/>
                </a:lnTo>
                <a:lnTo>
                  <a:pt x="3440361" y="1386524"/>
                </a:lnTo>
                <a:lnTo>
                  <a:pt x="3445386" y="1382396"/>
                </a:lnTo>
                <a:lnTo>
                  <a:pt x="3449819" y="1378585"/>
                </a:lnTo>
                <a:lnTo>
                  <a:pt x="3454844" y="1375094"/>
                </a:lnTo>
                <a:lnTo>
                  <a:pt x="3460459" y="1371919"/>
                </a:lnTo>
                <a:lnTo>
                  <a:pt x="3465780" y="1369061"/>
                </a:lnTo>
                <a:lnTo>
                  <a:pt x="3471100" y="1366204"/>
                </a:lnTo>
                <a:lnTo>
                  <a:pt x="3476420" y="1363980"/>
                </a:lnTo>
                <a:lnTo>
                  <a:pt x="3482331" y="1361759"/>
                </a:lnTo>
                <a:lnTo>
                  <a:pt x="3487947" y="1360170"/>
                </a:lnTo>
                <a:lnTo>
                  <a:pt x="3493858" y="1358265"/>
                </a:lnTo>
                <a:lnTo>
                  <a:pt x="3499474" y="1357314"/>
                </a:lnTo>
                <a:lnTo>
                  <a:pt x="3505385" y="1356043"/>
                </a:lnTo>
                <a:lnTo>
                  <a:pt x="3511001" y="1355409"/>
                </a:lnTo>
                <a:lnTo>
                  <a:pt x="3517208" y="1355090"/>
                </a:lnTo>
                <a:lnTo>
                  <a:pt x="3522823" y="1354773"/>
                </a:lnTo>
                <a:lnTo>
                  <a:pt x="3529030" y="1355090"/>
                </a:lnTo>
                <a:lnTo>
                  <a:pt x="3534646" y="1355409"/>
                </a:lnTo>
                <a:lnTo>
                  <a:pt x="3540557" y="1356043"/>
                </a:lnTo>
                <a:lnTo>
                  <a:pt x="3546468" y="1357314"/>
                </a:lnTo>
                <a:lnTo>
                  <a:pt x="3552380" y="1358265"/>
                </a:lnTo>
                <a:lnTo>
                  <a:pt x="3557995" y="1360170"/>
                </a:lnTo>
                <a:lnTo>
                  <a:pt x="3563906" y="1361759"/>
                </a:lnTo>
                <a:lnTo>
                  <a:pt x="3569227" y="1363980"/>
                </a:lnTo>
                <a:lnTo>
                  <a:pt x="3574842" y="1366204"/>
                </a:lnTo>
                <a:lnTo>
                  <a:pt x="3580458" y="1369061"/>
                </a:lnTo>
                <a:lnTo>
                  <a:pt x="3585778" y="1371919"/>
                </a:lnTo>
                <a:lnTo>
                  <a:pt x="3590803" y="1375094"/>
                </a:lnTo>
                <a:lnTo>
                  <a:pt x="3595828" y="1378585"/>
                </a:lnTo>
                <a:lnTo>
                  <a:pt x="3600852" y="1382396"/>
                </a:lnTo>
                <a:lnTo>
                  <a:pt x="3605581" y="1386524"/>
                </a:lnTo>
                <a:lnTo>
                  <a:pt x="3610014" y="1390969"/>
                </a:lnTo>
                <a:lnTo>
                  <a:pt x="3817500" y="1598296"/>
                </a:lnTo>
                <a:lnTo>
                  <a:pt x="3821934" y="1602423"/>
                </a:lnTo>
                <a:lnTo>
                  <a:pt x="3826663" y="1606869"/>
                </a:lnTo>
                <a:lnTo>
                  <a:pt x="3831687" y="1610361"/>
                </a:lnTo>
                <a:lnTo>
                  <a:pt x="3836712" y="1613854"/>
                </a:lnTo>
                <a:lnTo>
                  <a:pt x="3841736" y="1617345"/>
                </a:lnTo>
                <a:lnTo>
                  <a:pt x="3847352" y="1620204"/>
                </a:lnTo>
                <a:lnTo>
                  <a:pt x="3852672" y="1623061"/>
                </a:lnTo>
                <a:lnTo>
                  <a:pt x="3857992" y="1625283"/>
                </a:lnTo>
                <a:lnTo>
                  <a:pt x="3863608" y="1627189"/>
                </a:lnTo>
                <a:lnTo>
                  <a:pt x="3869519" y="1629094"/>
                </a:lnTo>
                <a:lnTo>
                  <a:pt x="3875135" y="1630998"/>
                </a:lnTo>
                <a:lnTo>
                  <a:pt x="3881046" y="1631950"/>
                </a:lnTo>
                <a:lnTo>
                  <a:pt x="3886662" y="1632904"/>
                </a:lnTo>
                <a:lnTo>
                  <a:pt x="3892869" y="1633856"/>
                </a:lnTo>
                <a:lnTo>
                  <a:pt x="3898485" y="1634174"/>
                </a:lnTo>
                <a:lnTo>
                  <a:pt x="3904396" y="1634174"/>
                </a:lnTo>
                <a:lnTo>
                  <a:pt x="3910307" y="1634174"/>
                </a:lnTo>
                <a:lnTo>
                  <a:pt x="3916219" y="1633856"/>
                </a:lnTo>
                <a:lnTo>
                  <a:pt x="3922425" y="1632904"/>
                </a:lnTo>
                <a:lnTo>
                  <a:pt x="3928041" y="1631950"/>
                </a:lnTo>
                <a:lnTo>
                  <a:pt x="3933657" y="1630998"/>
                </a:lnTo>
                <a:lnTo>
                  <a:pt x="3939568" y="1629094"/>
                </a:lnTo>
                <a:lnTo>
                  <a:pt x="3945184" y="1627189"/>
                </a:lnTo>
                <a:lnTo>
                  <a:pt x="3950799" y="1625283"/>
                </a:lnTo>
                <a:lnTo>
                  <a:pt x="3956415" y="1623061"/>
                </a:lnTo>
                <a:lnTo>
                  <a:pt x="3961735" y="1620204"/>
                </a:lnTo>
                <a:lnTo>
                  <a:pt x="3967055" y="1617345"/>
                </a:lnTo>
                <a:lnTo>
                  <a:pt x="3972376" y="1613854"/>
                </a:lnTo>
                <a:lnTo>
                  <a:pt x="3977400" y="1610361"/>
                </a:lnTo>
                <a:lnTo>
                  <a:pt x="3982425" y="1606869"/>
                </a:lnTo>
                <a:lnTo>
                  <a:pt x="3986858" y="1602423"/>
                </a:lnTo>
                <a:lnTo>
                  <a:pt x="3991587" y="1598296"/>
                </a:lnTo>
                <a:lnTo>
                  <a:pt x="3996021" y="1593533"/>
                </a:lnTo>
                <a:lnTo>
                  <a:pt x="4000159" y="1588771"/>
                </a:lnTo>
                <a:lnTo>
                  <a:pt x="4003705" y="1583691"/>
                </a:lnTo>
                <a:lnTo>
                  <a:pt x="4007548" y="1578928"/>
                </a:lnTo>
                <a:lnTo>
                  <a:pt x="4010799" y="1573849"/>
                </a:lnTo>
                <a:lnTo>
                  <a:pt x="4013459" y="1568451"/>
                </a:lnTo>
                <a:lnTo>
                  <a:pt x="4016415" y="1563054"/>
                </a:lnTo>
                <a:lnTo>
                  <a:pt x="4018484" y="1557339"/>
                </a:lnTo>
                <a:lnTo>
                  <a:pt x="4020848" y="1551941"/>
                </a:lnTo>
                <a:lnTo>
                  <a:pt x="4022621" y="1546226"/>
                </a:lnTo>
                <a:lnTo>
                  <a:pt x="4024395" y="1540511"/>
                </a:lnTo>
                <a:lnTo>
                  <a:pt x="4025282" y="1534478"/>
                </a:lnTo>
                <a:lnTo>
                  <a:pt x="4026464" y="1528763"/>
                </a:lnTo>
                <a:lnTo>
                  <a:pt x="4027055" y="1522731"/>
                </a:lnTo>
                <a:lnTo>
                  <a:pt x="4027646" y="1517016"/>
                </a:lnTo>
                <a:lnTo>
                  <a:pt x="4027646" y="1510984"/>
                </a:lnTo>
                <a:lnTo>
                  <a:pt x="4027646" y="1505268"/>
                </a:lnTo>
                <a:lnTo>
                  <a:pt x="4027055" y="1499553"/>
                </a:lnTo>
                <a:lnTo>
                  <a:pt x="4026464" y="1493204"/>
                </a:lnTo>
                <a:lnTo>
                  <a:pt x="4025282" y="1487489"/>
                </a:lnTo>
                <a:lnTo>
                  <a:pt x="4024395" y="1481773"/>
                </a:lnTo>
                <a:lnTo>
                  <a:pt x="4022621" y="1476058"/>
                </a:lnTo>
                <a:lnTo>
                  <a:pt x="4020848" y="1470343"/>
                </a:lnTo>
                <a:lnTo>
                  <a:pt x="4018484" y="1464629"/>
                </a:lnTo>
                <a:lnTo>
                  <a:pt x="4016415" y="1459231"/>
                </a:lnTo>
                <a:lnTo>
                  <a:pt x="4013459" y="1453834"/>
                </a:lnTo>
                <a:lnTo>
                  <a:pt x="4010799" y="1448436"/>
                </a:lnTo>
                <a:lnTo>
                  <a:pt x="4007548" y="1443356"/>
                </a:lnTo>
                <a:lnTo>
                  <a:pt x="4003705" y="1438275"/>
                </a:lnTo>
                <a:lnTo>
                  <a:pt x="4000159" y="1433195"/>
                </a:lnTo>
                <a:lnTo>
                  <a:pt x="3996021" y="1428751"/>
                </a:lnTo>
                <a:lnTo>
                  <a:pt x="3991587" y="1423988"/>
                </a:lnTo>
                <a:lnTo>
                  <a:pt x="3323022" y="755333"/>
                </a:lnTo>
                <a:lnTo>
                  <a:pt x="3316815" y="748348"/>
                </a:lnTo>
                <a:lnTo>
                  <a:pt x="3310904" y="741045"/>
                </a:lnTo>
                <a:lnTo>
                  <a:pt x="3305584" y="733108"/>
                </a:lnTo>
                <a:lnTo>
                  <a:pt x="3300855" y="725170"/>
                </a:lnTo>
                <a:lnTo>
                  <a:pt x="3297308" y="716915"/>
                </a:lnTo>
                <a:lnTo>
                  <a:pt x="3293761" y="708660"/>
                </a:lnTo>
                <a:lnTo>
                  <a:pt x="3291101" y="699770"/>
                </a:lnTo>
                <a:lnTo>
                  <a:pt x="3289328" y="691198"/>
                </a:lnTo>
                <a:lnTo>
                  <a:pt x="2596527" y="0"/>
                </a:lnTo>
                <a:close/>
              </a:path>
            </a:pathLst>
          </a:custGeom>
          <a:solidFill>
            <a:schemeClr val="bg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9" name="Freeform 7">
            <a:extLst>
              <a:ext uri="{FF2B5EF4-FFF2-40B4-BE49-F238E27FC236}">
                <a16:creationId xmlns:a16="http://schemas.microsoft.com/office/drawing/2014/main" id="{5FFD27D7-FEE3-4A38-ADDC-B39156DF7F4D}"/>
              </a:ext>
            </a:extLst>
          </p:cNvPr>
          <p:cNvSpPr>
            <a:spLocks/>
          </p:cNvSpPr>
          <p:nvPr userDrawn="1"/>
        </p:nvSpPr>
        <p:spPr bwMode="auto">
          <a:xfrm flipH="1">
            <a:off x="2041606" y="4797426"/>
            <a:ext cx="1907495" cy="2060575"/>
          </a:xfrm>
          <a:custGeom>
            <a:avLst/>
            <a:gdLst>
              <a:gd name="T0" fmla="*/ 156 w 8608"/>
              <a:gd name="T1" fmla="*/ 1515 h 6490"/>
              <a:gd name="T2" fmla="*/ 226 w 8608"/>
              <a:gd name="T3" fmla="*/ 1472 h 6490"/>
              <a:gd name="T4" fmla="*/ 303 w 8608"/>
              <a:gd name="T5" fmla="*/ 1444 h 6490"/>
              <a:gd name="T6" fmla="*/ 382 w 8608"/>
              <a:gd name="T7" fmla="*/ 1429 h 6490"/>
              <a:gd name="T8" fmla="*/ 463 w 8608"/>
              <a:gd name="T9" fmla="*/ 1429 h 6490"/>
              <a:gd name="T10" fmla="*/ 542 w 8608"/>
              <a:gd name="T11" fmla="*/ 1444 h 6490"/>
              <a:gd name="T12" fmla="*/ 619 w 8608"/>
              <a:gd name="T13" fmla="*/ 1472 h 6490"/>
              <a:gd name="T14" fmla="*/ 689 w 8608"/>
              <a:gd name="T15" fmla="*/ 1515 h 6490"/>
              <a:gd name="T16" fmla="*/ 3176 w 8608"/>
              <a:gd name="T17" fmla="*/ 3828 h 6490"/>
              <a:gd name="T18" fmla="*/ 3243 w 8608"/>
              <a:gd name="T19" fmla="*/ 3879 h 6490"/>
              <a:gd name="T20" fmla="*/ 3316 w 8608"/>
              <a:gd name="T21" fmla="*/ 3915 h 6490"/>
              <a:gd name="T22" fmla="*/ 3393 w 8608"/>
              <a:gd name="T23" fmla="*/ 3936 h 6490"/>
              <a:gd name="T24" fmla="*/ 3475 w 8608"/>
              <a:gd name="T25" fmla="*/ 3943 h 6490"/>
              <a:gd name="T26" fmla="*/ 3555 w 8608"/>
              <a:gd name="T27" fmla="*/ 3936 h 6490"/>
              <a:gd name="T28" fmla="*/ 3633 w 8608"/>
              <a:gd name="T29" fmla="*/ 3915 h 6490"/>
              <a:gd name="T30" fmla="*/ 3706 w 8608"/>
              <a:gd name="T31" fmla="*/ 3879 h 6490"/>
              <a:gd name="T32" fmla="*/ 3772 w 8608"/>
              <a:gd name="T33" fmla="*/ 3828 h 6490"/>
              <a:gd name="T34" fmla="*/ 3814 w 8608"/>
              <a:gd name="T35" fmla="*/ 3783 h 6490"/>
              <a:gd name="T36" fmla="*/ 3856 w 8608"/>
              <a:gd name="T37" fmla="*/ 3716 h 6490"/>
              <a:gd name="T38" fmla="*/ 3884 w 8608"/>
              <a:gd name="T39" fmla="*/ 3644 h 6490"/>
              <a:gd name="T40" fmla="*/ 3895 w 8608"/>
              <a:gd name="T41" fmla="*/ 3570 h 6490"/>
              <a:gd name="T42" fmla="*/ 3892 w 8608"/>
              <a:gd name="T43" fmla="*/ 3494 h 6490"/>
              <a:gd name="T44" fmla="*/ 3872 w 8608"/>
              <a:gd name="T45" fmla="*/ 3420 h 6490"/>
              <a:gd name="T46" fmla="*/ 3838 w 8608"/>
              <a:gd name="T47" fmla="*/ 3351 h 6490"/>
              <a:gd name="T48" fmla="*/ 3787 w 8608"/>
              <a:gd name="T49" fmla="*/ 3288 h 6490"/>
              <a:gd name="T50" fmla="*/ 963 w 8608"/>
              <a:gd name="T51" fmla="*/ 656 h 6490"/>
              <a:gd name="T52" fmla="*/ 913 w 8608"/>
              <a:gd name="T53" fmla="*/ 593 h 6490"/>
              <a:gd name="T54" fmla="*/ 878 w 8608"/>
              <a:gd name="T55" fmla="*/ 523 h 6490"/>
              <a:gd name="T56" fmla="*/ 858 w 8608"/>
              <a:gd name="T57" fmla="*/ 449 h 6490"/>
              <a:gd name="T58" fmla="*/ 854 w 8608"/>
              <a:gd name="T59" fmla="*/ 375 h 6490"/>
              <a:gd name="T60" fmla="*/ 865 w 8608"/>
              <a:gd name="T61" fmla="*/ 300 h 6490"/>
              <a:gd name="T62" fmla="*/ 893 w 8608"/>
              <a:gd name="T63" fmla="*/ 228 h 6490"/>
              <a:gd name="T64" fmla="*/ 936 w 8608"/>
              <a:gd name="T65" fmla="*/ 161 h 6490"/>
              <a:gd name="T66" fmla="*/ 977 w 8608"/>
              <a:gd name="T67" fmla="*/ 116 h 6490"/>
              <a:gd name="T68" fmla="*/ 1044 w 8608"/>
              <a:gd name="T69" fmla="*/ 66 h 6490"/>
              <a:gd name="T70" fmla="*/ 1117 w 8608"/>
              <a:gd name="T71" fmla="*/ 30 h 6490"/>
              <a:gd name="T72" fmla="*/ 1195 w 8608"/>
              <a:gd name="T73" fmla="*/ 8 h 6490"/>
              <a:gd name="T74" fmla="*/ 1276 w 8608"/>
              <a:gd name="T75" fmla="*/ 0 h 6490"/>
              <a:gd name="T76" fmla="*/ 1356 w 8608"/>
              <a:gd name="T77" fmla="*/ 8 h 6490"/>
              <a:gd name="T78" fmla="*/ 1434 w 8608"/>
              <a:gd name="T79" fmla="*/ 30 h 6490"/>
              <a:gd name="T80" fmla="*/ 1508 w 8608"/>
              <a:gd name="T81" fmla="*/ 66 h 6490"/>
              <a:gd name="T82" fmla="*/ 1574 w 8608"/>
              <a:gd name="T83" fmla="*/ 116 h 6490"/>
              <a:gd name="T84" fmla="*/ 3679 w 8608"/>
              <a:gd name="T85" fmla="*/ 2073 h 6490"/>
              <a:gd name="T86" fmla="*/ 3749 w 8608"/>
              <a:gd name="T87" fmla="*/ 2116 h 6490"/>
              <a:gd name="T88" fmla="*/ 3826 w 8608"/>
              <a:gd name="T89" fmla="*/ 2145 h 6490"/>
              <a:gd name="T90" fmla="*/ 3906 w 8608"/>
              <a:gd name="T91" fmla="*/ 2159 h 6490"/>
              <a:gd name="T92" fmla="*/ 4842 w 8608"/>
              <a:gd name="T93" fmla="*/ 6490 h 6490"/>
              <a:gd name="T94" fmla="*/ 95 w 8608"/>
              <a:gd name="T95" fmla="*/ 2068 h 6490"/>
              <a:gd name="T96" fmla="*/ 49 w 8608"/>
              <a:gd name="T97" fmla="*/ 2003 h 6490"/>
              <a:gd name="T98" fmla="*/ 18 w 8608"/>
              <a:gd name="T99" fmla="*/ 1931 h 6490"/>
              <a:gd name="T100" fmla="*/ 2 w 8608"/>
              <a:gd name="T101" fmla="*/ 1858 h 6490"/>
              <a:gd name="T102" fmla="*/ 2 w 8608"/>
              <a:gd name="T103" fmla="*/ 1782 h 6490"/>
              <a:gd name="T104" fmla="*/ 18 w 8608"/>
              <a:gd name="T105" fmla="*/ 1709 h 6490"/>
              <a:gd name="T106" fmla="*/ 49 w 8608"/>
              <a:gd name="T107" fmla="*/ 1637 h 6490"/>
              <a:gd name="T108" fmla="*/ 95 w 8608"/>
              <a:gd name="T109" fmla="*/ 1572 h 6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08" h="6490">
                <a:moveTo>
                  <a:pt x="124" y="1542"/>
                </a:moveTo>
                <a:lnTo>
                  <a:pt x="124" y="1542"/>
                </a:lnTo>
                <a:lnTo>
                  <a:pt x="140" y="1529"/>
                </a:lnTo>
                <a:lnTo>
                  <a:pt x="156" y="1515"/>
                </a:lnTo>
                <a:lnTo>
                  <a:pt x="173" y="1504"/>
                </a:lnTo>
                <a:lnTo>
                  <a:pt x="191" y="1493"/>
                </a:lnTo>
                <a:lnTo>
                  <a:pt x="208" y="1482"/>
                </a:lnTo>
                <a:lnTo>
                  <a:pt x="226" y="1472"/>
                </a:lnTo>
                <a:lnTo>
                  <a:pt x="244" y="1464"/>
                </a:lnTo>
                <a:lnTo>
                  <a:pt x="264" y="1456"/>
                </a:lnTo>
                <a:lnTo>
                  <a:pt x="283" y="1450"/>
                </a:lnTo>
                <a:lnTo>
                  <a:pt x="303" y="1444"/>
                </a:lnTo>
                <a:lnTo>
                  <a:pt x="322" y="1438"/>
                </a:lnTo>
                <a:lnTo>
                  <a:pt x="342" y="1435"/>
                </a:lnTo>
                <a:lnTo>
                  <a:pt x="362" y="1431"/>
                </a:lnTo>
                <a:lnTo>
                  <a:pt x="382" y="1429"/>
                </a:lnTo>
                <a:lnTo>
                  <a:pt x="402" y="1428"/>
                </a:lnTo>
                <a:lnTo>
                  <a:pt x="422" y="1427"/>
                </a:lnTo>
                <a:lnTo>
                  <a:pt x="442" y="1428"/>
                </a:lnTo>
                <a:lnTo>
                  <a:pt x="463" y="1429"/>
                </a:lnTo>
                <a:lnTo>
                  <a:pt x="483" y="1431"/>
                </a:lnTo>
                <a:lnTo>
                  <a:pt x="503" y="1435"/>
                </a:lnTo>
                <a:lnTo>
                  <a:pt x="523" y="1438"/>
                </a:lnTo>
                <a:lnTo>
                  <a:pt x="542" y="1444"/>
                </a:lnTo>
                <a:lnTo>
                  <a:pt x="562" y="1450"/>
                </a:lnTo>
                <a:lnTo>
                  <a:pt x="581" y="1456"/>
                </a:lnTo>
                <a:lnTo>
                  <a:pt x="600" y="1464"/>
                </a:lnTo>
                <a:lnTo>
                  <a:pt x="619" y="1472"/>
                </a:lnTo>
                <a:lnTo>
                  <a:pt x="637" y="1482"/>
                </a:lnTo>
                <a:lnTo>
                  <a:pt x="654" y="1493"/>
                </a:lnTo>
                <a:lnTo>
                  <a:pt x="672" y="1504"/>
                </a:lnTo>
                <a:lnTo>
                  <a:pt x="689" y="1515"/>
                </a:lnTo>
                <a:lnTo>
                  <a:pt x="705" y="1529"/>
                </a:lnTo>
                <a:lnTo>
                  <a:pt x="721" y="1542"/>
                </a:lnTo>
                <a:lnTo>
                  <a:pt x="3176" y="3828"/>
                </a:lnTo>
                <a:lnTo>
                  <a:pt x="3176" y="3828"/>
                </a:lnTo>
                <a:lnTo>
                  <a:pt x="3192" y="3842"/>
                </a:lnTo>
                <a:lnTo>
                  <a:pt x="3209" y="3855"/>
                </a:lnTo>
                <a:lnTo>
                  <a:pt x="3224" y="3867"/>
                </a:lnTo>
                <a:lnTo>
                  <a:pt x="3243" y="3879"/>
                </a:lnTo>
                <a:lnTo>
                  <a:pt x="3260" y="3889"/>
                </a:lnTo>
                <a:lnTo>
                  <a:pt x="3278" y="3898"/>
                </a:lnTo>
                <a:lnTo>
                  <a:pt x="3296" y="3907"/>
                </a:lnTo>
                <a:lnTo>
                  <a:pt x="3316" y="3915"/>
                </a:lnTo>
                <a:lnTo>
                  <a:pt x="3335" y="3922"/>
                </a:lnTo>
                <a:lnTo>
                  <a:pt x="3354" y="3927"/>
                </a:lnTo>
                <a:lnTo>
                  <a:pt x="3374" y="3932"/>
                </a:lnTo>
                <a:lnTo>
                  <a:pt x="3393" y="3936"/>
                </a:lnTo>
                <a:lnTo>
                  <a:pt x="3414" y="3939"/>
                </a:lnTo>
                <a:lnTo>
                  <a:pt x="3433" y="3941"/>
                </a:lnTo>
                <a:lnTo>
                  <a:pt x="3454" y="3943"/>
                </a:lnTo>
                <a:lnTo>
                  <a:pt x="3475" y="3943"/>
                </a:lnTo>
                <a:lnTo>
                  <a:pt x="3494" y="3943"/>
                </a:lnTo>
                <a:lnTo>
                  <a:pt x="3515" y="3941"/>
                </a:lnTo>
                <a:lnTo>
                  <a:pt x="3534" y="3939"/>
                </a:lnTo>
                <a:lnTo>
                  <a:pt x="3555" y="3936"/>
                </a:lnTo>
                <a:lnTo>
                  <a:pt x="3574" y="3932"/>
                </a:lnTo>
                <a:lnTo>
                  <a:pt x="3594" y="3927"/>
                </a:lnTo>
                <a:lnTo>
                  <a:pt x="3613" y="3922"/>
                </a:lnTo>
                <a:lnTo>
                  <a:pt x="3633" y="3915"/>
                </a:lnTo>
                <a:lnTo>
                  <a:pt x="3652" y="3907"/>
                </a:lnTo>
                <a:lnTo>
                  <a:pt x="3670" y="3898"/>
                </a:lnTo>
                <a:lnTo>
                  <a:pt x="3689" y="3889"/>
                </a:lnTo>
                <a:lnTo>
                  <a:pt x="3706" y="3879"/>
                </a:lnTo>
                <a:lnTo>
                  <a:pt x="3724" y="3867"/>
                </a:lnTo>
                <a:lnTo>
                  <a:pt x="3741" y="3855"/>
                </a:lnTo>
                <a:lnTo>
                  <a:pt x="3757" y="3842"/>
                </a:lnTo>
                <a:lnTo>
                  <a:pt x="3772" y="3828"/>
                </a:lnTo>
                <a:lnTo>
                  <a:pt x="3772" y="3828"/>
                </a:lnTo>
                <a:lnTo>
                  <a:pt x="3787" y="3813"/>
                </a:lnTo>
                <a:lnTo>
                  <a:pt x="3802" y="3798"/>
                </a:lnTo>
                <a:lnTo>
                  <a:pt x="3814" y="3783"/>
                </a:lnTo>
                <a:lnTo>
                  <a:pt x="3826" y="3767"/>
                </a:lnTo>
                <a:lnTo>
                  <a:pt x="3838" y="3750"/>
                </a:lnTo>
                <a:lnTo>
                  <a:pt x="3848" y="3733"/>
                </a:lnTo>
                <a:lnTo>
                  <a:pt x="3856" y="3716"/>
                </a:lnTo>
                <a:lnTo>
                  <a:pt x="3865" y="3699"/>
                </a:lnTo>
                <a:lnTo>
                  <a:pt x="3872" y="3681"/>
                </a:lnTo>
                <a:lnTo>
                  <a:pt x="3878" y="3663"/>
                </a:lnTo>
                <a:lnTo>
                  <a:pt x="3884" y="3644"/>
                </a:lnTo>
                <a:lnTo>
                  <a:pt x="3888" y="3625"/>
                </a:lnTo>
                <a:lnTo>
                  <a:pt x="3892" y="3607"/>
                </a:lnTo>
                <a:lnTo>
                  <a:pt x="3894" y="3588"/>
                </a:lnTo>
                <a:lnTo>
                  <a:pt x="3895" y="3570"/>
                </a:lnTo>
                <a:lnTo>
                  <a:pt x="3896" y="3551"/>
                </a:lnTo>
                <a:lnTo>
                  <a:pt x="3895" y="3531"/>
                </a:lnTo>
                <a:lnTo>
                  <a:pt x="3894" y="3513"/>
                </a:lnTo>
                <a:lnTo>
                  <a:pt x="3892" y="3494"/>
                </a:lnTo>
                <a:lnTo>
                  <a:pt x="3888" y="3476"/>
                </a:lnTo>
                <a:lnTo>
                  <a:pt x="3884" y="3457"/>
                </a:lnTo>
                <a:lnTo>
                  <a:pt x="3878" y="3439"/>
                </a:lnTo>
                <a:lnTo>
                  <a:pt x="3872" y="3420"/>
                </a:lnTo>
                <a:lnTo>
                  <a:pt x="3865" y="3402"/>
                </a:lnTo>
                <a:lnTo>
                  <a:pt x="3856" y="3385"/>
                </a:lnTo>
                <a:lnTo>
                  <a:pt x="3848" y="3368"/>
                </a:lnTo>
                <a:lnTo>
                  <a:pt x="3838" y="3351"/>
                </a:lnTo>
                <a:lnTo>
                  <a:pt x="3826" y="3334"/>
                </a:lnTo>
                <a:lnTo>
                  <a:pt x="3814" y="3319"/>
                </a:lnTo>
                <a:lnTo>
                  <a:pt x="3802" y="3303"/>
                </a:lnTo>
                <a:lnTo>
                  <a:pt x="3787" y="3288"/>
                </a:lnTo>
                <a:lnTo>
                  <a:pt x="3772" y="3273"/>
                </a:lnTo>
                <a:lnTo>
                  <a:pt x="977" y="671"/>
                </a:lnTo>
                <a:lnTo>
                  <a:pt x="977" y="671"/>
                </a:lnTo>
                <a:lnTo>
                  <a:pt x="963" y="656"/>
                </a:lnTo>
                <a:lnTo>
                  <a:pt x="948" y="642"/>
                </a:lnTo>
                <a:lnTo>
                  <a:pt x="936" y="626"/>
                </a:lnTo>
                <a:lnTo>
                  <a:pt x="924" y="609"/>
                </a:lnTo>
                <a:lnTo>
                  <a:pt x="913" y="593"/>
                </a:lnTo>
                <a:lnTo>
                  <a:pt x="902" y="576"/>
                </a:lnTo>
                <a:lnTo>
                  <a:pt x="893" y="559"/>
                </a:lnTo>
                <a:lnTo>
                  <a:pt x="885" y="541"/>
                </a:lnTo>
                <a:lnTo>
                  <a:pt x="878" y="523"/>
                </a:lnTo>
                <a:lnTo>
                  <a:pt x="871" y="505"/>
                </a:lnTo>
                <a:lnTo>
                  <a:pt x="865" y="487"/>
                </a:lnTo>
                <a:lnTo>
                  <a:pt x="862" y="469"/>
                </a:lnTo>
                <a:lnTo>
                  <a:pt x="858" y="449"/>
                </a:lnTo>
                <a:lnTo>
                  <a:pt x="856" y="431"/>
                </a:lnTo>
                <a:lnTo>
                  <a:pt x="854" y="412"/>
                </a:lnTo>
                <a:lnTo>
                  <a:pt x="854" y="393"/>
                </a:lnTo>
                <a:lnTo>
                  <a:pt x="854" y="375"/>
                </a:lnTo>
                <a:lnTo>
                  <a:pt x="856" y="355"/>
                </a:lnTo>
                <a:lnTo>
                  <a:pt x="858" y="337"/>
                </a:lnTo>
                <a:lnTo>
                  <a:pt x="862" y="318"/>
                </a:lnTo>
                <a:lnTo>
                  <a:pt x="865" y="300"/>
                </a:lnTo>
                <a:lnTo>
                  <a:pt x="871" y="282"/>
                </a:lnTo>
                <a:lnTo>
                  <a:pt x="878" y="264"/>
                </a:lnTo>
                <a:lnTo>
                  <a:pt x="885" y="246"/>
                </a:lnTo>
                <a:lnTo>
                  <a:pt x="893" y="228"/>
                </a:lnTo>
                <a:lnTo>
                  <a:pt x="902" y="211"/>
                </a:lnTo>
                <a:lnTo>
                  <a:pt x="913" y="194"/>
                </a:lnTo>
                <a:lnTo>
                  <a:pt x="924" y="178"/>
                </a:lnTo>
                <a:lnTo>
                  <a:pt x="936" y="161"/>
                </a:lnTo>
                <a:lnTo>
                  <a:pt x="948" y="145"/>
                </a:lnTo>
                <a:lnTo>
                  <a:pt x="963" y="130"/>
                </a:lnTo>
                <a:lnTo>
                  <a:pt x="977" y="116"/>
                </a:lnTo>
                <a:lnTo>
                  <a:pt x="977" y="116"/>
                </a:lnTo>
                <a:lnTo>
                  <a:pt x="993" y="102"/>
                </a:lnTo>
                <a:lnTo>
                  <a:pt x="1010" y="88"/>
                </a:lnTo>
                <a:lnTo>
                  <a:pt x="1026" y="77"/>
                </a:lnTo>
                <a:lnTo>
                  <a:pt x="1044" y="66"/>
                </a:lnTo>
                <a:lnTo>
                  <a:pt x="1061" y="54"/>
                </a:lnTo>
                <a:lnTo>
                  <a:pt x="1079" y="45"/>
                </a:lnTo>
                <a:lnTo>
                  <a:pt x="1098" y="37"/>
                </a:lnTo>
                <a:lnTo>
                  <a:pt x="1117" y="30"/>
                </a:lnTo>
                <a:lnTo>
                  <a:pt x="1136" y="23"/>
                </a:lnTo>
                <a:lnTo>
                  <a:pt x="1156" y="17"/>
                </a:lnTo>
                <a:lnTo>
                  <a:pt x="1175" y="11"/>
                </a:lnTo>
                <a:lnTo>
                  <a:pt x="1195" y="8"/>
                </a:lnTo>
                <a:lnTo>
                  <a:pt x="1215" y="5"/>
                </a:lnTo>
                <a:lnTo>
                  <a:pt x="1235" y="2"/>
                </a:lnTo>
                <a:lnTo>
                  <a:pt x="1256" y="1"/>
                </a:lnTo>
                <a:lnTo>
                  <a:pt x="1276" y="0"/>
                </a:lnTo>
                <a:lnTo>
                  <a:pt x="1296" y="1"/>
                </a:lnTo>
                <a:lnTo>
                  <a:pt x="1316" y="2"/>
                </a:lnTo>
                <a:lnTo>
                  <a:pt x="1336" y="5"/>
                </a:lnTo>
                <a:lnTo>
                  <a:pt x="1356" y="8"/>
                </a:lnTo>
                <a:lnTo>
                  <a:pt x="1376" y="11"/>
                </a:lnTo>
                <a:lnTo>
                  <a:pt x="1395" y="17"/>
                </a:lnTo>
                <a:lnTo>
                  <a:pt x="1415" y="23"/>
                </a:lnTo>
                <a:lnTo>
                  <a:pt x="1434" y="30"/>
                </a:lnTo>
                <a:lnTo>
                  <a:pt x="1454" y="37"/>
                </a:lnTo>
                <a:lnTo>
                  <a:pt x="1472" y="45"/>
                </a:lnTo>
                <a:lnTo>
                  <a:pt x="1490" y="54"/>
                </a:lnTo>
                <a:lnTo>
                  <a:pt x="1508" y="66"/>
                </a:lnTo>
                <a:lnTo>
                  <a:pt x="1525" y="77"/>
                </a:lnTo>
                <a:lnTo>
                  <a:pt x="1542" y="88"/>
                </a:lnTo>
                <a:lnTo>
                  <a:pt x="1558" y="102"/>
                </a:lnTo>
                <a:lnTo>
                  <a:pt x="1574" y="116"/>
                </a:lnTo>
                <a:lnTo>
                  <a:pt x="3647" y="2046"/>
                </a:lnTo>
                <a:lnTo>
                  <a:pt x="3647" y="2046"/>
                </a:lnTo>
                <a:lnTo>
                  <a:pt x="3663" y="2059"/>
                </a:lnTo>
                <a:lnTo>
                  <a:pt x="3679" y="2073"/>
                </a:lnTo>
                <a:lnTo>
                  <a:pt x="3696" y="2085"/>
                </a:lnTo>
                <a:lnTo>
                  <a:pt x="3714" y="2097"/>
                </a:lnTo>
                <a:lnTo>
                  <a:pt x="3731" y="2107"/>
                </a:lnTo>
                <a:lnTo>
                  <a:pt x="3749" y="2116"/>
                </a:lnTo>
                <a:lnTo>
                  <a:pt x="3769" y="2125"/>
                </a:lnTo>
                <a:lnTo>
                  <a:pt x="3787" y="2132"/>
                </a:lnTo>
                <a:lnTo>
                  <a:pt x="3807" y="2139"/>
                </a:lnTo>
                <a:lnTo>
                  <a:pt x="3826" y="2145"/>
                </a:lnTo>
                <a:lnTo>
                  <a:pt x="3845" y="2150"/>
                </a:lnTo>
                <a:lnTo>
                  <a:pt x="3866" y="2153"/>
                </a:lnTo>
                <a:lnTo>
                  <a:pt x="3886" y="2157"/>
                </a:lnTo>
                <a:lnTo>
                  <a:pt x="3906" y="2159"/>
                </a:lnTo>
                <a:lnTo>
                  <a:pt x="3927" y="2160"/>
                </a:lnTo>
                <a:lnTo>
                  <a:pt x="3946" y="2161"/>
                </a:lnTo>
                <a:lnTo>
                  <a:pt x="8608" y="6490"/>
                </a:lnTo>
                <a:lnTo>
                  <a:pt x="4842" y="6490"/>
                </a:lnTo>
                <a:lnTo>
                  <a:pt x="124" y="2098"/>
                </a:lnTo>
                <a:lnTo>
                  <a:pt x="124" y="2098"/>
                </a:lnTo>
                <a:lnTo>
                  <a:pt x="109" y="2083"/>
                </a:lnTo>
                <a:lnTo>
                  <a:pt x="95" y="2068"/>
                </a:lnTo>
                <a:lnTo>
                  <a:pt x="83" y="2053"/>
                </a:lnTo>
                <a:lnTo>
                  <a:pt x="71" y="2036"/>
                </a:lnTo>
                <a:lnTo>
                  <a:pt x="60" y="2020"/>
                </a:lnTo>
                <a:lnTo>
                  <a:pt x="49" y="2003"/>
                </a:lnTo>
                <a:lnTo>
                  <a:pt x="40" y="1986"/>
                </a:lnTo>
                <a:lnTo>
                  <a:pt x="32" y="1968"/>
                </a:lnTo>
                <a:lnTo>
                  <a:pt x="24" y="1950"/>
                </a:lnTo>
                <a:lnTo>
                  <a:pt x="18" y="1931"/>
                </a:lnTo>
                <a:lnTo>
                  <a:pt x="12" y="1913"/>
                </a:lnTo>
                <a:lnTo>
                  <a:pt x="9" y="1895"/>
                </a:lnTo>
                <a:lnTo>
                  <a:pt x="5" y="1876"/>
                </a:lnTo>
                <a:lnTo>
                  <a:pt x="2" y="1858"/>
                </a:lnTo>
                <a:lnTo>
                  <a:pt x="1" y="1839"/>
                </a:lnTo>
                <a:lnTo>
                  <a:pt x="0" y="1821"/>
                </a:lnTo>
                <a:lnTo>
                  <a:pt x="1" y="1801"/>
                </a:lnTo>
                <a:lnTo>
                  <a:pt x="2" y="1782"/>
                </a:lnTo>
                <a:lnTo>
                  <a:pt x="5" y="1764"/>
                </a:lnTo>
                <a:lnTo>
                  <a:pt x="9" y="1745"/>
                </a:lnTo>
                <a:lnTo>
                  <a:pt x="12" y="1727"/>
                </a:lnTo>
                <a:lnTo>
                  <a:pt x="18" y="1709"/>
                </a:lnTo>
                <a:lnTo>
                  <a:pt x="24" y="1691"/>
                </a:lnTo>
                <a:lnTo>
                  <a:pt x="32" y="1672"/>
                </a:lnTo>
                <a:lnTo>
                  <a:pt x="40" y="1654"/>
                </a:lnTo>
                <a:lnTo>
                  <a:pt x="49" y="1637"/>
                </a:lnTo>
                <a:lnTo>
                  <a:pt x="60" y="1620"/>
                </a:lnTo>
                <a:lnTo>
                  <a:pt x="71" y="1605"/>
                </a:lnTo>
                <a:lnTo>
                  <a:pt x="83" y="1588"/>
                </a:lnTo>
                <a:lnTo>
                  <a:pt x="95" y="1572"/>
                </a:lnTo>
                <a:lnTo>
                  <a:pt x="109" y="1557"/>
                </a:lnTo>
                <a:lnTo>
                  <a:pt x="124" y="1542"/>
                </a:lnTo>
                <a:lnTo>
                  <a:pt x="124" y="1542"/>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2" name="Freeform 11">
            <a:extLst>
              <a:ext uri="{FF2B5EF4-FFF2-40B4-BE49-F238E27FC236}">
                <a16:creationId xmlns:a16="http://schemas.microsoft.com/office/drawing/2014/main" id="{1C5BE35B-92F2-4840-B88A-906665E6F936}"/>
              </a:ext>
            </a:extLst>
          </p:cNvPr>
          <p:cNvSpPr>
            <a:spLocks/>
          </p:cNvSpPr>
          <p:nvPr userDrawn="1"/>
        </p:nvSpPr>
        <p:spPr bwMode="auto">
          <a:xfrm flipH="1">
            <a:off x="6666808" y="0"/>
            <a:ext cx="1118339" cy="1314450"/>
          </a:xfrm>
          <a:custGeom>
            <a:avLst/>
            <a:gdLst>
              <a:gd name="T0" fmla="*/ 4922 w 5046"/>
              <a:gd name="T1" fmla="*/ 3468 h 4141"/>
              <a:gd name="T2" fmla="*/ 4951 w 5046"/>
              <a:gd name="T3" fmla="*/ 3498 h 4141"/>
              <a:gd name="T4" fmla="*/ 4977 w 5046"/>
              <a:gd name="T5" fmla="*/ 3530 h 4141"/>
              <a:gd name="T6" fmla="*/ 4997 w 5046"/>
              <a:gd name="T7" fmla="*/ 3564 h 4141"/>
              <a:gd name="T8" fmla="*/ 5016 w 5046"/>
              <a:gd name="T9" fmla="*/ 3598 h 4141"/>
              <a:gd name="T10" fmla="*/ 5029 w 5046"/>
              <a:gd name="T11" fmla="*/ 3634 h 4141"/>
              <a:gd name="T12" fmla="*/ 5039 w 5046"/>
              <a:gd name="T13" fmla="*/ 3671 h 4141"/>
              <a:gd name="T14" fmla="*/ 5045 w 5046"/>
              <a:gd name="T15" fmla="*/ 3709 h 4141"/>
              <a:gd name="T16" fmla="*/ 5046 w 5046"/>
              <a:gd name="T17" fmla="*/ 3746 h 4141"/>
              <a:gd name="T18" fmla="*/ 5045 w 5046"/>
              <a:gd name="T19" fmla="*/ 3785 h 4141"/>
              <a:gd name="T20" fmla="*/ 5039 w 5046"/>
              <a:gd name="T21" fmla="*/ 3822 h 4141"/>
              <a:gd name="T22" fmla="*/ 5029 w 5046"/>
              <a:gd name="T23" fmla="*/ 3859 h 4141"/>
              <a:gd name="T24" fmla="*/ 5016 w 5046"/>
              <a:gd name="T25" fmla="*/ 3894 h 4141"/>
              <a:gd name="T26" fmla="*/ 4997 w 5046"/>
              <a:gd name="T27" fmla="*/ 3929 h 4141"/>
              <a:gd name="T28" fmla="*/ 4977 w 5046"/>
              <a:gd name="T29" fmla="*/ 3963 h 4141"/>
              <a:gd name="T30" fmla="*/ 4951 w 5046"/>
              <a:gd name="T31" fmla="*/ 3995 h 4141"/>
              <a:gd name="T32" fmla="*/ 4922 w 5046"/>
              <a:gd name="T33" fmla="*/ 4026 h 4141"/>
              <a:gd name="T34" fmla="*/ 4922 w 5046"/>
              <a:gd name="T35" fmla="*/ 4026 h 4141"/>
              <a:gd name="T36" fmla="*/ 4891 w 5046"/>
              <a:gd name="T37" fmla="*/ 4052 h 4141"/>
              <a:gd name="T38" fmla="*/ 4857 w 5046"/>
              <a:gd name="T39" fmla="*/ 4075 h 4141"/>
              <a:gd name="T40" fmla="*/ 4820 w 5046"/>
              <a:gd name="T41" fmla="*/ 4096 h 4141"/>
              <a:gd name="T42" fmla="*/ 4782 w 5046"/>
              <a:gd name="T43" fmla="*/ 4112 h 4141"/>
              <a:gd name="T44" fmla="*/ 4743 w 5046"/>
              <a:gd name="T45" fmla="*/ 4124 h 4141"/>
              <a:gd name="T46" fmla="*/ 4705 w 5046"/>
              <a:gd name="T47" fmla="*/ 4133 h 4141"/>
              <a:gd name="T48" fmla="*/ 4663 w 5046"/>
              <a:gd name="T49" fmla="*/ 4139 h 4141"/>
              <a:gd name="T50" fmla="*/ 4623 w 5046"/>
              <a:gd name="T51" fmla="*/ 4141 h 4141"/>
              <a:gd name="T52" fmla="*/ 4583 w 5046"/>
              <a:gd name="T53" fmla="*/ 4139 h 4141"/>
              <a:gd name="T54" fmla="*/ 4543 w 5046"/>
              <a:gd name="T55" fmla="*/ 4133 h 4141"/>
              <a:gd name="T56" fmla="*/ 4503 w 5046"/>
              <a:gd name="T57" fmla="*/ 4124 h 4141"/>
              <a:gd name="T58" fmla="*/ 4464 w 5046"/>
              <a:gd name="T59" fmla="*/ 4112 h 4141"/>
              <a:gd name="T60" fmla="*/ 4426 w 5046"/>
              <a:gd name="T61" fmla="*/ 4096 h 4141"/>
              <a:gd name="T62" fmla="*/ 4391 w 5046"/>
              <a:gd name="T63" fmla="*/ 4075 h 4141"/>
              <a:gd name="T64" fmla="*/ 4356 w 5046"/>
              <a:gd name="T65" fmla="*/ 4052 h 4141"/>
              <a:gd name="T66" fmla="*/ 4324 w 5046"/>
              <a:gd name="T67" fmla="*/ 4026 h 4141"/>
              <a:gd name="T68" fmla="*/ 1197 w 5046"/>
              <a:gd name="T69" fmla="*/ 0 h 4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46" h="4141">
                <a:moveTo>
                  <a:pt x="4922" y="3468"/>
                </a:moveTo>
                <a:lnTo>
                  <a:pt x="4922" y="3468"/>
                </a:lnTo>
                <a:lnTo>
                  <a:pt x="4938" y="3483"/>
                </a:lnTo>
                <a:lnTo>
                  <a:pt x="4951" y="3498"/>
                </a:lnTo>
                <a:lnTo>
                  <a:pt x="4965" y="3514"/>
                </a:lnTo>
                <a:lnTo>
                  <a:pt x="4977" y="3530"/>
                </a:lnTo>
                <a:lnTo>
                  <a:pt x="4988" y="3547"/>
                </a:lnTo>
                <a:lnTo>
                  <a:pt x="4997" y="3564"/>
                </a:lnTo>
                <a:lnTo>
                  <a:pt x="5007" y="3581"/>
                </a:lnTo>
                <a:lnTo>
                  <a:pt x="5016" y="3598"/>
                </a:lnTo>
                <a:lnTo>
                  <a:pt x="5023" y="3616"/>
                </a:lnTo>
                <a:lnTo>
                  <a:pt x="5029" y="3634"/>
                </a:lnTo>
                <a:lnTo>
                  <a:pt x="5034" y="3653"/>
                </a:lnTo>
                <a:lnTo>
                  <a:pt x="5039" y="3671"/>
                </a:lnTo>
                <a:lnTo>
                  <a:pt x="5042" y="3691"/>
                </a:lnTo>
                <a:lnTo>
                  <a:pt x="5045" y="3709"/>
                </a:lnTo>
                <a:lnTo>
                  <a:pt x="5046" y="3728"/>
                </a:lnTo>
                <a:lnTo>
                  <a:pt x="5046" y="3746"/>
                </a:lnTo>
                <a:lnTo>
                  <a:pt x="5046" y="3765"/>
                </a:lnTo>
                <a:lnTo>
                  <a:pt x="5045" y="3785"/>
                </a:lnTo>
                <a:lnTo>
                  <a:pt x="5042" y="3803"/>
                </a:lnTo>
                <a:lnTo>
                  <a:pt x="5039" y="3822"/>
                </a:lnTo>
                <a:lnTo>
                  <a:pt x="5034" y="3840"/>
                </a:lnTo>
                <a:lnTo>
                  <a:pt x="5029" y="3859"/>
                </a:lnTo>
                <a:lnTo>
                  <a:pt x="5023" y="3877"/>
                </a:lnTo>
                <a:lnTo>
                  <a:pt x="5016" y="3894"/>
                </a:lnTo>
                <a:lnTo>
                  <a:pt x="5007" y="3912"/>
                </a:lnTo>
                <a:lnTo>
                  <a:pt x="4997" y="3929"/>
                </a:lnTo>
                <a:lnTo>
                  <a:pt x="4988" y="3946"/>
                </a:lnTo>
                <a:lnTo>
                  <a:pt x="4977" y="3963"/>
                </a:lnTo>
                <a:lnTo>
                  <a:pt x="4965" y="3979"/>
                </a:lnTo>
                <a:lnTo>
                  <a:pt x="4951" y="3995"/>
                </a:lnTo>
                <a:lnTo>
                  <a:pt x="4938" y="4011"/>
                </a:lnTo>
                <a:lnTo>
                  <a:pt x="4922" y="4026"/>
                </a:lnTo>
                <a:lnTo>
                  <a:pt x="4922" y="4026"/>
                </a:lnTo>
                <a:lnTo>
                  <a:pt x="4922" y="4026"/>
                </a:lnTo>
                <a:lnTo>
                  <a:pt x="4906" y="4039"/>
                </a:lnTo>
                <a:lnTo>
                  <a:pt x="4891" y="4052"/>
                </a:lnTo>
                <a:lnTo>
                  <a:pt x="4874" y="4064"/>
                </a:lnTo>
                <a:lnTo>
                  <a:pt x="4857" y="4075"/>
                </a:lnTo>
                <a:lnTo>
                  <a:pt x="4838" y="4086"/>
                </a:lnTo>
                <a:lnTo>
                  <a:pt x="4820" y="4096"/>
                </a:lnTo>
                <a:lnTo>
                  <a:pt x="4802" y="4104"/>
                </a:lnTo>
                <a:lnTo>
                  <a:pt x="4782" y="4112"/>
                </a:lnTo>
                <a:lnTo>
                  <a:pt x="4763" y="4118"/>
                </a:lnTo>
                <a:lnTo>
                  <a:pt x="4743" y="4124"/>
                </a:lnTo>
                <a:lnTo>
                  <a:pt x="4724" y="4130"/>
                </a:lnTo>
                <a:lnTo>
                  <a:pt x="4705" y="4133"/>
                </a:lnTo>
                <a:lnTo>
                  <a:pt x="4684" y="4136"/>
                </a:lnTo>
                <a:lnTo>
                  <a:pt x="4663" y="4139"/>
                </a:lnTo>
                <a:lnTo>
                  <a:pt x="4644" y="4140"/>
                </a:lnTo>
                <a:lnTo>
                  <a:pt x="4623" y="4141"/>
                </a:lnTo>
                <a:lnTo>
                  <a:pt x="4603" y="4140"/>
                </a:lnTo>
                <a:lnTo>
                  <a:pt x="4583" y="4139"/>
                </a:lnTo>
                <a:lnTo>
                  <a:pt x="4562" y="4136"/>
                </a:lnTo>
                <a:lnTo>
                  <a:pt x="4543" y="4133"/>
                </a:lnTo>
                <a:lnTo>
                  <a:pt x="4522" y="4130"/>
                </a:lnTo>
                <a:lnTo>
                  <a:pt x="4503" y="4124"/>
                </a:lnTo>
                <a:lnTo>
                  <a:pt x="4483" y="4118"/>
                </a:lnTo>
                <a:lnTo>
                  <a:pt x="4464" y="4112"/>
                </a:lnTo>
                <a:lnTo>
                  <a:pt x="4445" y="4104"/>
                </a:lnTo>
                <a:lnTo>
                  <a:pt x="4426" y="4096"/>
                </a:lnTo>
                <a:lnTo>
                  <a:pt x="4408" y="4086"/>
                </a:lnTo>
                <a:lnTo>
                  <a:pt x="4391" y="4075"/>
                </a:lnTo>
                <a:lnTo>
                  <a:pt x="4373" y="4064"/>
                </a:lnTo>
                <a:lnTo>
                  <a:pt x="4356" y="4052"/>
                </a:lnTo>
                <a:lnTo>
                  <a:pt x="4340" y="4039"/>
                </a:lnTo>
                <a:lnTo>
                  <a:pt x="4324" y="4026"/>
                </a:lnTo>
                <a:lnTo>
                  <a:pt x="0" y="0"/>
                </a:lnTo>
                <a:lnTo>
                  <a:pt x="1197" y="0"/>
                </a:lnTo>
                <a:lnTo>
                  <a:pt x="4922" y="3468"/>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4" name="Date Placeholder 3">
            <a:extLst>
              <a:ext uri="{FF2B5EF4-FFF2-40B4-BE49-F238E27FC236}">
                <a16:creationId xmlns:a16="http://schemas.microsoft.com/office/drawing/2014/main" id="{2AEC8B37-AF59-4E96-B36D-87B4BAA786E2}"/>
              </a:ext>
            </a:extLst>
          </p:cNvPr>
          <p:cNvSpPr>
            <a:spLocks noGrp="1"/>
          </p:cNvSpPr>
          <p:nvPr>
            <p:ph type="dt" sz="half" idx="10"/>
          </p:nvPr>
        </p:nvSpPr>
        <p:spPr>
          <a:xfrm>
            <a:off x="167987" y="6356351"/>
            <a:ext cx="2057400" cy="365125"/>
          </a:xfrm>
        </p:spPr>
        <p:txBody>
          <a:bodyPr/>
          <a:lstStyle/>
          <a:p>
            <a:r>
              <a:rPr lang="en-US"/>
              <a:t>DATE</a:t>
            </a:r>
          </a:p>
        </p:txBody>
      </p:sp>
      <p:sp>
        <p:nvSpPr>
          <p:cNvPr id="6" name="Slide Number Placeholder 5">
            <a:extLst>
              <a:ext uri="{FF2B5EF4-FFF2-40B4-BE49-F238E27FC236}">
                <a16:creationId xmlns:a16="http://schemas.microsoft.com/office/drawing/2014/main" id="{BB1B75BA-DEDF-49E5-BC2F-916385CD697B}"/>
              </a:ext>
            </a:extLst>
          </p:cNvPr>
          <p:cNvSpPr>
            <a:spLocks noGrp="1"/>
          </p:cNvSpPr>
          <p:nvPr>
            <p:ph type="sldNum" sz="quarter" idx="12"/>
          </p:nvPr>
        </p:nvSpPr>
        <p:spPr>
          <a:xfrm>
            <a:off x="6870283" y="6356351"/>
            <a:ext cx="2057400" cy="365125"/>
          </a:xfrm>
        </p:spPr>
        <p:txBody>
          <a:bodyPr/>
          <a:lstStyle/>
          <a:p>
            <a:fld id="{1513E0AC-52E7-4010-9D37-41BE99808841}" type="slidenum">
              <a:rPr lang="en-US" smtClean="0"/>
              <a:t>‹#›</a:t>
            </a:fld>
            <a:endParaRPr lang="en-US"/>
          </a:p>
        </p:txBody>
      </p:sp>
      <p:sp>
        <p:nvSpPr>
          <p:cNvPr id="17" name="Freeform 9">
            <a:extLst>
              <a:ext uri="{FF2B5EF4-FFF2-40B4-BE49-F238E27FC236}">
                <a16:creationId xmlns:a16="http://schemas.microsoft.com/office/drawing/2014/main" id="{F34219B5-DFA3-43F2-8C08-FC13A0B1282E}"/>
              </a:ext>
            </a:extLst>
          </p:cNvPr>
          <p:cNvSpPr>
            <a:spLocks/>
          </p:cNvSpPr>
          <p:nvPr userDrawn="1"/>
        </p:nvSpPr>
        <p:spPr bwMode="auto">
          <a:xfrm flipH="1">
            <a:off x="5859918" y="0"/>
            <a:ext cx="3171029" cy="4051300"/>
          </a:xfrm>
          <a:custGeom>
            <a:avLst/>
            <a:gdLst>
              <a:gd name="T0" fmla="*/ 6294 w 14307"/>
              <a:gd name="T1" fmla="*/ 4745 h 12762"/>
              <a:gd name="T2" fmla="*/ 14184 w 14307"/>
              <a:gd name="T3" fmla="*/ 12090 h 12762"/>
              <a:gd name="T4" fmla="*/ 14213 w 14307"/>
              <a:gd name="T5" fmla="*/ 12121 h 12762"/>
              <a:gd name="T6" fmla="*/ 14238 w 14307"/>
              <a:gd name="T7" fmla="*/ 12153 h 12762"/>
              <a:gd name="T8" fmla="*/ 14259 w 14307"/>
              <a:gd name="T9" fmla="*/ 12185 h 12762"/>
              <a:gd name="T10" fmla="*/ 14277 w 14307"/>
              <a:gd name="T11" fmla="*/ 12221 h 12762"/>
              <a:gd name="T12" fmla="*/ 14290 w 14307"/>
              <a:gd name="T13" fmla="*/ 12257 h 12762"/>
              <a:gd name="T14" fmla="*/ 14300 w 14307"/>
              <a:gd name="T15" fmla="*/ 12294 h 12762"/>
              <a:gd name="T16" fmla="*/ 14306 w 14307"/>
              <a:gd name="T17" fmla="*/ 12331 h 12762"/>
              <a:gd name="T18" fmla="*/ 14307 w 14307"/>
              <a:gd name="T19" fmla="*/ 12369 h 12762"/>
              <a:gd name="T20" fmla="*/ 14306 w 14307"/>
              <a:gd name="T21" fmla="*/ 12407 h 12762"/>
              <a:gd name="T22" fmla="*/ 14300 w 14307"/>
              <a:gd name="T23" fmla="*/ 12445 h 12762"/>
              <a:gd name="T24" fmla="*/ 14290 w 14307"/>
              <a:gd name="T25" fmla="*/ 12481 h 12762"/>
              <a:gd name="T26" fmla="*/ 14277 w 14307"/>
              <a:gd name="T27" fmla="*/ 12517 h 12762"/>
              <a:gd name="T28" fmla="*/ 14259 w 14307"/>
              <a:gd name="T29" fmla="*/ 12552 h 12762"/>
              <a:gd name="T30" fmla="*/ 14238 w 14307"/>
              <a:gd name="T31" fmla="*/ 12586 h 12762"/>
              <a:gd name="T32" fmla="*/ 14213 w 14307"/>
              <a:gd name="T33" fmla="*/ 12618 h 12762"/>
              <a:gd name="T34" fmla="*/ 14184 w 14307"/>
              <a:gd name="T35" fmla="*/ 12647 h 12762"/>
              <a:gd name="T36" fmla="*/ 14168 w 14307"/>
              <a:gd name="T37" fmla="*/ 12662 h 12762"/>
              <a:gd name="T38" fmla="*/ 14135 w 14307"/>
              <a:gd name="T39" fmla="*/ 12687 h 12762"/>
              <a:gd name="T40" fmla="*/ 14100 w 14307"/>
              <a:gd name="T41" fmla="*/ 12708 h 12762"/>
              <a:gd name="T42" fmla="*/ 14063 w 14307"/>
              <a:gd name="T43" fmla="*/ 12726 h 12762"/>
              <a:gd name="T44" fmla="*/ 14024 w 14307"/>
              <a:gd name="T45" fmla="*/ 12741 h 12762"/>
              <a:gd name="T46" fmla="*/ 13985 w 14307"/>
              <a:gd name="T47" fmla="*/ 12751 h 12762"/>
              <a:gd name="T48" fmla="*/ 13945 w 14307"/>
              <a:gd name="T49" fmla="*/ 12759 h 12762"/>
              <a:gd name="T50" fmla="*/ 13905 w 14307"/>
              <a:gd name="T51" fmla="*/ 12762 h 12762"/>
              <a:gd name="T52" fmla="*/ 13864 w 14307"/>
              <a:gd name="T53" fmla="*/ 12762 h 12762"/>
              <a:gd name="T54" fmla="*/ 13824 w 14307"/>
              <a:gd name="T55" fmla="*/ 12759 h 12762"/>
              <a:gd name="T56" fmla="*/ 13784 w 14307"/>
              <a:gd name="T57" fmla="*/ 12751 h 12762"/>
              <a:gd name="T58" fmla="*/ 13745 w 14307"/>
              <a:gd name="T59" fmla="*/ 12741 h 12762"/>
              <a:gd name="T60" fmla="*/ 13707 w 14307"/>
              <a:gd name="T61" fmla="*/ 12726 h 12762"/>
              <a:gd name="T62" fmla="*/ 13669 w 14307"/>
              <a:gd name="T63" fmla="*/ 12708 h 12762"/>
              <a:gd name="T64" fmla="*/ 13634 w 14307"/>
              <a:gd name="T65" fmla="*/ 12687 h 12762"/>
              <a:gd name="T66" fmla="*/ 13601 w 14307"/>
              <a:gd name="T67" fmla="*/ 12662 h 12762"/>
              <a:gd name="T68" fmla="*/ 6294 w 14307"/>
              <a:gd name="T69" fmla="*/ 5860 h 12762"/>
              <a:gd name="T70" fmla="*/ 0 w 14307"/>
              <a:gd name="T71" fmla="*/ 0 h 12762"/>
              <a:gd name="T72" fmla="*/ 6294 w 14307"/>
              <a:gd name="T73" fmla="*/ 4745 h 12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07" h="12762">
                <a:moveTo>
                  <a:pt x="6294" y="4745"/>
                </a:moveTo>
                <a:lnTo>
                  <a:pt x="6294" y="4745"/>
                </a:lnTo>
                <a:lnTo>
                  <a:pt x="14184" y="12090"/>
                </a:lnTo>
                <a:lnTo>
                  <a:pt x="14184" y="12090"/>
                </a:lnTo>
                <a:lnTo>
                  <a:pt x="14199" y="12105"/>
                </a:lnTo>
                <a:lnTo>
                  <a:pt x="14213" y="12121"/>
                </a:lnTo>
                <a:lnTo>
                  <a:pt x="14226" y="12136"/>
                </a:lnTo>
                <a:lnTo>
                  <a:pt x="14238" y="12153"/>
                </a:lnTo>
                <a:lnTo>
                  <a:pt x="14249" y="12168"/>
                </a:lnTo>
                <a:lnTo>
                  <a:pt x="14259" y="12185"/>
                </a:lnTo>
                <a:lnTo>
                  <a:pt x="14269" y="12204"/>
                </a:lnTo>
                <a:lnTo>
                  <a:pt x="14277" y="12221"/>
                </a:lnTo>
                <a:lnTo>
                  <a:pt x="14284" y="12239"/>
                </a:lnTo>
                <a:lnTo>
                  <a:pt x="14290" y="12257"/>
                </a:lnTo>
                <a:lnTo>
                  <a:pt x="14295" y="12275"/>
                </a:lnTo>
                <a:lnTo>
                  <a:pt x="14300" y="12294"/>
                </a:lnTo>
                <a:lnTo>
                  <a:pt x="14304" y="12312"/>
                </a:lnTo>
                <a:lnTo>
                  <a:pt x="14306" y="12331"/>
                </a:lnTo>
                <a:lnTo>
                  <a:pt x="14307" y="12349"/>
                </a:lnTo>
                <a:lnTo>
                  <a:pt x="14307" y="12369"/>
                </a:lnTo>
                <a:lnTo>
                  <a:pt x="14307" y="12388"/>
                </a:lnTo>
                <a:lnTo>
                  <a:pt x="14306" y="12407"/>
                </a:lnTo>
                <a:lnTo>
                  <a:pt x="14304" y="12425"/>
                </a:lnTo>
                <a:lnTo>
                  <a:pt x="14300" y="12445"/>
                </a:lnTo>
                <a:lnTo>
                  <a:pt x="14295" y="12463"/>
                </a:lnTo>
                <a:lnTo>
                  <a:pt x="14290" y="12481"/>
                </a:lnTo>
                <a:lnTo>
                  <a:pt x="14284" y="12499"/>
                </a:lnTo>
                <a:lnTo>
                  <a:pt x="14277" y="12517"/>
                </a:lnTo>
                <a:lnTo>
                  <a:pt x="14269" y="12535"/>
                </a:lnTo>
                <a:lnTo>
                  <a:pt x="14259" y="12552"/>
                </a:lnTo>
                <a:lnTo>
                  <a:pt x="14249" y="12569"/>
                </a:lnTo>
                <a:lnTo>
                  <a:pt x="14238" y="12586"/>
                </a:lnTo>
                <a:lnTo>
                  <a:pt x="14226" y="12602"/>
                </a:lnTo>
                <a:lnTo>
                  <a:pt x="14213" y="12618"/>
                </a:lnTo>
                <a:lnTo>
                  <a:pt x="14199" y="12632"/>
                </a:lnTo>
                <a:lnTo>
                  <a:pt x="14184" y="12647"/>
                </a:lnTo>
                <a:lnTo>
                  <a:pt x="14184" y="12647"/>
                </a:lnTo>
                <a:lnTo>
                  <a:pt x="14168" y="12662"/>
                </a:lnTo>
                <a:lnTo>
                  <a:pt x="14152" y="12674"/>
                </a:lnTo>
                <a:lnTo>
                  <a:pt x="14135" y="12687"/>
                </a:lnTo>
                <a:lnTo>
                  <a:pt x="14118" y="12698"/>
                </a:lnTo>
                <a:lnTo>
                  <a:pt x="14100" y="12708"/>
                </a:lnTo>
                <a:lnTo>
                  <a:pt x="14081" y="12717"/>
                </a:lnTo>
                <a:lnTo>
                  <a:pt x="14063" y="12726"/>
                </a:lnTo>
                <a:lnTo>
                  <a:pt x="14044" y="12734"/>
                </a:lnTo>
                <a:lnTo>
                  <a:pt x="14024" y="12741"/>
                </a:lnTo>
                <a:lnTo>
                  <a:pt x="14005" y="12747"/>
                </a:lnTo>
                <a:lnTo>
                  <a:pt x="13985" y="12751"/>
                </a:lnTo>
                <a:lnTo>
                  <a:pt x="13966" y="12756"/>
                </a:lnTo>
                <a:lnTo>
                  <a:pt x="13945" y="12759"/>
                </a:lnTo>
                <a:lnTo>
                  <a:pt x="13926" y="12761"/>
                </a:lnTo>
                <a:lnTo>
                  <a:pt x="13905" y="12762"/>
                </a:lnTo>
                <a:lnTo>
                  <a:pt x="13885" y="12762"/>
                </a:lnTo>
                <a:lnTo>
                  <a:pt x="13864" y="12762"/>
                </a:lnTo>
                <a:lnTo>
                  <a:pt x="13844" y="12761"/>
                </a:lnTo>
                <a:lnTo>
                  <a:pt x="13824" y="12759"/>
                </a:lnTo>
                <a:lnTo>
                  <a:pt x="13804" y="12756"/>
                </a:lnTo>
                <a:lnTo>
                  <a:pt x="13784" y="12751"/>
                </a:lnTo>
                <a:lnTo>
                  <a:pt x="13764" y="12747"/>
                </a:lnTo>
                <a:lnTo>
                  <a:pt x="13745" y="12741"/>
                </a:lnTo>
                <a:lnTo>
                  <a:pt x="13725" y="12734"/>
                </a:lnTo>
                <a:lnTo>
                  <a:pt x="13707" y="12726"/>
                </a:lnTo>
                <a:lnTo>
                  <a:pt x="13688" y="12717"/>
                </a:lnTo>
                <a:lnTo>
                  <a:pt x="13669" y="12708"/>
                </a:lnTo>
                <a:lnTo>
                  <a:pt x="13652" y="12698"/>
                </a:lnTo>
                <a:lnTo>
                  <a:pt x="13634" y="12687"/>
                </a:lnTo>
                <a:lnTo>
                  <a:pt x="13617" y="12674"/>
                </a:lnTo>
                <a:lnTo>
                  <a:pt x="13601" y="12662"/>
                </a:lnTo>
                <a:lnTo>
                  <a:pt x="13586" y="12647"/>
                </a:lnTo>
                <a:lnTo>
                  <a:pt x="6294" y="5860"/>
                </a:lnTo>
                <a:lnTo>
                  <a:pt x="6294" y="5860"/>
                </a:lnTo>
                <a:lnTo>
                  <a:pt x="0" y="0"/>
                </a:lnTo>
                <a:lnTo>
                  <a:pt x="1196" y="0"/>
                </a:lnTo>
                <a:lnTo>
                  <a:pt x="6294" y="474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Freeform 13">
            <a:extLst>
              <a:ext uri="{FF2B5EF4-FFF2-40B4-BE49-F238E27FC236}">
                <a16:creationId xmlns:a16="http://schemas.microsoft.com/office/drawing/2014/main" id="{06F6042F-C838-41FA-937E-9A918923DB1B}"/>
              </a:ext>
            </a:extLst>
          </p:cNvPr>
          <p:cNvSpPr>
            <a:spLocks/>
          </p:cNvSpPr>
          <p:nvPr userDrawn="1"/>
        </p:nvSpPr>
        <p:spPr bwMode="auto">
          <a:xfrm flipH="1">
            <a:off x="3548980" y="5837239"/>
            <a:ext cx="905534" cy="1020763"/>
          </a:xfrm>
          <a:custGeom>
            <a:avLst/>
            <a:gdLst>
              <a:gd name="T0" fmla="*/ 121 w 4084"/>
              <a:gd name="T1" fmla="*/ 115 h 3217"/>
              <a:gd name="T2" fmla="*/ 153 w 4084"/>
              <a:gd name="T3" fmla="*/ 87 h 3217"/>
              <a:gd name="T4" fmla="*/ 187 w 4084"/>
              <a:gd name="T5" fmla="*/ 65 h 3217"/>
              <a:gd name="T6" fmla="*/ 222 w 4084"/>
              <a:gd name="T7" fmla="*/ 44 h 3217"/>
              <a:gd name="T8" fmla="*/ 260 w 4084"/>
              <a:gd name="T9" fmla="*/ 29 h 3217"/>
              <a:gd name="T10" fmla="*/ 297 w 4084"/>
              <a:gd name="T11" fmla="*/ 16 h 3217"/>
              <a:gd name="T12" fmla="*/ 336 w 4084"/>
              <a:gd name="T13" fmla="*/ 7 h 3217"/>
              <a:gd name="T14" fmla="*/ 376 w 4084"/>
              <a:gd name="T15" fmla="*/ 3 h 3217"/>
              <a:gd name="T16" fmla="*/ 416 w 4084"/>
              <a:gd name="T17" fmla="*/ 0 h 3217"/>
              <a:gd name="T18" fmla="*/ 456 w 4084"/>
              <a:gd name="T19" fmla="*/ 3 h 3217"/>
              <a:gd name="T20" fmla="*/ 495 w 4084"/>
              <a:gd name="T21" fmla="*/ 7 h 3217"/>
              <a:gd name="T22" fmla="*/ 534 w 4084"/>
              <a:gd name="T23" fmla="*/ 16 h 3217"/>
              <a:gd name="T24" fmla="*/ 573 w 4084"/>
              <a:gd name="T25" fmla="*/ 29 h 3217"/>
              <a:gd name="T26" fmla="*/ 610 w 4084"/>
              <a:gd name="T27" fmla="*/ 44 h 3217"/>
              <a:gd name="T28" fmla="*/ 646 w 4084"/>
              <a:gd name="T29" fmla="*/ 65 h 3217"/>
              <a:gd name="T30" fmla="*/ 679 w 4084"/>
              <a:gd name="T31" fmla="*/ 87 h 3217"/>
              <a:gd name="T32" fmla="*/ 710 w 4084"/>
              <a:gd name="T33" fmla="*/ 115 h 3217"/>
              <a:gd name="T34" fmla="*/ 2865 w 4084"/>
              <a:gd name="T35" fmla="*/ 3217 h 3217"/>
              <a:gd name="T36" fmla="*/ 121 w 4084"/>
              <a:gd name="T37" fmla="*/ 663 h 3217"/>
              <a:gd name="T38" fmla="*/ 93 w 4084"/>
              <a:gd name="T39" fmla="*/ 634 h 3217"/>
              <a:gd name="T40" fmla="*/ 68 w 4084"/>
              <a:gd name="T41" fmla="*/ 602 h 3217"/>
              <a:gd name="T42" fmla="*/ 47 w 4084"/>
              <a:gd name="T43" fmla="*/ 569 h 3217"/>
              <a:gd name="T44" fmla="*/ 30 w 4084"/>
              <a:gd name="T45" fmla="*/ 534 h 3217"/>
              <a:gd name="T46" fmla="*/ 17 w 4084"/>
              <a:gd name="T47" fmla="*/ 499 h 3217"/>
              <a:gd name="T48" fmla="*/ 7 w 4084"/>
              <a:gd name="T49" fmla="*/ 463 h 3217"/>
              <a:gd name="T50" fmla="*/ 1 w 4084"/>
              <a:gd name="T51" fmla="*/ 426 h 3217"/>
              <a:gd name="T52" fmla="*/ 0 w 4084"/>
              <a:gd name="T53" fmla="*/ 388 h 3217"/>
              <a:gd name="T54" fmla="*/ 1 w 4084"/>
              <a:gd name="T55" fmla="*/ 351 h 3217"/>
              <a:gd name="T56" fmla="*/ 7 w 4084"/>
              <a:gd name="T57" fmla="*/ 315 h 3217"/>
              <a:gd name="T58" fmla="*/ 17 w 4084"/>
              <a:gd name="T59" fmla="*/ 279 h 3217"/>
              <a:gd name="T60" fmla="*/ 30 w 4084"/>
              <a:gd name="T61" fmla="*/ 242 h 3217"/>
              <a:gd name="T62" fmla="*/ 47 w 4084"/>
              <a:gd name="T63" fmla="*/ 209 h 3217"/>
              <a:gd name="T64" fmla="*/ 68 w 4084"/>
              <a:gd name="T65" fmla="*/ 175 h 3217"/>
              <a:gd name="T66" fmla="*/ 93 w 4084"/>
              <a:gd name="T67" fmla="*/ 144 h 3217"/>
              <a:gd name="T68" fmla="*/ 121 w 4084"/>
              <a:gd name="T69" fmla="*/ 115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4" h="3217">
                <a:moveTo>
                  <a:pt x="121" y="115"/>
                </a:moveTo>
                <a:lnTo>
                  <a:pt x="121" y="115"/>
                </a:lnTo>
                <a:lnTo>
                  <a:pt x="137" y="100"/>
                </a:lnTo>
                <a:lnTo>
                  <a:pt x="153" y="87"/>
                </a:lnTo>
                <a:lnTo>
                  <a:pt x="170" y="76"/>
                </a:lnTo>
                <a:lnTo>
                  <a:pt x="187" y="65"/>
                </a:lnTo>
                <a:lnTo>
                  <a:pt x="204" y="55"/>
                </a:lnTo>
                <a:lnTo>
                  <a:pt x="222" y="44"/>
                </a:lnTo>
                <a:lnTo>
                  <a:pt x="240" y="37"/>
                </a:lnTo>
                <a:lnTo>
                  <a:pt x="260" y="29"/>
                </a:lnTo>
                <a:lnTo>
                  <a:pt x="278" y="22"/>
                </a:lnTo>
                <a:lnTo>
                  <a:pt x="297" y="16"/>
                </a:lnTo>
                <a:lnTo>
                  <a:pt x="317" y="12"/>
                </a:lnTo>
                <a:lnTo>
                  <a:pt x="336" y="7"/>
                </a:lnTo>
                <a:lnTo>
                  <a:pt x="357" y="5"/>
                </a:lnTo>
                <a:lnTo>
                  <a:pt x="376" y="3"/>
                </a:lnTo>
                <a:lnTo>
                  <a:pt x="396" y="1"/>
                </a:lnTo>
                <a:lnTo>
                  <a:pt x="416" y="0"/>
                </a:lnTo>
                <a:lnTo>
                  <a:pt x="436" y="1"/>
                </a:lnTo>
                <a:lnTo>
                  <a:pt x="456" y="3"/>
                </a:lnTo>
                <a:lnTo>
                  <a:pt x="476" y="5"/>
                </a:lnTo>
                <a:lnTo>
                  <a:pt x="495" y="7"/>
                </a:lnTo>
                <a:lnTo>
                  <a:pt x="515" y="12"/>
                </a:lnTo>
                <a:lnTo>
                  <a:pt x="534" y="16"/>
                </a:lnTo>
                <a:lnTo>
                  <a:pt x="554" y="22"/>
                </a:lnTo>
                <a:lnTo>
                  <a:pt x="573" y="29"/>
                </a:lnTo>
                <a:lnTo>
                  <a:pt x="591" y="37"/>
                </a:lnTo>
                <a:lnTo>
                  <a:pt x="610" y="44"/>
                </a:lnTo>
                <a:lnTo>
                  <a:pt x="628" y="55"/>
                </a:lnTo>
                <a:lnTo>
                  <a:pt x="646" y="65"/>
                </a:lnTo>
                <a:lnTo>
                  <a:pt x="663" y="76"/>
                </a:lnTo>
                <a:lnTo>
                  <a:pt x="679" y="87"/>
                </a:lnTo>
                <a:lnTo>
                  <a:pt x="696" y="100"/>
                </a:lnTo>
                <a:lnTo>
                  <a:pt x="710" y="115"/>
                </a:lnTo>
                <a:lnTo>
                  <a:pt x="4084" y="3217"/>
                </a:lnTo>
                <a:lnTo>
                  <a:pt x="2865" y="3217"/>
                </a:lnTo>
                <a:lnTo>
                  <a:pt x="121" y="663"/>
                </a:lnTo>
                <a:lnTo>
                  <a:pt x="121" y="663"/>
                </a:lnTo>
                <a:lnTo>
                  <a:pt x="106" y="649"/>
                </a:lnTo>
                <a:lnTo>
                  <a:pt x="93" y="634"/>
                </a:lnTo>
                <a:lnTo>
                  <a:pt x="80" y="618"/>
                </a:lnTo>
                <a:lnTo>
                  <a:pt x="68" y="602"/>
                </a:lnTo>
                <a:lnTo>
                  <a:pt x="57" y="586"/>
                </a:lnTo>
                <a:lnTo>
                  <a:pt x="47" y="569"/>
                </a:lnTo>
                <a:lnTo>
                  <a:pt x="37" y="552"/>
                </a:lnTo>
                <a:lnTo>
                  <a:pt x="30" y="534"/>
                </a:lnTo>
                <a:lnTo>
                  <a:pt x="23" y="517"/>
                </a:lnTo>
                <a:lnTo>
                  <a:pt x="17" y="499"/>
                </a:lnTo>
                <a:lnTo>
                  <a:pt x="12" y="481"/>
                </a:lnTo>
                <a:lnTo>
                  <a:pt x="7" y="463"/>
                </a:lnTo>
                <a:lnTo>
                  <a:pt x="3" y="445"/>
                </a:lnTo>
                <a:lnTo>
                  <a:pt x="1" y="426"/>
                </a:lnTo>
                <a:lnTo>
                  <a:pt x="0" y="408"/>
                </a:lnTo>
                <a:lnTo>
                  <a:pt x="0" y="388"/>
                </a:lnTo>
                <a:lnTo>
                  <a:pt x="0" y="370"/>
                </a:lnTo>
                <a:lnTo>
                  <a:pt x="1" y="351"/>
                </a:lnTo>
                <a:lnTo>
                  <a:pt x="3" y="333"/>
                </a:lnTo>
                <a:lnTo>
                  <a:pt x="7" y="315"/>
                </a:lnTo>
                <a:lnTo>
                  <a:pt x="12" y="297"/>
                </a:lnTo>
                <a:lnTo>
                  <a:pt x="17" y="279"/>
                </a:lnTo>
                <a:lnTo>
                  <a:pt x="23" y="261"/>
                </a:lnTo>
                <a:lnTo>
                  <a:pt x="30" y="242"/>
                </a:lnTo>
                <a:lnTo>
                  <a:pt x="37" y="226"/>
                </a:lnTo>
                <a:lnTo>
                  <a:pt x="47" y="209"/>
                </a:lnTo>
                <a:lnTo>
                  <a:pt x="57" y="192"/>
                </a:lnTo>
                <a:lnTo>
                  <a:pt x="68" y="175"/>
                </a:lnTo>
                <a:lnTo>
                  <a:pt x="80" y="159"/>
                </a:lnTo>
                <a:lnTo>
                  <a:pt x="93" y="144"/>
                </a:lnTo>
                <a:lnTo>
                  <a:pt x="106" y="128"/>
                </a:lnTo>
                <a:lnTo>
                  <a:pt x="121" y="115"/>
                </a:lnTo>
                <a:lnTo>
                  <a:pt x="121" y="11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 name="Title 1">
            <a:extLst>
              <a:ext uri="{FF2B5EF4-FFF2-40B4-BE49-F238E27FC236}">
                <a16:creationId xmlns:a16="http://schemas.microsoft.com/office/drawing/2014/main" id="{7885A81A-1E89-48A3-B9FE-0A671F3D4FCF}"/>
              </a:ext>
            </a:extLst>
          </p:cNvPr>
          <p:cNvSpPr>
            <a:spLocks noGrp="1"/>
          </p:cNvSpPr>
          <p:nvPr>
            <p:ph type="ctrTitle"/>
          </p:nvPr>
        </p:nvSpPr>
        <p:spPr>
          <a:xfrm>
            <a:off x="5822719" y="3062287"/>
            <a:ext cx="3104964" cy="2387600"/>
          </a:xfrm>
        </p:spPr>
        <p:txBody>
          <a:bodyPr anchor="b">
            <a:normAutofit/>
          </a:bodyPr>
          <a:lstStyle>
            <a:lvl1pPr algn="ctr">
              <a:defRPr sz="3300" b="1"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A224D900-431F-491D-97C0-C35C95FD11BB}"/>
              </a:ext>
            </a:extLst>
          </p:cNvPr>
          <p:cNvSpPr>
            <a:spLocks noGrp="1"/>
          </p:cNvSpPr>
          <p:nvPr>
            <p:ph type="subTitle" idx="1"/>
          </p:nvPr>
        </p:nvSpPr>
        <p:spPr>
          <a:xfrm>
            <a:off x="5822719" y="5541963"/>
            <a:ext cx="3104964" cy="1179513"/>
          </a:xfrm>
        </p:spPr>
        <p:txBody>
          <a:bodyPr/>
          <a:lstStyle>
            <a:lvl1pPr marL="0" indent="0" algn="ctr">
              <a:buNone/>
              <a:defRPr sz="1800">
                <a:solidFill>
                  <a:schemeClr val="accent3">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a:extLst>
              <a:ext uri="{FF2B5EF4-FFF2-40B4-BE49-F238E27FC236}">
                <a16:creationId xmlns:a16="http://schemas.microsoft.com/office/drawing/2014/main" id="{43606D5F-434D-4332-8327-E038BF5075D5}"/>
              </a:ext>
            </a:extLst>
          </p:cNvPr>
          <p:cNvSpPr>
            <a:spLocks noGrp="1"/>
          </p:cNvSpPr>
          <p:nvPr>
            <p:ph type="ftr" sz="quarter" idx="11"/>
          </p:nvPr>
        </p:nvSpPr>
        <p:spPr/>
        <p:txBody>
          <a:bodyPr/>
          <a:lstStyle/>
          <a:p>
            <a:endParaRPr lang="en-US"/>
          </a:p>
        </p:txBody>
      </p:sp>
      <p:sp>
        <p:nvSpPr>
          <p:cNvPr id="20" name="Freeform 12">
            <a:extLst>
              <a:ext uri="{FF2B5EF4-FFF2-40B4-BE49-F238E27FC236}">
                <a16:creationId xmlns:a16="http://schemas.microsoft.com/office/drawing/2014/main" id="{B84787CE-0F06-4333-A55B-CA1886ED566A}"/>
              </a:ext>
            </a:extLst>
          </p:cNvPr>
          <p:cNvSpPr>
            <a:spLocks/>
          </p:cNvSpPr>
          <p:nvPr userDrawn="1"/>
        </p:nvSpPr>
        <p:spPr bwMode="auto">
          <a:xfrm flipH="1">
            <a:off x="3327308" y="685801"/>
            <a:ext cx="1689146" cy="2251075"/>
          </a:xfrm>
          <a:custGeom>
            <a:avLst/>
            <a:gdLst>
              <a:gd name="T0" fmla="*/ 124 w 7620"/>
              <a:gd name="T1" fmla="*/ 673 h 7094"/>
              <a:gd name="T2" fmla="*/ 81 w 7620"/>
              <a:gd name="T3" fmla="*/ 626 h 7094"/>
              <a:gd name="T4" fmla="*/ 48 w 7620"/>
              <a:gd name="T5" fmla="*/ 577 h 7094"/>
              <a:gd name="T6" fmla="*/ 24 w 7620"/>
              <a:gd name="T7" fmla="*/ 525 h 7094"/>
              <a:gd name="T8" fmla="*/ 8 w 7620"/>
              <a:gd name="T9" fmla="*/ 469 h 7094"/>
              <a:gd name="T10" fmla="*/ 1 w 7620"/>
              <a:gd name="T11" fmla="*/ 413 h 7094"/>
              <a:gd name="T12" fmla="*/ 2 w 7620"/>
              <a:gd name="T13" fmla="*/ 356 h 7094"/>
              <a:gd name="T14" fmla="*/ 12 w 7620"/>
              <a:gd name="T15" fmla="*/ 301 h 7094"/>
              <a:gd name="T16" fmla="*/ 31 w 7620"/>
              <a:gd name="T17" fmla="*/ 246 h 7094"/>
              <a:gd name="T18" fmla="*/ 58 w 7620"/>
              <a:gd name="T19" fmla="*/ 194 h 7094"/>
              <a:gd name="T20" fmla="*/ 95 w 7620"/>
              <a:gd name="T21" fmla="*/ 146 h 7094"/>
              <a:gd name="T22" fmla="*/ 124 w 7620"/>
              <a:gd name="T23" fmla="*/ 115 h 7094"/>
              <a:gd name="T24" fmla="*/ 172 w 7620"/>
              <a:gd name="T25" fmla="*/ 77 h 7094"/>
              <a:gd name="T26" fmla="*/ 226 w 7620"/>
              <a:gd name="T27" fmla="*/ 45 h 7094"/>
              <a:gd name="T28" fmla="*/ 283 w 7620"/>
              <a:gd name="T29" fmla="*/ 22 h 7094"/>
              <a:gd name="T30" fmla="*/ 343 w 7620"/>
              <a:gd name="T31" fmla="*/ 8 h 7094"/>
              <a:gd name="T32" fmla="*/ 402 w 7620"/>
              <a:gd name="T33" fmla="*/ 1 h 7094"/>
              <a:gd name="T34" fmla="*/ 464 w 7620"/>
              <a:gd name="T35" fmla="*/ 2 h 7094"/>
              <a:gd name="T36" fmla="*/ 524 w 7620"/>
              <a:gd name="T37" fmla="*/ 11 h 7094"/>
              <a:gd name="T38" fmla="*/ 582 w 7620"/>
              <a:gd name="T39" fmla="*/ 29 h 7094"/>
              <a:gd name="T40" fmla="*/ 638 w 7620"/>
              <a:gd name="T41" fmla="*/ 55 h 7094"/>
              <a:gd name="T42" fmla="*/ 690 w 7620"/>
              <a:gd name="T43" fmla="*/ 88 h 7094"/>
              <a:gd name="T44" fmla="*/ 7496 w 7620"/>
              <a:gd name="T45" fmla="*/ 6422 h 7094"/>
              <a:gd name="T46" fmla="*/ 7525 w 7620"/>
              <a:gd name="T47" fmla="*/ 6451 h 7094"/>
              <a:gd name="T48" fmla="*/ 7562 w 7620"/>
              <a:gd name="T49" fmla="*/ 6500 h 7094"/>
              <a:gd name="T50" fmla="*/ 7588 w 7620"/>
              <a:gd name="T51" fmla="*/ 6552 h 7094"/>
              <a:gd name="T52" fmla="*/ 7608 w 7620"/>
              <a:gd name="T53" fmla="*/ 6606 h 7094"/>
              <a:gd name="T54" fmla="*/ 7618 w 7620"/>
              <a:gd name="T55" fmla="*/ 6663 h 7094"/>
              <a:gd name="T56" fmla="*/ 7619 w 7620"/>
              <a:gd name="T57" fmla="*/ 6719 h 7094"/>
              <a:gd name="T58" fmla="*/ 7612 w 7620"/>
              <a:gd name="T59" fmla="*/ 6776 h 7094"/>
              <a:gd name="T60" fmla="*/ 7596 w 7620"/>
              <a:gd name="T61" fmla="*/ 6830 h 7094"/>
              <a:gd name="T62" fmla="*/ 7571 w 7620"/>
              <a:gd name="T63" fmla="*/ 6883 h 7094"/>
              <a:gd name="T64" fmla="*/ 7537 w 7620"/>
              <a:gd name="T65" fmla="*/ 6933 h 7094"/>
              <a:gd name="T66" fmla="*/ 7496 w 7620"/>
              <a:gd name="T67" fmla="*/ 6978 h 7094"/>
              <a:gd name="T68" fmla="*/ 7463 w 7620"/>
              <a:gd name="T69" fmla="*/ 7005 h 7094"/>
              <a:gd name="T70" fmla="*/ 7412 w 7620"/>
              <a:gd name="T71" fmla="*/ 7039 h 7094"/>
              <a:gd name="T72" fmla="*/ 7356 w 7620"/>
              <a:gd name="T73" fmla="*/ 7065 h 7094"/>
              <a:gd name="T74" fmla="*/ 7298 w 7620"/>
              <a:gd name="T75" fmla="*/ 7082 h 7094"/>
              <a:gd name="T76" fmla="*/ 7237 w 7620"/>
              <a:gd name="T77" fmla="*/ 7091 h 7094"/>
              <a:gd name="T78" fmla="*/ 7176 w 7620"/>
              <a:gd name="T79" fmla="*/ 7094 h 7094"/>
              <a:gd name="T80" fmla="*/ 7116 w 7620"/>
              <a:gd name="T81" fmla="*/ 7087 h 7094"/>
              <a:gd name="T82" fmla="*/ 7057 w 7620"/>
              <a:gd name="T83" fmla="*/ 7072 h 7094"/>
              <a:gd name="T84" fmla="*/ 7000 w 7620"/>
              <a:gd name="T85" fmla="*/ 7048 h 7094"/>
              <a:gd name="T86" fmla="*/ 6947 w 7620"/>
              <a:gd name="T87" fmla="*/ 7018 h 7094"/>
              <a:gd name="T88" fmla="*/ 6898 w 7620"/>
              <a:gd name="T89" fmla="*/ 6978 h 7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20" h="7094">
                <a:moveTo>
                  <a:pt x="6898" y="6978"/>
                </a:moveTo>
                <a:lnTo>
                  <a:pt x="124" y="673"/>
                </a:lnTo>
                <a:lnTo>
                  <a:pt x="124" y="673"/>
                </a:lnTo>
                <a:lnTo>
                  <a:pt x="109" y="658"/>
                </a:lnTo>
                <a:lnTo>
                  <a:pt x="95" y="642"/>
                </a:lnTo>
                <a:lnTo>
                  <a:pt x="81" y="626"/>
                </a:lnTo>
                <a:lnTo>
                  <a:pt x="69" y="611"/>
                </a:lnTo>
                <a:lnTo>
                  <a:pt x="58" y="594"/>
                </a:lnTo>
                <a:lnTo>
                  <a:pt x="48" y="577"/>
                </a:lnTo>
                <a:lnTo>
                  <a:pt x="39" y="560"/>
                </a:lnTo>
                <a:lnTo>
                  <a:pt x="31" y="542"/>
                </a:lnTo>
                <a:lnTo>
                  <a:pt x="24" y="525"/>
                </a:lnTo>
                <a:lnTo>
                  <a:pt x="17" y="507"/>
                </a:lnTo>
                <a:lnTo>
                  <a:pt x="12" y="487"/>
                </a:lnTo>
                <a:lnTo>
                  <a:pt x="8" y="469"/>
                </a:lnTo>
                <a:lnTo>
                  <a:pt x="5" y="450"/>
                </a:lnTo>
                <a:lnTo>
                  <a:pt x="2" y="432"/>
                </a:lnTo>
                <a:lnTo>
                  <a:pt x="1" y="413"/>
                </a:lnTo>
                <a:lnTo>
                  <a:pt x="0" y="393"/>
                </a:lnTo>
                <a:lnTo>
                  <a:pt x="1" y="375"/>
                </a:lnTo>
                <a:lnTo>
                  <a:pt x="2" y="356"/>
                </a:lnTo>
                <a:lnTo>
                  <a:pt x="5" y="338"/>
                </a:lnTo>
                <a:lnTo>
                  <a:pt x="8" y="319"/>
                </a:lnTo>
                <a:lnTo>
                  <a:pt x="12" y="301"/>
                </a:lnTo>
                <a:lnTo>
                  <a:pt x="17" y="281"/>
                </a:lnTo>
                <a:lnTo>
                  <a:pt x="24" y="263"/>
                </a:lnTo>
                <a:lnTo>
                  <a:pt x="31" y="246"/>
                </a:lnTo>
                <a:lnTo>
                  <a:pt x="39" y="228"/>
                </a:lnTo>
                <a:lnTo>
                  <a:pt x="48" y="211"/>
                </a:lnTo>
                <a:lnTo>
                  <a:pt x="58" y="194"/>
                </a:lnTo>
                <a:lnTo>
                  <a:pt x="69" y="177"/>
                </a:lnTo>
                <a:lnTo>
                  <a:pt x="81" y="161"/>
                </a:lnTo>
                <a:lnTo>
                  <a:pt x="95" y="146"/>
                </a:lnTo>
                <a:lnTo>
                  <a:pt x="109" y="130"/>
                </a:lnTo>
                <a:lnTo>
                  <a:pt x="124" y="115"/>
                </a:lnTo>
                <a:lnTo>
                  <a:pt x="124" y="115"/>
                </a:lnTo>
                <a:lnTo>
                  <a:pt x="140" y="101"/>
                </a:lnTo>
                <a:lnTo>
                  <a:pt x="157" y="88"/>
                </a:lnTo>
                <a:lnTo>
                  <a:pt x="172" y="77"/>
                </a:lnTo>
                <a:lnTo>
                  <a:pt x="191" y="65"/>
                </a:lnTo>
                <a:lnTo>
                  <a:pt x="208" y="55"/>
                </a:lnTo>
                <a:lnTo>
                  <a:pt x="226" y="45"/>
                </a:lnTo>
                <a:lnTo>
                  <a:pt x="245" y="37"/>
                </a:lnTo>
                <a:lnTo>
                  <a:pt x="264" y="29"/>
                </a:lnTo>
                <a:lnTo>
                  <a:pt x="283" y="22"/>
                </a:lnTo>
                <a:lnTo>
                  <a:pt x="302" y="17"/>
                </a:lnTo>
                <a:lnTo>
                  <a:pt x="322" y="11"/>
                </a:lnTo>
                <a:lnTo>
                  <a:pt x="343" y="8"/>
                </a:lnTo>
                <a:lnTo>
                  <a:pt x="362" y="4"/>
                </a:lnTo>
                <a:lnTo>
                  <a:pt x="383" y="2"/>
                </a:lnTo>
                <a:lnTo>
                  <a:pt x="402" y="1"/>
                </a:lnTo>
                <a:lnTo>
                  <a:pt x="423" y="0"/>
                </a:lnTo>
                <a:lnTo>
                  <a:pt x="443" y="1"/>
                </a:lnTo>
                <a:lnTo>
                  <a:pt x="464" y="2"/>
                </a:lnTo>
                <a:lnTo>
                  <a:pt x="484" y="4"/>
                </a:lnTo>
                <a:lnTo>
                  <a:pt x="504" y="8"/>
                </a:lnTo>
                <a:lnTo>
                  <a:pt x="524" y="11"/>
                </a:lnTo>
                <a:lnTo>
                  <a:pt x="543" y="17"/>
                </a:lnTo>
                <a:lnTo>
                  <a:pt x="563" y="22"/>
                </a:lnTo>
                <a:lnTo>
                  <a:pt x="582" y="29"/>
                </a:lnTo>
                <a:lnTo>
                  <a:pt x="601" y="37"/>
                </a:lnTo>
                <a:lnTo>
                  <a:pt x="620" y="45"/>
                </a:lnTo>
                <a:lnTo>
                  <a:pt x="638" y="55"/>
                </a:lnTo>
                <a:lnTo>
                  <a:pt x="656" y="65"/>
                </a:lnTo>
                <a:lnTo>
                  <a:pt x="673" y="77"/>
                </a:lnTo>
                <a:lnTo>
                  <a:pt x="690" y="88"/>
                </a:lnTo>
                <a:lnTo>
                  <a:pt x="706" y="101"/>
                </a:lnTo>
                <a:lnTo>
                  <a:pt x="722" y="115"/>
                </a:lnTo>
                <a:lnTo>
                  <a:pt x="7496" y="6422"/>
                </a:lnTo>
                <a:lnTo>
                  <a:pt x="7496" y="6422"/>
                </a:lnTo>
                <a:lnTo>
                  <a:pt x="7511" y="6436"/>
                </a:lnTo>
                <a:lnTo>
                  <a:pt x="7525" y="6451"/>
                </a:lnTo>
                <a:lnTo>
                  <a:pt x="7537" y="6467"/>
                </a:lnTo>
                <a:lnTo>
                  <a:pt x="7550" y="6484"/>
                </a:lnTo>
                <a:lnTo>
                  <a:pt x="7562" y="6500"/>
                </a:lnTo>
                <a:lnTo>
                  <a:pt x="7571" y="6517"/>
                </a:lnTo>
                <a:lnTo>
                  <a:pt x="7581" y="6534"/>
                </a:lnTo>
                <a:lnTo>
                  <a:pt x="7588" y="6552"/>
                </a:lnTo>
                <a:lnTo>
                  <a:pt x="7596" y="6570"/>
                </a:lnTo>
                <a:lnTo>
                  <a:pt x="7602" y="6588"/>
                </a:lnTo>
                <a:lnTo>
                  <a:pt x="7608" y="6606"/>
                </a:lnTo>
                <a:lnTo>
                  <a:pt x="7612" y="6625"/>
                </a:lnTo>
                <a:lnTo>
                  <a:pt x="7615" y="6643"/>
                </a:lnTo>
                <a:lnTo>
                  <a:pt x="7618" y="6663"/>
                </a:lnTo>
                <a:lnTo>
                  <a:pt x="7619" y="6681"/>
                </a:lnTo>
                <a:lnTo>
                  <a:pt x="7620" y="6700"/>
                </a:lnTo>
                <a:lnTo>
                  <a:pt x="7619" y="6719"/>
                </a:lnTo>
                <a:lnTo>
                  <a:pt x="7618" y="6737"/>
                </a:lnTo>
                <a:lnTo>
                  <a:pt x="7615" y="6756"/>
                </a:lnTo>
                <a:lnTo>
                  <a:pt x="7612" y="6776"/>
                </a:lnTo>
                <a:lnTo>
                  <a:pt x="7608" y="6794"/>
                </a:lnTo>
                <a:lnTo>
                  <a:pt x="7602" y="6812"/>
                </a:lnTo>
                <a:lnTo>
                  <a:pt x="7596" y="6830"/>
                </a:lnTo>
                <a:lnTo>
                  <a:pt x="7588" y="6848"/>
                </a:lnTo>
                <a:lnTo>
                  <a:pt x="7581" y="6866"/>
                </a:lnTo>
                <a:lnTo>
                  <a:pt x="7571" y="6883"/>
                </a:lnTo>
                <a:lnTo>
                  <a:pt x="7562" y="6900"/>
                </a:lnTo>
                <a:lnTo>
                  <a:pt x="7550" y="6917"/>
                </a:lnTo>
                <a:lnTo>
                  <a:pt x="7537" y="6933"/>
                </a:lnTo>
                <a:lnTo>
                  <a:pt x="7525" y="6949"/>
                </a:lnTo>
                <a:lnTo>
                  <a:pt x="7511" y="6964"/>
                </a:lnTo>
                <a:lnTo>
                  <a:pt x="7496" y="6978"/>
                </a:lnTo>
                <a:lnTo>
                  <a:pt x="7496" y="6978"/>
                </a:lnTo>
                <a:lnTo>
                  <a:pt x="7480" y="6992"/>
                </a:lnTo>
                <a:lnTo>
                  <a:pt x="7463" y="7005"/>
                </a:lnTo>
                <a:lnTo>
                  <a:pt x="7447" y="7018"/>
                </a:lnTo>
                <a:lnTo>
                  <a:pt x="7429" y="7029"/>
                </a:lnTo>
                <a:lnTo>
                  <a:pt x="7412" y="7039"/>
                </a:lnTo>
                <a:lnTo>
                  <a:pt x="7394" y="7048"/>
                </a:lnTo>
                <a:lnTo>
                  <a:pt x="7375" y="7057"/>
                </a:lnTo>
                <a:lnTo>
                  <a:pt x="7356" y="7065"/>
                </a:lnTo>
                <a:lnTo>
                  <a:pt x="7337" y="7072"/>
                </a:lnTo>
                <a:lnTo>
                  <a:pt x="7317" y="7078"/>
                </a:lnTo>
                <a:lnTo>
                  <a:pt x="7298" y="7082"/>
                </a:lnTo>
                <a:lnTo>
                  <a:pt x="7277" y="7087"/>
                </a:lnTo>
                <a:lnTo>
                  <a:pt x="7258" y="7090"/>
                </a:lnTo>
                <a:lnTo>
                  <a:pt x="7237" y="7091"/>
                </a:lnTo>
                <a:lnTo>
                  <a:pt x="7217" y="7094"/>
                </a:lnTo>
                <a:lnTo>
                  <a:pt x="7197" y="7094"/>
                </a:lnTo>
                <a:lnTo>
                  <a:pt x="7176" y="7094"/>
                </a:lnTo>
                <a:lnTo>
                  <a:pt x="7156" y="7091"/>
                </a:lnTo>
                <a:lnTo>
                  <a:pt x="7136" y="7090"/>
                </a:lnTo>
                <a:lnTo>
                  <a:pt x="7116" y="7087"/>
                </a:lnTo>
                <a:lnTo>
                  <a:pt x="7096" y="7082"/>
                </a:lnTo>
                <a:lnTo>
                  <a:pt x="7077" y="7078"/>
                </a:lnTo>
                <a:lnTo>
                  <a:pt x="7057" y="7072"/>
                </a:lnTo>
                <a:lnTo>
                  <a:pt x="7038" y="7065"/>
                </a:lnTo>
                <a:lnTo>
                  <a:pt x="7018" y="7057"/>
                </a:lnTo>
                <a:lnTo>
                  <a:pt x="7000" y="7048"/>
                </a:lnTo>
                <a:lnTo>
                  <a:pt x="6982" y="7039"/>
                </a:lnTo>
                <a:lnTo>
                  <a:pt x="6964" y="7029"/>
                </a:lnTo>
                <a:lnTo>
                  <a:pt x="6947" y="7018"/>
                </a:lnTo>
                <a:lnTo>
                  <a:pt x="6930" y="7005"/>
                </a:lnTo>
                <a:lnTo>
                  <a:pt x="6914" y="6992"/>
                </a:lnTo>
                <a:lnTo>
                  <a:pt x="6898" y="6978"/>
                </a:lnTo>
                <a:lnTo>
                  <a:pt x="6898" y="6978"/>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1" name="Freeform 10">
            <a:extLst>
              <a:ext uri="{FF2B5EF4-FFF2-40B4-BE49-F238E27FC236}">
                <a16:creationId xmlns:a16="http://schemas.microsoft.com/office/drawing/2014/main" id="{B68EAFD4-FBC7-43E4-B42F-8116B3CCED56}"/>
              </a:ext>
            </a:extLst>
          </p:cNvPr>
          <p:cNvSpPr>
            <a:spLocks/>
          </p:cNvSpPr>
          <p:nvPr userDrawn="1"/>
        </p:nvSpPr>
        <p:spPr bwMode="auto">
          <a:xfrm flipH="1">
            <a:off x="3903657" y="0"/>
            <a:ext cx="1107256" cy="1270000"/>
          </a:xfrm>
          <a:custGeom>
            <a:avLst/>
            <a:gdLst>
              <a:gd name="T0" fmla="*/ 4855 w 4991"/>
              <a:gd name="T1" fmla="*/ 3261 h 4001"/>
              <a:gd name="T2" fmla="*/ 4887 w 4991"/>
              <a:gd name="T3" fmla="*/ 3294 h 4001"/>
              <a:gd name="T4" fmla="*/ 4915 w 4991"/>
              <a:gd name="T5" fmla="*/ 3329 h 4001"/>
              <a:gd name="T6" fmla="*/ 4938 w 4991"/>
              <a:gd name="T7" fmla="*/ 3366 h 4001"/>
              <a:gd name="T8" fmla="*/ 4957 w 4991"/>
              <a:gd name="T9" fmla="*/ 3404 h 4001"/>
              <a:gd name="T10" fmla="*/ 4972 w 4991"/>
              <a:gd name="T11" fmla="*/ 3444 h 4001"/>
              <a:gd name="T12" fmla="*/ 4983 w 4991"/>
              <a:gd name="T13" fmla="*/ 3485 h 4001"/>
              <a:gd name="T14" fmla="*/ 4990 w 4991"/>
              <a:gd name="T15" fmla="*/ 3526 h 4001"/>
              <a:gd name="T16" fmla="*/ 4991 w 4991"/>
              <a:gd name="T17" fmla="*/ 3567 h 4001"/>
              <a:gd name="T18" fmla="*/ 4990 w 4991"/>
              <a:gd name="T19" fmla="*/ 3609 h 4001"/>
              <a:gd name="T20" fmla="*/ 4983 w 4991"/>
              <a:gd name="T21" fmla="*/ 3650 h 4001"/>
              <a:gd name="T22" fmla="*/ 4972 w 4991"/>
              <a:gd name="T23" fmla="*/ 3691 h 4001"/>
              <a:gd name="T24" fmla="*/ 4957 w 4991"/>
              <a:gd name="T25" fmla="*/ 3730 h 4001"/>
              <a:gd name="T26" fmla="*/ 4938 w 4991"/>
              <a:gd name="T27" fmla="*/ 3769 h 4001"/>
              <a:gd name="T28" fmla="*/ 4915 w 4991"/>
              <a:gd name="T29" fmla="*/ 3806 h 4001"/>
              <a:gd name="T30" fmla="*/ 4887 w 4991"/>
              <a:gd name="T31" fmla="*/ 3841 h 4001"/>
              <a:gd name="T32" fmla="*/ 4855 w 4991"/>
              <a:gd name="T33" fmla="*/ 3874 h 4001"/>
              <a:gd name="T34" fmla="*/ 4838 w 4991"/>
              <a:gd name="T35" fmla="*/ 3890 h 4001"/>
              <a:gd name="T36" fmla="*/ 4802 w 4991"/>
              <a:gd name="T37" fmla="*/ 3917 h 4001"/>
              <a:gd name="T38" fmla="*/ 4763 w 4991"/>
              <a:gd name="T39" fmla="*/ 3941 h 4001"/>
              <a:gd name="T40" fmla="*/ 4722 w 4991"/>
              <a:gd name="T41" fmla="*/ 3961 h 4001"/>
              <a:gd name="T42" fmla="*/ 4680 w 4991"/>
              <a:gd name="T43" fmla="*/ 3977 h 4001"/>
              <a:gd name="T44" fmla="*/ 4637 w 4991"/>
              <a:gd name="T45" fmla="*/ 3989 h 4001"/>
              <a:gd name="T46" fmla="*/ 4593 w 4991"/>
              <a:gd name="T47" fmla="*/ 3997 h 4001"/>
              <a:gd name="T48" fmla="*/ 4548 w 4991"/>
              <a:gd name="T49" fmla="*/ 4001 h 4001"/>
              <a:gd name="T50" fmla="*/ 4503 w 4991"/>
              <a:gd name="T51" fmla="*/ 4001 h 4001"/>
              <a:gd name="T52" fmla="*/ 4459 w 4991"/>
              <a:gd name="T53" fmla="*/ 3997 h 4001"/>
              <a:gd name="T54" fmla="*/ 4414 w 4991"/>
              <a:gd name="T55" fmla="*/ 3989 h 4001"/>
              <a:gd name="T56" fmla="*/ 4372 w 4991"/>
              <a:gd name="T57" fmla="*/ 3977 h 4001"/>
              <a:gd name="T58" fmla="*/ 4329 w 4991"/>
              <a:gd name="T59" fmla="*/ 3961 h 4001"/>
              <a:gd name="T60" fmla="*/ 4289 w 4991"/>
              <a:gd name="T61" fmla="*/ 3941 h 4001"/>
              <a:gd name="T62" fmla="*/ 4250 w 4991"/>
              <a:gd name="T63" fmla="*/ 3917 h 4001"/>
              <a:gd name="T64" fmla="*/ 4214 w 4991"/>
              <a:gd name="T65" fmla="*/ 3890 h 4001"/>
              <a:gd name="T66" fmla="*/ 0 w 4991"/>
              <a:gd name="T67" fmla="*/ 0 h 4001"/>
              <a:gd name="T68" fmla="*/ 4855 w 4991"/>
              <a:gd name="T69" fmla="*/ 3261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91" h="4001">
                <a:moveTo>
                  <a:pt x="4855" y="3261"/>
                </a:moveTo>
                <a:lnTo>
                  <a:pt x="4855" y="3261"/>
                </a:lnTo>
                <a:lnTo>
                  <a:pt x="4872" y="3277"/>
                </a:lnTo>
                <a:lnTo>
                  <a:pt x="4887" y="3294"/>
                </a:lnTo>
                <a:lnTo>
                  <a:pt x="4902" y="3311"/>
                </a:lnTo>
                <a:lnTo>
                  <a:pt x="4915" y="3329"/>
                </a:lnTo>
                <a:lnTo>
                  <a:pt x="4927" y="3347"/>
                </a:lnTo>
                <a:lnTo>
                  <a:pt x="4938" y="3366"/>
                </a:lnTo>
                <a:lnTo>
                  <a:pt x="4949" y="3384"/>
                </a:lnTo>
                <a:lnTo>
                  <a:pt x="4957" y="3404"/>
                </a:lnTo>
                <a:lnTo>
                  <a:pt x="4966" y="3424"/>
                </a:lnTo>
                <a:lnTo>
                  <a:pt x="4972" y="3444"/>
                </a:lnTo>
                <a:lnTo>
                  <a:pt x="4978" y="3464"/>
                </a:lnTo>
                <a:lnTo>
                  <a:pt x="4983" y="3485"/>
                </a:lnTo>
                <a:lnTo>
                  <a:pt x="4987" y="3505"/>
                </a:lnTo>
                <a:lnTo>
                  <a:pt x="4990" y="3526"/>
                </a:lnTo>
                <a:lnTo>
                  <a:pt x="4991" y="3547"/>
                </a:lnTo>
                <a:lnTo>
                  <a:pt x="4991" y="3567"/>
                </a:lnTo>
                <a:lnTo>
                  <a:pt x="4991" y="3588"/>
                </a:lnTo>
                <a:lnTo>
                  <a:pt x="4990" y="3609"/>
                </a:lnTo>
                <a:lnTo>
                  <a:pt x="4987" y="3630"/>
                </a:lnTo>
                <a:lnTo>
                  <a:pt x="4983" y="3650"/>
                </a:lnTo>
                <a:lnTo>
                  <a:pt x="4978" y="3670"/>
                </a:lnTo>
                <a:lnTo>
                  <a:pt x="4972" y="3691"/>
                </a:lnTo>
                <a:lnTo>
                  <a:pt x="4966" y="3711"/>
                </a:lnTo>
                <a:lnTo>
                  <a:pt x="4957" y="3730"/>
                </a:lnTo>
                <a:lnTo>
                  <a:pt x="4949" y="3750"/>
                </a:lnTo>
                <a:lnTo>
                  <a:pt x="4938" y="3769"/>
                </a:lnTo>
                <a:lnTo>
                  <a:pt x="4927" y="3788"/>
                </a:lnTo>
                <a:lnTo>
                  <a:pt x="4915" y="3806"/>
                </a:lnTo>
                <a:lnTo>
                  <a:pt x="4902" y="3824"/>
                </a:lnTo>
                <a:lnTo>
                  <a:pt x="4887" y="3841"/>
                </a:lnTo>
                <a:lnTo>
                  <a:pt x="4872" y="3858"/>
                </a:lnTo>
                <a:lnTo>
                  <a:pt x="4855" y="3874"/>
                </a:lnTo>
                <a:lnTo>
                  <a:pt x="4855" y="3874"/>
                </a:lnTo>
                <a:lnTo>
                  <a:pt x="4838" y="3890"/>
                </a:lnTo>
                <a:lnTo>
                  <a:pt x="4820" y="3903"/>
                </a:lnTo>
                <a:lnTo>
                  <a:pt x="4802" y="3917"/>
                </a:lnTo>
                <a:lnTo>
                  <a:pt x="4782" y="3929"/>
                </a:lnTo>
                <a:lnTo>
                  <a:pt x="4763" y="3941"/>
                </a:lnTo>
                <a:lnTo>
                  <a:pt x="4742" y="3952"/>
                </a:lnTo>
                <a:lnTo>
                  <a:pt x="4722" y="3961"/>
                </a:lnTo>
                <a:lnTo>
                  <a:pt x="4701" y="3969"/>
                </a:lnTo>
                <a:lnTo>
                  <a:pt x="4680" y="3977"/>
                </a:lnTo>
                <a:lnTo>
                  <a:pt x="4658" y="3984"/>
                </a:lnTo>
                <a:lnTo>
                  <a:pt x="4637" y="3989"/>
                </a:lnTo>
                <a:lnTo>
                  <a:pt x="4615" y="3993"/>
                </a:lnTo>
                <a:lnTo>
                  <a:pt x="4593" y="3997"/>
                </a:lnTo>
                <a:lnTo>
                  <a:pt x="4570" y="4000"/>
                </a:lnTo>
                <a:lnTo>
                  <a:pt x="4548" y="4001"/>
                </a:lnTo>
                <a:lnTo>
                  <a:pt x="4526" y="4001"/>
                </a:lnTo>
                <a:lnTo>
                  <a:pt x="4503" y="4001"/>
                </a:lnTo>
                <a:lnTo>
                  <a:pt x="4481" y="4000"/>
                </a:lnTo>
                <a:lnTo>
                  <a:pt x="4459" y="3997"/>
                </a:lnTo>
                <a:lnTo>
                  <a:pt x="4436" y="3993"/>
                </a:lnTo>
                <a:lnTo>
                  <a:pt x="4414" y="3989"/>
                </a:lnTo>
                <a:lnTo>
                  <a:pt x="4394" y="3984"/>
                </a:lnTo>
                <a:lnTo>
                  <a:pt x="4372" y="3977"/>
                </a:lnTo>
                <a:lnTo>
                  <a:pt x="4350" y="3969"/>
                </a:lnTo>
                <a:lnTo>
                  <a:pt x="4329" y="3961"/>
                </a:lnTo>
                <a:lnTo>
                  <a:pt x="4308" y="3952"/>
                </a:lnTo>
                <a:lnTo>
                  <a:pt x="4289" y="3941"/>
                </a:lnTo>
                <a:lnTo>
                  <a:pt x="4270" y="3929"/>
                </a:lnTo>
                <a:lnTo>
                  <a:pt x="4250" y="3917"/>
                </a:lnTo>
                <a:lnTo>
                  <a:pt x="4232" y="3903"/>
                </a:lnTo>
                <a:lnTo>
                  <a:pt x="4214" y="3890"/>
                </a:lnTo>
                <a:lnTo>
                  <a:pt x="4197" y="3874"/>
                </a:lnTo>
                <a:lnTo>
                  <a:pt x="0" y="0"/>
                </a:lnTo>
                <a:lnTo>
                  <a:pt x="1359" y="0"/>
                </a:lnTo>
                <a:lnTo>
                  <a:pt x="4855" y="326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60852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 id="2147483666" r:id="rId14"/>
    <p:sldLayoutId id="214748366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Umc331@mail.ru"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2.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05.xml.rels><?xml version="1.0" encoding="UTF-8" standalone="yes"?>
<Relationships xmlns="http://schemas.openxmlformats.org/package/2006/relationships"><Relationship Id="rId3" Type="http://schemas.openxmlformats.org/officeDocument/2006/relationships/hyperlink" Target="https://e.nalogplan.ru/npd-doc?npmid=98&amp;npid=42521279" TargetMode="External"/><Relationship Id="rId2" Type="http://schemas.openxmlformats.org/officeDocument/2006/relationships/hyperlink" Target="https://e.nalogplan.ru/npd-doc?npmid=98&amp;npid=41103240" TargetMode="Externa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07.xml.rels><?xml version="1.0" encoding="UTF-8" standalone="yes"?>
<Relationships xmlns="http://schemas.openxmlformats.org/package/2006/relationships"><Relationship Id="rId3" Type="http://schemas.openxmlformats.org/officeDocument/2006/relationships/hyperlink" Target="https://e.nalogplan.ru/npd-doc?npmid=99&amp;npid=420208967" TargetMode="External"/><Relationship Id="rId2" Type="http://schemas.openxmlformats.org/officeDocument/2006/relationships/hyperlink" Target="https://e.nalogplan.ru/npd-doc?npmid=99&amp;npid=420282223" TargetMode="External"/><Relationship Id="rId1" Type="http://schemas.openxmlformats.org/officeDocument/2006/relationships/slideLayout" Target="../slideLayouts/slideLayout4.xml"/><Relationship Id="rId5" Type="http://schemas.openxmlformats.org/officeDocument/2006/relationships/hyperlink" Target="https://e.nalogplan.ru/npd-doc?npmid=99&amp;npid=542664958&amp;anchor=ZAP2BOA3H0" TargetMode="External"/><Relationship Id="rId4" Type="http://schemas.openxmlformats.org/officeDocument/2006/relationships/hyperlink" Target="https://e.nalogplan.ru/npd-doc?npmid=98&amp;npid=1074570"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s://e.nalogplan.ru/npd-doc?npmid=99&amp;npid=901765862&amp;anchor=ZA01R1C3AK#ZA01R1C3AK" TargetMode="External"/><Relationship Id="rId3" Type="http://schemas.openxmlformats.org/officeDocument/2006/relationships/hyperlink" Target="https://e.nalogplan.ru/npd-doc?npmid=99&amp;npid=456037036" TargetMode="External"/><Relationship Id="rId7" Type="http://schemas.openxmlformats.org/officeDocument/2006/relationships/hyperlink" Target="https://e.nalogplan.ru/npd-doc?npmid=99&amp;npid=420268877" TargetMode="External"/><Relationship Id="rId2" Type="http://schemas.openxmlformats.org/officeDocument/2006/relationships/hyperlink" Target="https://e.nalogplan.ru/npd-doc?npmid=99&amp;npid=565400047"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420291687" TargetMode="External"/><Relationship Id="rId11" Type="http://schemas.openxmlformats.org/officeDocument/2006/relationships/hyperlink" Target="https://e.nalogplan.ru/npd-doc?npmid=99&amp;npid=901765862&amp;anchor=ZA027663GV#ZA027663GV" TargetMode="External"/><Relationship Id="rId5" Type="http://schemas.openxmlformats.org/officeDocument/2006/relationships/hyperlink" Target="https://e.nalogplan.ru/npd-doc?npmid=99&amp;npid=420308014" TargetMode="External"/><Relationship Id="rId10" Type="http://schemas.openxmlformats.org/officeDocument/2006/relationships/hyperlink" Target="https://e.nalogplan.ru/npd-doc?npmid=99&amp;npid=420268880" TargetMode="External"/><Relationship Id="rId4" Type="http://schemas.openxmlformats.org/officeDocument/2006/relationships/hyperlink" Target="https://e.nalogplan.ru/npd-doc?npmid=99&amp;npid=456026061" TargetMode="External"/><Relationship Id="rId9" Type="http://schemas.openxmlformats.org/officeDocument/2006/relationships/hyperlink" Target="https://e.nalogplan.ru/npd-doc?npmid=99&amp;npid=901765862&amp;anchor=ZAP1NI037N#ZAP1NI037N" TargetMode="Externa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e.nalogplan.ru/npd-doc?npmid=96&amp;npid=902216016" TargetMode="External"/><Relationship Id="rId2" Type="http://schemas.openxmlformats.org/officeDocument/2006/relationships/hyperlink" Target="https://e.nalogplan.ru/npd-doc?npmid=98&amp;npid=41439349" TargetMode="External"/><Relationship Id="rId1" Type="http://schemas.openxmlformats.org/officeDocument/2006/relationships/slideLayout" Target="../slideLayouts/slideLayout4.xml"/><Relationship Id="rId5" Type="http://schemas.openxmlformats.org/officeDocument/2006/relationships/hyperlink" Target="https://blog.legalbis.ru/wp-content/uploads/2020/05/a27-1951-2019_20200414_opredelenie.pdf?utm_campaign=220520uk&amp;utm_source=Sendsay&amp;utm_medium=email&amp;utm_term=2052,9158067,29289" TargetMode="External"/><Relationship Id="rId4" Type="http://schemas.openxmlformats.org/officeDocument/2006/relationships/hyperlink" Target="https://e.nalogplan.ru/npd-doc?npmid=96&amp;npid=499041029&amp;anchor=ZAP2JMS3K5"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e.nalogplan.ru/npd-doc?npmid=98&amp;npid=36259295" TargetMode="External"/><Relationship Id="rId2" Type="http://schemas.openxmlformats.org/officeDocument/2006/relationships/hyperlink" Target="https://e.nalogplan.ru/npd-doc?npmid=99&amp;npid=902371731" TargetMode="Externa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hyperlink" Target="https://e.nalogplan.ru/npd-doc?npmid=98&amp;npid=31971640" TargetMode="External"/><Relationship Id="rId2" Type="http://schemas.openxmlformats.org/officeDocument/2006/relationships/hyperlink" Target="https://e.nalogplan.ru/npd-doc?npmid=98&amp;npid=36342679" TargetMode="Externa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hyperlink" Target="http://www.consultant.ru/cons/cgi/online.cgi?req=doc&amp;base=QUEST&amp;n=191900" TargetMode="External"/><Relationship Id="rId2" Type="http://schemas.openxmlformats.org/officeDocument/2006/relationships/hyperlink" Target="http://www.consultant.ru/cons/cgi/online.cgi?req=doc&amp;base=QUEST&amp;n=191711" TargetMode="Externa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11.xml"/><Relationship Id="rId7" Type="http://schemas.openxmlformats.org/officeDocument/2006/relationships/image" Target="../media/image38.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40.png"/></Relationships>
</file>

<file path=ppt/slides/_rels/slide115.xml.rels><?xml version="1.0" encoding="UTF-8" standalone="yes"?>
<Relationships xmlns="http://schemas.openxmlformats.org/package/2006/relationships"><Relationship Id="rId3" Type="http://schemas.openxmlformats.org/officeDocument/2006/relationships/hyperlink" Target="https://e.nalogplan.ru/npd-doc?npmid=99&amp;npid=901714421&amp;anchor=XA00MCI2NO" TargetMode="External"/><Relationship Id="rId2" Type="http://schemas.openxmlformats.org/officeDocument/2006/relationships/hyperlink" Target="https://e.nalogplan.ru/npd-doc?npmid=99&amp;npid=901714421&amp;anchor=ZAP1VSC3FR"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714421&amp;anchor=XA00M482MO" TargetMode="External"/><Relationship Id="rId5" Type="http://schemas.openxmlformats.org/officeDocument/2006/relationships/hyperlink" Target="https://e.nalogplan.ru/npd-doc?npmid=99&amp;npid=901714421&amp;anchor=XA00M3M2ML" TargetMode="External"/><Relationship Id="rId4" Type="http://schemas.openxmlformats.org/officeDocument/2006/relationships/hyperlink" Target="https://e.nalogplan.ru/npd-doc?npmid=98&amp;npid=47129031"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www.consultant.ru/cons/cgi/online.cgi?req=doc;base=QUEST001;n=178244" TargetMode="External"/><Relationship Id="rId7" Type="http://schemas.openxmlformats.org/officeDocument/2006/relationships/hyperlink" Target="https://e.nalogplan.ru/npd-doc?npmid=99&amp;npid=901990046&amp;anchor=ZAP279E3FT" TargetMode="External"/><Relationship Id="rId2" Type="http://schemas.openxmlformats.org/officeDocument/2006/relationships/hyperlink" Target="https://e.nalogplan.ru/npd-doc?npmid=98&amp;npid=46219971"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990046" TargetMode="External"/><Relationship Id="rId5" Type="http://schemas.openxmlformats.org/officeDocument/2006/relationships/hyperlink" Target="http://vsrf.ru/stor_pdf.php?id=1764598" TargetMode="External"/><Relationship Id="rId4" Type="http://schemas.openxmlformats.org/officeDocument/2006/relationships/hyperlink" Target="https://e.nalogplan.ru/npd-doc?npmid=96&amp;npid=470380298" TargetMode="External"/></Relationships>
</file>

<file path=ppt/slides/_rels/slide117.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4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hdphoto" Target="../media/hdphoto2.wdp"/><Relationship Id="rId2" Type="http://schemas.openxmlformats.org/officeDocument/2006/relationships/notesSlide" Target="../notesSlides/notesSlide2.xml"/><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png"/><Relationship Id="rId10"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18.png"/></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21.xml.rels><?xml version="1.0" encoding="UTF-8" standalone="yes"?>
<Relationships xmlns="http://schemas.openxmlformats.org/package/2006/relationships"><Relationship Id="rId2" Type="http://schemas.openxmlformats.org/officeDocument/2006/relationships/hyperlink" Target="https://e.nalogplan.ru/npd-doc?npmid=98&amp;npid=47373659" TargetMode="Externa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hyperlink" Target="https://e.nalogplan.ru/npd-doc?npmid=99&amp;npid=901714421&amp;anchor=ZAP2FNI3LS" TargetMode="External"/><Relationship Id="rId2" Type="http://schemas.openxmlformats.org/officeDocument/2006/relationships/hyperlink" Target="https://e.nalogplan.ru/npd-doc?npmid=99&amp;npid=551230803" TargetMode="Externa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25.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hyperlink" Target="https://e.nalogplan.ru/npd-doc?npmid=99&amp;npid=901821334&amp;anchor=ZAP244O3J7" TargetMode="External"/><Relationship Id="rId7" Type="http://schemas.openxmlformats.org/officeDocument/2006/relationships/diagramColors" Target="../diagrams/colors18.xml"/><Relationship Id="rId2" Type="http://schemas.openxmlformats.org/officeDocument/2006/relationships/hyperlink" Target="https://e.nalogplan.ru/npd-doc?npmid=99&amp;npid=901821334&amp;anchor=ZA00MHS2O4" TargetMode="External"/><Relationship Id="rId1" Type="http://schemas.openxmlformats.org/officeDocument/2006/relationships/slideLayout" Target="../slideLayouts/slideLayout4.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43.png"/></Relationships>
</file>

<file path=ppt/slides/_rels/slide126.xml.rels><?xml version="1.0" encoding="UTF-8" standalone="yes"?>
<Relationships xmlns="http://schemas.openxmlformats.org/package/2006/relationships"><Relationship Id="rId8" Type="http://schemas.openxmlformats.org/officeDocument/2006/relationships/hyperlink" Target="https://e.nalogplan.ru/npd-doc?npmid=99&amp;npid=901821334&amp;anchor=ZA029KM3K0" TargetMode="External"/><Relationship Id="rId3" Type="http://schemas.openxmlformats.org/officeDocument/2006/relationships/diagramLayout" Target="../diagrams/layout19.xml"/><Relationship Id="rId7" Type="http://schemas.openxmlformats.org/officeDocument/2006/relationships/hyperlink" Target="https://e.nalogplan.ru/npd-doc?npmid=98&amp;npid=24463253" TargetMode="Externa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 Id="rId9" Type="http://schemas.openxmlformats.org/officeDocument/2006/relationships/image" Target="../media/image44.png"/></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hyperlink" Target="https://e.nalogplan.ru/npd-doc?npmid=96&amp;npid=456029276" TargetMode="Externa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8" Type="http://schemas.openxmlformats.org/officeDocument/2006/relationships/hyperlink" Target="https://e.nalogplan.ru/npd-doc?npmid=99&amp;npid=9003670&amp;anchor=XA00M9M2NG" TargetMode="External"/><Relationship Id="rId3" Type="http://schemas.openxmlformats.org/officeDocument/2006/relationships/hyperlink" Target="https://e.nalogplan.ru/npd-doc?npmid=98&amp;npid=22999872" TargetMode="External"/><Relationship Id="rId7" Type="http://schemas.openxmlformats.org/officeDocument/2006/relationships/hyperlink" Target="https://e.nalogplan.ru/npd-doc?npmid=99&amp;npid=901821334&amp;anchor=ZAP1VCS3ED" TargetMode="External"/><Relationship Id="rId2" Type="http://schemas.openxmlformats.org/officeDocument/2006/relationships/hyperlink" Target="https://e.nalogplan.ru/npd-doc?npmid=98&amp;npid=21300131"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42854002" TargetMode="External"/><Relationship Id="rId5" Type="http://schemas.openxmlformats.org/officeDocument/2006/relationships/hyperlink" Target="https://e.nalogplan.ru/npd-doc?npmid=98&amp;npid=42138412" TargetMode="External"/><Relationship Id="rId4" Type="http://schemas.openxmlformats.org/officeDocument/2006/relationships/hyperlink" Target="https://e.nalogplan.ru/npd-doc?npmid=99&amp;npid=90180766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0.xml.rels><?xml version="1.0" encoding="UTF-8" standalone="yes"?>
<Relationships xmlns="http://schemas.openxmlformats.org/package/2006/relationships"><Relationship Id="rId8" Type="http://schemas.openxmlformats.org/officeDocument/2006/relationships/hyperlink" Target="https://e.nalogplan.ru/npd-doc?npmid=99&amp;npid=901714421&amp;anchor=ZAP2NC03MJ" TargetMode="External"/><Relationship Id="rId3" Type="http://schemas.openxmlformats.org/officeDocument/2006/relationships/diagramLayout" Target="../diagrams/layout21.xml"/><Relationship Id="rId7" Type="http://schemas.openxmlformats.org/officeDocument/2006/relationships/hyperlink" Target="https://e.nalogplan.ru/npd-doc?npmid=99&amp;npid=901821334&amp;anchor=XA00M822NA" TargetMode="Externa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 Id="rId9" Type="http://schemas.openxmlformats.org/officeDocument/2006/relationships/image" Target="../media/image45.jpeg"/></Relationships>
</file>

<file path=ppt/slides/_rels/slide131.xml.rels><?xml version="1.0" encoding="UTF-8" standalone="yes"?>
<Relationships xmlns="http://schemas.openxmlformats.org/package/2006/relationships"><Relationship Id="rId3" Type="http://schemas.openxmlformats.org/officeDocument/2006/relationships/hyperlink" Target="https://e.nalogplan.ru/npd-doc?npmid=99&amp;npid=551620614" TargetMode="External"/><Relationship Id="rId2" Type="http://schemas.openxmlformats.org/officeDocument/2006/relationships/hyperlink" Target="https://e.nalogplan.ru/npd-doc?npmid=98&amp;npid=1389259" TargetMode="Externa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hyperlink" Target="https://e.nalogplan.ru/npd-doc?npmid=99&amp;npid=901714421&amp;anchor=XA00MAU2NG" TargetMode="External"/><Relationship Id="rId4" Type="http://schemas.openxmlformats.org/officeDocument/2006/relationships/hyperlink" Target="https://e.nalogplan.ru/npd-doc?npmid=99&amp;npid=901807667&amp;anchor=XA00MD02NJ" TargetMode="Externa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hyperlink" Target="http://sudact.ru/arbitral/doc/zyv522asARQX/?arbitral-txt=%D0%B2+%D1%85%D0%BE%D0%B4%D0%B5+%D0%B2%D1%8B%D0%B5%D0%BC%D0%BA%D0%B8+%D0%B8%D0%B7%D1%8A%D1%8F%D1%82%D1%8B+%D0%BF%D0%B5%D1%87%D0%B0%D1%82%D0%B8&amp;arbitral-case_doc=&amp;arbitral-doc_type=&amp;arbitral-date_from=01.01.2015&amp;arbitral-date_to=&amp;arbitral-region=&amp;arbitral-court=&amp;arbitral-judge=&amp;arbitral-participant=&amp;_=1486923865120&amp;snippet_pos=7232" TargetMode="Externa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34.xml.rels><?xml version="1.0" encoding="UTF-8" standalone="yes"?>
<Relationships xmlns="http://schemas.openxmlformats.org/package/2006/relationships"><Relationship Id="rId8" Type="http://schemas.openxmlformats.org/officeDocument/2006/relationships/image" Target="../media/image47.png"/><Relationship Id="rId13" Type="http://schemas.microsoft.com/office/2007/relationships/diagramDrawing" Target="../diagrams/drawing25.xml"/><Relationship Id="rId3" Type="http://schemas.openxmlformats.org/officeDocument/2006/relationships/diagramData" Target="../diagrams/data24.xml"/><Relationship Id="rId7" Type="http://schemas.microsoft.com/office/2007/relationships/diagramDrawing" Target="../diagrams/drawing24.xml"/><Relationship Id="rId12" Type="http://schemas.openxmlformats.org/officeDocument/2006/relationships/diagramColors" Target="../diagrams/colors25.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QuickStyle" Target="../diagrams/quickStyle25.xml"/><Relationship Id="rId5" Type="http://schemas.openxmlformats.org/officeDocument/2006/relationships/diagramQuickStyle" Target="../diagrams/quickStyle24.xml"/><Relationship Id="rId10" Type="http://schemas.openxmlformats.org/officeDocument/2006/relationships/diagramLayout" Target="../diagrams/layout25.xml"/><Relationship Id="rId4" Type="http://schemas.openxmlformats.org/officeDocument/2006/relationships/diagramLayout" Target="../diagrams/layout24.xml"/><Relationship Id="rId9" Type="http://schemas.openxmlformats.org/officeDocument/2006/relationships/diagramData" Target="../diagrams/data25.xml"/></Relationships>
</file>

<file path=ppt/slides/_rels/slide135.xml.rels><?xml version="1.0" encoding="UTF-8" standalone="yes"?>
<Relationships xmlns="http://schemas.openxmlformats.org/package/2006/relationships"><Relationship Id="rId8" Type="http://schemas.openxmlformats.org/officeDocument/2006/relationships/hyperlink" Target="consultantplus://offline/ref=CEF7CB72797548793C6AD74B70D3C5EF38A2C6082DE89948C817083EDB648739EA91E8D71E82E6C879960BC75A1E8FAE6FDF8B2Ab0s0O"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36.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image" Target="../media/image49.png"/><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image" Target="../media/image42.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3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Layout" Target="../diagrams/layout29.xml"/><Relationship Id="rId7" Type="http://schemas.openxmlformats.org/officeDocument/2006/relationships/image" Target="../media/image50.png"/><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38.xml.rels><?xml version="1.0" encoding="UTF-8" standalone="yes"?>
<Relationships xmlns="http://schemas.openxmlformats.org/package/2006/relationships"><Relationship Id="rId3" Type="http://schemas.openxmlformats.org/officeDocument/2006/relationships/hyperlink" Target="https://e.nalogplan.ru/npd-doc?npmid=99&amp;npid=9012676&amp;anchor=ZA00MLI2NO" TargetMode="External"/><Relationship Id="rId2" Type="http://schemas.openxmlformats.org/officeDocument/2006/relationships/hyperlink" Target="https://e.nalogplan.ru/npd-doc?npmid=99&amp;npid=9012676&amp;anchor=ZAP2D5C3FP" TargetMode="Externa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hyperlink" Target="https://e.nalogplan.ru/npd-doc?npmid=99&amp;npid=902260215&amp;anchor=ZA00MSA2OK" TargetMode="External"/><Relationship Id="rId2" Type="http://schemas.openxmlformats.org/officeDocument/2006/relationships/hyperlink" Target="https://e.nalogplan.ru/npd-doc?npmid=97&amp;npid=403834"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7477&amp;anchor=XA00MCQ2NU" TargetMode="External"/><Relationship Id="rId5" Type="http://schemas.openxmlformats.org/officeDocument/2006/relationships/hyperlink" Target="https://e.nalogplan.ru/npd-doc?npmid=99&amp;npid=901802257&amp;anchor=ZA00MGU2NR" TargetMode="External"/><Relationship Id="rId4" Type="http://schemas.openxmlformats.org/officeDocument/2006/relationships/hyperlink" Target="https://e.nalogplan.ru/npd-doc?npmid=99&amp;npid=902260215&amp;anchor=ZA00MDS2NJ"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kremlin.ru/acts/bank/37385" TargetMode="External"/><Relationship Id="rId2" Type="http://schemas.openxmlformats.org/officeDocument/2006/relationships/hyperlink" Target="http://www.kremlin.ru/acts/bank/8220"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consultantplus://offline/ref=D36185FE57A6437D74B925EF3C770D1270782F40157EB2D276F0DDF2163B8754367D96C8A5m455H" TargetMode="External"/><Relationship Id="rId7" Type="http://schemas.openxmlformats.org/officeDocument/2006/relationships/hyperlink" Target="consultantplus://offline/ref=D36185FE57A6437D74B925EF3C770D1270792847167BB2D276F0DDF2163B8754367D96CBA24C060Em152H" TargetMode="External"/><Relationship Id="rId2" Type="http://schemas.openxmlformats.org/officeDocument/2006/relationships/hyperlink" Target="consultantplus://offline/ref=D36185FE57A6437D74B928FC29770D1277732642177AB2D276F0DDF216m35BH" TargetMode="External"/><Relationship Id="rId1" Type="http://schemas.openxmlformats.org/officeDocument/2006/relationships/slideLayout" Target="../slideLayouts/slideLayout2.xml"/><Relationship Id="rId6" Type="http://schemas.openxmlformats.org/officeDocument/2006/relationships/hyperlink" Target="consultantplus://offline/ref=D36185FE57A6437D74B925EF3C770D1270782F40157EB2D276F0DDF2163B8754367D96CBA24C0B0Em15FH" TargetMode="External"/><Relationship Id="rId5" Type="http://schemas.openxmlformats.org/officeDocument/2006/relationships/hyperlink" Target="consultantplus://offline/ref=D36185FE57A6437D74B925EF3C770D1270782F40157EB2D276F0DDF2163B8754367D96CBA24C0B0Em155H" TargetMode="External"/><Relationship Id="rId4" Type="http://schemas.openxmlformats.org/officeDocument/2006/relationships/hyperlink" Target="consultantplus://offline/ref=D36185FE57A6437D74B925EF3C770D1270782F40157EB2D276F0DDF2163B8754367D96CBmA55H"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hyperlink" Target="consultantplus://offline/ref=A040EB39CD11F250D04774D023161F91AEC9C05CF7E7BFE6557057AB0C7F19015D14DE1A43E0D702BA23460CF7C2AB65EB16C279A9CC5387jBq0H" TargetMode="Externa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4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Layout" Target="../diagrams/layout32.xml"/><Relationship Id="rId7" Type="http://schemas.openxmlformats.org/officeDocument/2006/relationships/image" Target="../media/image52.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hyperlink" Target="https://e.nalogplan.ru/npd-doc?npmid=99&amp;npid=901821334&amp;anchor=XA00M662MT" TargetMode="External"/><Relationship Id="rId2" Type="http://schemas.openxmlformats.org/officeDocument/2006/relationships/hyperlink" Target="https://e.nalogplan.ru/npd-doc?npmid=99&amp;npid=901714421&amp;anchor=ZAP2BHG3K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base.garant.ru/39115130/"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e.nalogplan.ru/npd-doc.aspx?npmid=98&amp;npid=19549718" TargetMode="External"/><Relationship Id="rId2" Type="http://schemas.openxmlformats.org/officeDocument/2006/relationships/hyperlink" Target="http://e.nalogplan.ru/npd-doc.aspx?npmid=98&amp;npid=7137891"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e.rnk.ru/npd-doc.aspx?npmid=99&amp;npid=875490971" TargetMode="External"/><Relationship Id="rId2" Type="http://schemas.openxmlformats.org/officeDocument/2006/relationships/hyperlink" Target="http://e.rnk.ru/npd-doc.aspx?npmid=99&amp;npid=810027162" TargetMode="External"/><Relationship Id="rId1" Type="http://schemas.openxmlformats.org/officeDocument/2006/relationships/slideLayout" Target="../slideLayouts/slideLayout2.xml"/><Relationship Id="rId4" Type="http://schemas.openxmlformats.org/officeDocument/2006/relationships/hyperlink" Target="http://e.rnk.ru/npd-doc.aspx?npmid=99&amp;npid=875511351" TargetMode="External"/></Relationships>
</file>

<file path=ppt/slides/_rels/slide154.xml.rels><?xml version="1.0" encoding="UTF-8" standalone="yes"?>
<Relationships xmlns="http://schemas.openxmlformats.org/package/2006/relationships"><Relationship Id="rId8" Type="http://schemas.openxmlformats.org/officeDocument/2006/relationships/hyperlink" Target="consultantplus://offline/ref=4A94B841B64B757C8839F19713C05AA5B7191CDBEB6F11032F7B628F05e5H9N" TargetMode="External"/><Relationship Id="rId3" Type="http://schemas.openxmlformats.org/officeDocument/2006/relationships/hyperlink" Target="consultantplus://offline/ref=4A94B841B64B757C8839E39003C05AA5BC141BDBE9634C0927226E8De0H2N" TargetMode="External"/><Relationship Id="rId7" Type="http://schemas.openxmlformats.org/officeDocument/2006/relationships/hyperlink" Target="consultantplus://offline/ref=4A94B841B64B757C8839E38802C05AA5B4141ED1EA6F11032F7B628F05e5H9N" TargetMode="External"/><Relationship Id="rId2" Type="http://schemas.openxmlformats.org/officeDocument/2006/relationships/hyperlink" Target="consultantplus://offline/ref=574550C07F96B960D0A8CDF97D5C275AA53B1983B9ACD404CE043499DEf2D0N" TargetMode="External"/><Relationship Id="rId1" Type="http://schemas.openxmlformats.org/officeDocument/2006/relationships/slideLayout" Target="../slideLayouts/slideLayout2.xml"/><Relationship Id="rId6" Type="http://schemas.openxmlformats.org/officeDocument/2006/relationships/hyperlink" Target="consultantplus://offline/ref=4A94B841B64B757C8839FD8403B90FF6B81310DCEC60135E25733B83075EeAHDN" TargetMode="External"/><Relationship Id="rId5" Type="http://schemas.openxmlformats.org/officeDocument/2006/relationships/hyperlink" Target="consultantplus://offline/ref=4A94B841B64B757C8839FC8406C05AA5B4171DD1ED6F11032F7B628F0559A21C3926BEE9F3D471B6e5H4N" TargetMode="External"/><Relationship Id="rId4" Type="http://schemas.openxmlformats.org/officeDocument/2006/relationships/hyperlink" Target="consultantplus://offline/ref=4A94B841B64B757C8839FC8406C05AA5B4171DD1ED6F11032F7B628F0559A21C3926BEE9F3D578BEe5H4N" TargetMode="External"/><Relationship Id="rId9" Type="http://schemas.openxmlformats.org/officeDocument/2006/relationships/hyperlink" Target="consultantplus://offline/ref=95D223AEBBF51516CDBC0312623F006CEBCDD722C6924DD3852FAFE7F9AC33C985709FF3A7B9587BJ0UEN" TargetMode="Externa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hyperlink" Target="consultantplus://offline/ref=0891F35952EE32C774D7BA8247DB48BCDF29DD126B84AAED22CCBBDD6CDEm2G" TargetMode="External"/><Relationship Id="rId3" Type="http://schemas.openxmlformats.org/officeDocument/2006/relationships/hyperlink" Target="consultantplus://offline/ref=0891F35952EE32C774D7A89D56DB48BCDC2BD615618EAAED22CCBBDD6CDEm2G" TargetMode="External"/><Relationship Id="rId7" Type="http://schemas.openxmlformats.org/officeDocument/2006/relationships/hyperlink" Target="consultantplus://offline/ref=0891F35952EE32C774D7A8835FDB48BCD428DD12618DF7E72A95B7DFD6mBG" TargetMode="External"/><Relationship Id="rId2" Type="http://schemas.openxmlformats.org/officeDocument/2006/relationships/hyperlink" Target="consultantplus://offline/ref=0891F35952EE32C774D7B69157A21DEFD02CD6166D84A7B028C4E2D16EE5D5mCG" TargetMode="External"/><Relationship Id="rId1" Type="http://schemas.openxmlformats.org/officeDocument/2006/relationships/slideLayout" Target="../slideLayouts/slideLayout2.xml"/><Relationship Id="rId6" Type="http://schemas.openxmlformats.org/officeDocument/2006/relationships/hyperlink" Target="consultantplus://offline/ref=0891F35952EE32C774D7A88557DB48BCD42EDD12698DF7E72A95B7DFD6mBG" TargetMode="External"/><Relationship Id="rId5" Type="http://schemas.openxmlformats.org/officeDocument/2006/relationships/hyperlink" Target="consultantplus://offline/ref=0891F35952EE32C774D7A88A56DB48BCDA2DDE176B8DF7E72A95B7DFD6mBG" TargetMode="External"/><Relationship Id="rId4" Type="http://schemas.openxmlformats.org/officeDocument/2006/relationships/hyperlink" Target="consultantplus://offline/ref=0891F35952EE32C774D7A88A56DB48BCDB2CD7106D8DF7E72A95B7DFD6mBG" TargetMode="External"/></Relationships>
</file>

<file path=ppt/slides/_rels/slide157.xml.rels><?xml version="1.0" encoding="UTF-8" standalone="yes"?>
<Relationships xmlns="http://schemas.openxmlformats.org/package/2006/relationships"><Relationship Id="rId3" Type="http://schemas.openxmlformats.org/officeDocument/2006/relationships/hyperlink" Target="http://e.nalogplan.ru/npd-doc.aspx?npmid=98&amp;npid=1122913" TargetMode="External"/><Relationship Id="rId2" Type="http://schemas.openxmlformats.org/officeDocument/2006/relationships/hyperlink" Target="http://e.nalogplan.ru/npd-doc.aspx?npmid=96&amp;npid=885089843"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8" Type="http://schemas.openxmlformats.org/officeDocument/2006/relationships/hyperlink" Target="http://e.nalogplan.ru/npd-doc.aspx?npmid=96&amp;npid=770413450" TargetMode="External"/><Relationship Id="rId3" Type="http://schemas.openxmlformats.org/officeDocument/2006/relationships/hyperlink" Target="http://e.nalogplan.ru/npd-doc.aspx?npmid=96&amp;npid=454681712" TargetMode="External"/><Relationship Id="rId7" Type="http://schemas.openxmlformats.org/officeDocument/2006/relationships/hyperlink" Target="http://e.nalogplan.ru/npd-doc.aspx?npmid=98&amp;npid=11270240" TargetMode="External"/><Relationship Id="rId2" Type="http://schemas.openxmlformats.org/officeDocument/2006/relationships/hyperlink" Target="http://e.nalogplan.ru/npd-doc.aspx?npmid=96&amp;npid=677746869" TargetMode="External"/><Relationship Id="rId1" Type="http://schemas.openxmlformats.org/officeDocument/2006/relationships/slideLayout" Target="../slideLayouts/slideLayout2.xml"/><Relationship Id="rId6" Type="http://schemas.openxmlformats.org/officeDocument/2006/relationships/hyperlink" Target="http://e.nalogplan.ru/npd-doc.aspx?npmid=96&amp;npid=456030773" TargetMode="External"/><Relationship Id="rId5" Type="http://schemas.openxmlformats.org/officeDocument/2006/relationships/hyperlink" Target="http://e.nalogplan.ru/npd-doc.aspx?npmid=96&amp;npid=470304836" TargetMode="External"/><Relationship Id="rId4" Type="http://schemas.openxmlformats.org/officeDocument/2006/relationships/hyperlink" Target="http://e.nalogplan.ru/npd-doc.aspx?npmid=96&amp;npid=47035650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hyperlink" Target="http://e.nalogplan.ru/npd-doc.aspx?npmid=98&amp;npid=13614975" TargetMode="External"/><Relationship Id="rId7" Type="http://schemas.openxmlformats.org/officeDocument/2006/relationships/hyperlink" Target="http://e.nalogplan.ru/npd-doc.aspx?npmid=96&amp;npid=902214684" TargetMode="External"/><Relationship Id="rId2" Type="http://schemas.openxmlformats.org/officeDocument/2006/relationships/hyperlink" Target="http://e.nalogplan.ru/npd-doc.aspx?npmid=98&amp;npid=21247351" TargetMode="External"/><Relationship Id="rId1" Type="http://schemas.openxmlformats.org/officeDocument/2006/relationships/slideLayout" Target="../slideLayouts/slideLayout2.xml"/><Relationship Id="rId6" Type="http://schemas.openxmlformats.org/officeDocument/2006/relationships/hyperlink" Target="http://e.nalogplan.ru/npd-doc.aspx?npmid=98&amp;npid=22398074" TargetMode="External"/><Relationship Id="rId5" Type="http://schemas.openxmlformats.org/officeDocument/2006/relationships/hyperlink" Target="http://e.nalogplan.ru/npd-doc.aspx?npmid=98&amp;npid=21670185" TargetMode="External"/><Relationship Id="rId4" Type="http://schemas.openxmlformats.org/officeDocument/2006/relationships/hyperlink" Target="http://e.nalogplan.ru/npd-doc.aspx?npmid=98&amp;npid=1132462" TargetMode="External"/></Relationships>
</file>

<file path=ppt/slides/_rels/slide161.xml.rels><?xml version="1.0" encoding="UTF-8" standalone="yes"?>
<Relationships xmlns="http://schemas.openxmlformats.org/package/2006/relationships"><Relationship Id="rId8" Type="http://schemas.openxmlformats.org/officeDocument/2006/relationships/hyperlink" Target="https://e.nalogplan.ru/npd-doc?npmid=96&amp;npid=499078891" TargetMode="External"/><Relationship Id="rId3" Type="http://schemas.openxmlformats.org/officeDocument/2006/relationships/hyperlink" Target="https://e.nalogplan.ru/npd-doc?npmid=99&amp;npid=901714421&amp;anchor=XA00MAM2NC" TargetMode="External"/><Relationship Id="rId7" Type="http://schemas.openxmlformats.org/officeDocument/2006/relationships/hyperlink" Target="https://e.nalogplan.ru/npd-doc?npmid=98&amp;npid=10320331" TargetMode="External"/><Relationship Id="rId2" Type="http://schemas.openxmlformats.org/officeDocument/2006/relationships/hyperlink" Target="https://e.nalogplan.ru/npd-doc?npmid=98&amp;npid=35432536"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36643459" TargetMode="External"/><Relationship Id="rId5" Type="http://schemas.openxmlformats.org/officeDocument/2006/relationships/hyperlink" Target="https://e.nalogplan.ru/npd-doc?npmid=98&amp;npid=31518563" TargetMode="External"/><Relationship Id="rId4" Type="http://schemas.openxmlformats.org/officeDocument/2006/relationships/hyperlink" Target="https://e.nalogplan.ru/npd-doc?npmid=98&amp;npid=36821645" TargetMode="External"/><Relationship Id="rId9" Type="http://schemas.openxmlformats.org/officeDocument/2006/relationships/hyperlink" Target="https://e.nalogplan.ru/npd-doc?npmid=96&amp;npid=499001721" TargetMode="External"/></Relationships>
</file>

<file path=ppt/slides/_rels/slide162.xml.rels><?xml version="1.0" encoding="UTF-8" standalone="yes"?>
<Relationships xmlns="http://schemas.openxmlformats.org/package/2006/relationships"><Relationship Id="rId3" Type="http://schemas.openxmlformats.org/officeDocument/2006/relationships/hyperlink" Target="https://e.nalogplan.ru/npd-doc?npmid=98&amp;npid=45742338" TargetMode="External"/><Relationship Id="rId2" Type="http://schemas.openxmlformats.org/officeDocument/2006/relationships/hyperlink" Target="http://kad.arbitr.ru/PdfDocument/f96caf68-a24d-4032-8caf-e35745e2155a/691988d8-9c93-4bb8-9c2c-25749f95673c/A21-4555-2017_20180510_Postanovlenie_apelljacionnoj_instancii.pdf" TargetMode="External"/><Relationship Id="rId1" Type="http://schemas.openxmlformats.org/officeDocument/2006/relationships/slideLayout" Target="../slideLayouts/slideLayout4.xml"/><Relationship Id="rId4" Type="http://schemas.openxmlformats.org/officeDocument/2006/relationships/hyperlink" Target="https://e.nalogplan.ru/npd-doc?npmid=98&amp;npid=30116318" TargetMode="External"/></Relationships>
</file>

<file path=ppt/slides/_rels/slide163.xml.rels><?xml version="1.0" encoding="UTF-8" standalone="yes"?>
<Relationships xmlns="http://schemas.openxmlformats.org/package/2006/relationships"><Relationship Id="rId3" Type="http://schemas.openxmlformats.org/officeDocument/2006/relationships/hyperlink" Target="https://e.nalogplan.ru/npd-doc?npmid=99&amp;npid=555728829" TargetMode="External"/><Relationship Id="rId2" Type="http://schemas.openxmlformats.org/officeDocument/2006/relationships/hyperlink" Target="http://vsrf.ru/stor_pdf_ec.php?id=1735300" TargetMode="External"/><Relationship Id="rId1" Type="http://schemas.openxmlformats.org/officeDocument/2006/relationships/slideLayout" Target="../slideLayouts/slideLayout2.xml"/><Relationship Id="rId4" Type="http://schemas.openxmlformats.org/officeDocument/2006/relationships/hyperlink" Target="https://e.nalogplan.ru/npd-doc?npmid=96&amp;npid=556493604"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hyperlink" Target="https://e.nalogplan.ru/npd-doc?npmid=98&amp;npid=36874614"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hyperlink" Target="http://www.consultant.ru/cons/cgi/online.cgi?req=doc;base=QUEST001;n=183697" TargetMode="External"/><Relationship Id="rId2" Type="http://schemas.openxmlformats.org/officeDocument/2006/relationships/hyperlink" Target="https://e.nalogplan.ru/npd-doc?npmid=98&amp;npid=21057026" TargetMode="External"/><Relationship Id="rId1" Type="http://schemas.openxmlformats.org/officeDocument/2006/relationships/slideLayout" Target="../slideLayouts/slideLayout2.xml"/><Relationship Id="rId4" Type="http://schemas.openxmlformats.org/officeDocument/2006/relationships/hyperlink" Target="https://e.nalogplan.ru/npd-doc?npmid=96&amp;npid=901914683" TargetMode="External"/></Relationships>
</file>

<file path=ppt/slides/_rels/slide167.xml.rels><?xml version="1.0" encoding="UTF-8" standalone="yes"?>
<Relationships xmlns="http://schemas.openxmlformats.org/package/2006/relationships"><Relationship Id="rId8" Type="http://schemas.openxmlformats.org/officeDocument/2006/relationships/hyperlink" Target="https://e.nalogplan.ru/npd-doc?npmid=98&amp;npid=17496303" TargetMode="External"/><Relationship Id="rId3" Type="http://schemas.openxmlformats.org/officeDocument/2006/relationships/hyperlink" Target="https://e.nalogplan.ru/npd-doc?npmid=98&amp;npid=36842547" TargetMode="External"/><Relationship Id="rId7" Type="http://schemas.openxmlformats.org/officeDocument/2006/relationships/hyperlink" Target="https://e.nalogplan.ru/npd-doc?npmid=98&amp;npid=18089407" TargetMode="External"/><Relationship Id="rId12" Type="http://schemas.openxmlformats.org/officeDocument/2006/relationships/hyperlink" Target="https://e.nalogplan.ru/npd-doc?npmid=98&amp;npid=33423252" TargetMode="External"/><Relationship Id="rId2" Type="http://schemas.openxmlformats.org/officeDocument/2006/relationships/hyperlink" Target="https://e.nalogplan.ru/npd-doc?npmid=98&amp;npid=36921105" TargetMode="External"/><Relationship Id="rId1" Type="http://schemas.openxmlformats.org/officeDocument/2006/relationships/slideLayout" Target="../slideLayouts/slideLayout2.xml"/><Relationship Id="rId6" Type="http://schemas.openxmlformats.org/officeDocument/2006/relationships/hyperlink" Target="https://e.nalogplan.ru/npd-doc?npmid=98&amp;npid=37255302" TargetMode="External"/><Relationship Id="rId11" Type="http://schemas.openxmlformats.org/officeDocument/2006/relationships/hyperlink" Target="https://e.nalogplan.ru/npd-doc?npmid=98&amp;npid=19471302" TargetMode="External"/><Relationship Id="rId5" Type="http://schemas.openxmlformats.org/officeDocument/2006/relationships/hyperlink" Target="https://e.nalogplan.ru/npd-doc?npmid=98&amp;npid=35668007" TargetMode="External"/><Relationship Id="rId10" Type="http://schemas.openxmlformats.org/officeDocument/2006/relationships/hyperlink" Target="https://e.nalogplan.ru/npd-doc?npmid=98&amp;npid=12799404" TargetMode="External"/><Relationship Id="rId4" Type="http://schemas.openxmlformats.org/officeDocument/2006/relationships/hyperlink" Target="https://e.nalogplan.ru/npd-doc?npmid=98&amp;npid=36735406" TargetMode="External"/><Relationship Id="rId9" Type="http://schemas.openxmlformats.org/officeDocument/2006/relationships/hyperlink" Target="https://e.nalogplan.ru/npd-doc?npmid=98&amp;npid=6628755" TargetMode="External"/></Relationships>
</file>

<file path=ppt/slides/_rels/slide168.xml.rels><?xml version="1.0" encoding="UTF-8" standalone="yes"?>
<Relationships xmlns="http://schemas.openxmlformats.org/package/2006/relationships"><Relationship Id="rId3" Type="http://schemas.openxmlformats.org/officeDocument/2006/relationships/hyperlink" Target="https://blog.legalbis.ru/wp-content/uploads/2020/02/a35-6803-2017_20190305_reshenija_i_postanovlenija.pdf" TargetMode="External"/><Relationship Id="rId2" Type="http://schemas.openxmlformats.org/officeDocument/2006/relationships/hyperlink" Target="http://www.consultant.ru/cons/cgi/online.cgi?req=doc&amp;base=QUEST&amp;n=186062&amp;dst=1000000001&amp;date=03.07.2019" TargetMode="Externa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8" Type="http://schemas.openxmlformats.org/officeDocument/2006/relationships/hyperlink" Target="https://e.nalogplan.ru/npd-doc?npmid=96&amp;npid=902263402" TargetMode="External"/><Relationship Id="rId3" Type="http://schemas.openxmlformats.org/officeDocument/2006/relationships/hyperlink" Target="https://e.nalogplan.ru/npd-doc?npmid=99&amp;npid=901714421&amp;anchor=XA00MG02O8" TargetMode="External"/><Relationship Id="rId7" Type="http://schemas.openxmlformats.org/officeDocument/2006/relationships/hyperlink" Target="https://e.nalogplan.ru/npd-doc?npmid=96&amp;npid=499041029&amp;anchor=XA00M8A2N5" TargetMode="External"/><Relationship Id="rId2" Type="http://schemas.openxmlformats.org/officeDocument/2006/relationships/hyperlink" Target="http://www.consultant.ru/cons/cgi/online.cgi?req=doc&amp;base=QUEST&amp;n=172870&amp;div=FIN&amp;dst=1000000001,0&amp;rnd=0.10679185928387824" TargetMode="External"/><Relationship Id="rId1" Type="http://schemas.openxmlformats.org/officeDocument/2006/relationships/slideLayout" Target="../slideLayouts/slideLayout4.xml"/><Relationship Id="rId6" Type="http://schemas.openxmlformats.org/officeDocument/2006/relationships/hyperlink" Target="https://e.nalogplan.ru/npd-doc?npmid=96&amp;npid=499041029&amp;anchor=XA00MBO2NG" TargetMode="External"/><Relationship Id="rId5" Type="http://schemas.openxmlformats.org/officeDocument/2006/relationships/hyperlink" Target="https://e.nalogplan.ru/npd-doc?npmid=99&amp;npid=901714421&amp;anchor=ZAP2FNI3LS" TargetMode="External"/><Relationship Id="rId4" Type="http://schemas.openxmlformats.org/officeDocument/2006/relationships/hyperlink" Target="https://e.nalogplan.ru/npd-doc?npmid=99&amp;npid=901714421&amp;anchor=ZA01SHE3BB" TargetMode="External"/><Relationship Id="rId9" Type="http://schemas.openxmlformats.org/officeDocument/2006/relationships/hyperlink" Target="https://e.nalogplan.ru/npd-doc?npmid=98&amp;npid=39267068" TargetMode="External"/></Relationships>
</file>

<file path=ppt/slides/_rels/slide171.xml.rels><?xml version="1.0" encoding="UTF-8" standalone="yes"?>
<Relationships xmlns="http://schemas.openxmlformats.org/package/2006/relationships"><Relationship Id="rId3" Type="http://schemas.openxmlformats.org/officeDocument/2006/relationships/hyperlink" Target="https://e.nalogplan.ru/npd-doc?npmid=96&amp;npid=499041029&amp;anchor=XA00MBO2NG" TargetMode="External"/><Relationship Id="rId2" Type="http://schemas.openxmlformats.org/officeDocument/2006/relationships/hyperlink" Target="https://e.nalogplan.ru/npd-doc?npmid=99&amp;npid=901714421&amp;anchor=ZAP20V83FM" TargetMode="External"/><Relationship Id="rId1" Type="http://schemas.openxmlformats.org/officeDocument/2006/relationships/slideLayout" Target="../slideLayouts/slideLayout4.xml"/><Relationship Id="rId4" Type="http://schemas.openxmlformats.org/officeDocument/2006/relationships/hyperlink" Target="https://e.nalogplan.ru/npd-doc?npmid=98&amp;npid=39267068" TargetMode="Externa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hyperlink" Target="https://e.nalogplan.ru/npd-doc?npmid=99&amp;npid=560829859" TargetMode="Externa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3" Type="http://schemas.openxmlformats.org/officeDocument/2006/relationships/hyperlink" Target="https://e.nalogplan.ru/npd-doc?npmid=99&amp;npid=901821334&amp;anchor=ZAP244O3J7" TargetMode="External"/><Relationship Id="rId2" Type="http://schemas.openxmlformats.org/officeDocument/2006/relationships/hyperlink" Target="https://e.nalogplan.ru/npd-doc?npmid=99&amp;npid=901821334&amp;anchor=ZAP23R63CU" TargetMode="External"/><Relationship Id="rId1" Type="http://schemas.openxmlformats.org/officeDocument/2006/relationships/slideLayout" Target="../slideLayouts/slideLayout4.xml"/><Relationship Id="rId6" Type="http://schemas.openxmlformats.org/officeDocument/2006/relationships/hyperlink" Target="https://e.nalogplan.ru/npd-doc?npmid=96&amp;npid=902347114" TargetMode="External"/><Relationship Id="rId5" Type="http://schemas.openxmlformats.org/officeDocument/2006/relationships/hyperlink" Target="https://e.nalogplan.ru/npd-doc?npmid=98&amp;npid=20755084" TargetMode="External"/><Relationship Id="rId4" Type="http://schemas.openxmlformats.org/officeDocument/2006/relationships/hyperlink" Target="https://e.nalogplan.ru/npd-doc?npmid=99&amp;npid=901821334&amp;anchor=ZA01RNO396" TargetMode="External"/></Relationships>
</file>

<file path=ppt/slides/_rels/slide175.xml.rels><?xml version="1.0" encoding="UTF-8" standalone="yes"?>
<Relationships xmlns="http://schemas.openxmlformats.org/package/2006/relationships"><Relationship Id="rId8" Type="http://schemas.openxmlformats.org/officeDocument/2006/relationships/hyperlink" Target="https://e.nalogplan.ru/npd-doc?npmid=98&amp;npid=32271055" TargetMode="External"/><Relationship Id="rId3" Type="http://schemas.openxmlformats.org/officeDocument/2006/relationships/hyperlink" Target="https://e.nalogplan.ru/npd-doc?npmid=98&amp;npid=1143941" TargetMode="External"/><Relationship Id="rId7" Type="http://schemas.openxmlformats.org/officeDocument/2006/relationships/hyperlink" Target="https://e.nalogplan.ru/npd-doc?npmid=98&amp;npid=38183106" TargetMode="External"/><Relationship Id="rId2" Type="http://schemas.openxmlformats.org/officeDocument/2006/relationships/hyperlink" Target="https://e.nalogplan.ru/npd-doc?npmid=98&amp;npid=32851534"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27762509" TargetMode="External"/><Relationship Id="rId5" Type="http://schemas.openxmlformats.org/officeDocument/2006/relationships/hyperlink" Target="https://e.nalogplan.ru/npd-doc?npmid=98&amp;npid=20569830" TargetMode="External"/><Relationship Id="rId4" Type="http://schemas.openxmlformats.org/officeDocument/2006/relationships/hyperlink" Target="https://e.nalogplan.ru/npd-doc?npmid=96&amp;npid=470372883" TargetMode="External"/></Relationships>
</file>

<file path=ppt/slides/_rels/slide176.xml.rels><?xml version="1.0" encoding="UTF-8" standalone="yes"?>
<Relationships xmlns="http://schemas.openxmlformats.org/package/2006/relationships"><Relationship Id="rId8" Type="http://schemas.openxmlformats.org/officeDocument/2006/relationships/hyperlink" Target="https://e.nalogplan.ru/npd-doc?npmid=99&amp;npid=420258009&amp;anchor=ZAP203U3E3" TargetMode="External"/><Relationship Id="rId3" Type="http://schemas.openxmlformats.org/officeDocument/2006/relationships/hyperlink" Target="https://e.nalogplan.ru/npd-doc?npmid=99&amp;npid=901821334&amp;anchor=ZA01OAO3BK" TargetMode="External"/><Relationship Id="rId7" Type="http://schemas.openxmlformats.org/officeDocument/2006/relationships/hyperlink" Target="https://e.nalogplan.ru/npd-doc?npmid=99&amp;npid=901821334&amp;anchor=ZAP23R63CU" TargetMode="External"/><Relationship Id="rId2" Type="http://schemas.openxmlformats.org/officeDocument/2006/relationships/hyperlink" Target="https://e.nalogplan.ru/npd-doc?npmid=99&amp;npid=901821334&amp;anchor=ZAP28MK3GE"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821334" TargetMode="External"/><Relationship Id="rId5" Type="http://schemas.openxmlformats.org/officeDocument/2006/relationships/hyperlink" Target="https://e.nalogplan.ru/npd-doc?npmid=99&amp;npid=901821334&amp;anchor=XA00M7Q2MR" TargetMode="External"/><Relationship Id="rId4" Type="http://schemas.openxmlformats.org/officeDocument/2006/relationships/hyperlink" Target="https://e.nalogplan.ru/npd-doc?npmid=99&amp;npid=901821334&amp;anchor=XA00M822NA" TargetMode="External"/><Relationship Id="rId9" Type="http://schemas.openxmlformats.org/officeDocument/2006/relationships/hyperlink" Target="https://e.nalogplan.ru/npd-doc?npmid=99&amp;npid=901821334&amp;anchor=ZAP2DQU3J6" TargetMode="Externa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3" Type="http://schemas.openxmlformats.org/officeDocument/2006/relationships/hyperlink" Target="https://e.nalogplan.ru/npd-doc?npmid=99&amp;npid=901714421&amp;anchor=XA00MHU2O5" TargetMode="External"/><Relationship Id="rId2" Type="http://schemas.openxmlformats.org/officeDocument/2006/relationships/hyperlink" Target="https://e.nalogplan.ru/npd-doc?npmid=98&amp;npid=41498216"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714421&amp;anchor=ZA00MT42PI" TargetMode="External"/><Relationship Id="rId5" Type="http://schemas.openxmlformats.org/officeDocument/2006/relationships/hyperlink" Target="https://e.nalogplan.ru/npd-doc?npmid=99&amp;npid=901714421&amp;anchor=ZAP1PIM37G" TargetMode="External"/><Relationship Id="rId4" Type="http://schemas.openxmlformats.org/officeDocument/2006/relationships/hyperlink" Target="https://e.nalogplan.ru/npd-doc?npmid=99&amp;npid=901765862&amp;anchor=XA00MDI2NO" TargetMode="External"/></Relationships>
</file>

<file path=ppt/slides/_rels/slide179.xml.rels><?xml version="1.0" encoding="UTF-8" standalone="yes"?>
<Relationships xmlns="http://schemas.openxmlformats.org/package/2006/relationships"><Relationship Id="rId3" Type="http://schemas.openxmlformats.org/officeDocument/2006/relationships/hyperlink" Target="https://e.nalogplan.ru/npd-doc?npmid=98&amp;npid=36682381" TargetMode="External"/><Relationship Id="rId2" Type="http://schemas.openxmlformats.org/officeDocument/2006/relationships/hyperlink" Target="https://e.nalogplan.ru/npd-doc?npmid=99&amp;npid=901714421&amp;anchor=ZAP1V183B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doc.ksrf.ru/decision/KSRFDecision470104.pdf" TargetMode="Externa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8" Type="http://schemas.openxmlformats.org/officeDocument/2006/relationships/hyperlink" Target="https://e.nalogplan.ru/npd-doc?npmid=98&amp;npid=43370491" TargetMode="External"/><Relationship Id="rId3" Type="http://schemas.openxmlformats.org/officeDocument/2006/relationships/hyperlink" Target="https://e.nalogplan.ru/npd-doc?npmid=99&amp;npid=901821334&amp;anchor=ZA01PP6366" TargetMode="External"/><Relationship Id="rId7" Type="http://schemas.openxmlformats.org/officeDocument/2006/relationships/hyperlink" Target="https://e.nalogplan.ru/npd-doc?npmid=96&amp;npid=901908346" TargetMode="External"/><Relationship Id="rId2" Type="http://schemas.openxmlformats.org/officeDocument/2006/relationships/hyperlink" Target="https://e.nalogplan.ru/npd-doc?npmid=99&amp;npid=901714421&amp;anchor=ZAP2A083GD"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821334&amp;anchor=ZAP2JB83OV" TargetMode="External"/><Relationship Id="rId5" Type="http://schemas.openxmlformats.org/officeDocument/2006/relationships/hyperlink" Target="https://e.nalogplan.ru/npd-doc?npmid=99&amp;npid=901821334&amp;anchor=ZA02AS83HT" TargetMode="External"/><Relationship Id="rId4" Type="http://schemas.openxmlformats.org/officeDocument/2006/relationships/hyperlink" Target="https://e.nalogplan.ru/npd-doc?npmid=99&amp;npid=901821334&amp;anchor=ZA00MLQ2NP" TargetMode="External"/></Relationships>
</file>

<file path=ppt/slides/_rels/slide181.xml.rels><?xml version="1.0" encoding="UTF-8" standalone="yes"?>
<Relationships xmlns="http://schemas.openxmlformats.org/package/2006/relationships"><Relationship Id="rId8" Type="http://schemas.openxmlformats.org/officeDocument/2006/relationships/hyperlink" Target="https://e.nalogplan.ru/npd-doc?npmid=98&amp;npid=1169775" TargetMode="External"/><Relationship Id="rId3" Type="http://schemas.openxmlformats.org/officeDocument/2006/relationships/hyperlink" Target="https://e.nalogplan.ru/npd-doc?npmid=98&amp;npid=32897133" TargetMode="External"/><Relationship Id="rId7" Type="http://schemas.openxmlformats.org/officeDocument/2006/relationships/hyperlink" Target="https://e.nalogplan.ru/npd-doc?npmid=98&amp;npid=43370491" TargetMode="External"/><Relationship Id="rId2" Type="http://schemas.openxmlformats.org/officeDocument/2006/relationships/hyperlink" Target="https://e.nalogplan.ru/npd-doc?npmid=98&amp;npid=33727769"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20821416" TargetMode="External"/><Relationship Id="rId5" Type="http://schemas.openxmlformats.org/officeDocument/2006/relationships/hyperlink" Target="https://e.nalogplan.ru/npd-doc?npmid=98&amp;npid=37347526" TargetMode="External"/><Relationship Id="rId4" Type="http://schemas.openxmlformats.org/officeDocument/2006/relationships/hyperlink" Target="https://e.nalogplan.ru/npd-doc?npmid=98&amp;npid=30135631" TargetMode="External"/></Relationships>
</file>

<file path=ppt/slides/_rels/slide182.xml.rels><?xml version="1.0" encoding="UTF-8" standalone="yes"?>
<Relationships xmlns="http://schemas.openxmlformats.org/package/2006/relationships"><Relationship Id="rId8" Type="http://schemas.openxmlformats.org/officeDocument/2006/relationships/hyperlink" Target="https://e.nalogplan.ru/npd-doc?npmid=98&amp;npid=30135631" TargetMode="External"/><Relationship Id="rId3" Type="http://schemas.openxmlformats.org/officeDocument/2006/relationships/hyperlink" Target="https://e.nalogplan.ru/npd-doc?npmid=99&amp;npid=901714421&amp;anchor=ZAP1V183B8" TargetMode="External"/><Relationship Id="rId7" Type="http://schemas.openxmlformats.org/officeDocument/2006/relationships/hyperlink" Target="https://e.nalogplan.ru/npd-doc?npmid=98&amp;npid=33495408" TargetMode="External"/><Relationship Id="rId2" Type="http://schemas.openxmlformats.org/officeDocument/2006/relationships/hyperlink" Target="https://e.nalogplan.ru/npd-doc?npmid=98&amp;npid=36667860"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36419891" TargetMode="External"/><Relationship Id="rId5" Type="http://schemas.openxmlformats.org/officeDocument/2006/relationships/hyperlink" Target="https://e.nalogplan.ru/npd-doc?npmid=98&amp;npid=36968094" TargetMode="External"/><Relationship Id="rId4" Type="http://schemas.openxmlformats.org/officeDocument/2006/relationships/hyperlink" Target="https://e.nalogplan.ru/npd-doc?npmid=98&amp;npid=36682381" TargetMode="External"/></Relationships>
</file>

<file path=ppt/slides/_rels/slide183.xml.rels><?xml version="1.0" encoding="UTF-8" standalone="yes"?>
<Relationships xmlns="http://schemas.openxmlformats.org/package/2006/relationships"><Relationship Id="rId2" Type="http://schemas.openxmlformats.org/officeDocument/2006/relationships/hyperlink" Target="http://e.nalogplan.ru/npd-doc.aspx?npmid=99&amp;npid=901714421&amp;anchor=ZA02FI43P5" TargetMode="Externa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hyperlink" Target="http://e.nalogplan.ru/npd-doc.aspx?npmid=99&amp;npid=901714421&amp;anchor=ZA023L43C2" TargetMode="External"/><Relationship Id="rId2" Type="http://schemas.openxmlformats.org/officeDocument/2006/relationships/hyperlink" Target="http://e.nalogplan.ru/npd-doc.aspx?npmid=99&amp;npid=901714421&amp;anchor=XA00MGK2NS" TargetMode="External"/><Relationship Id="rId1" Type="http://schemas.openxmlformats.org/officeDocument/2006/relationships/slideLayout" Target="../slideLayouts/slideLayout2.xml"/><Relationship Id="rId6" Type="http://schemas.openxmlformats.org/officeDocument/2006/relationships/hyperlink" Target="http://e.nalogplan.ru/npd-doc.aspx?npmid=98&amp;npid=1131199" TargetMode="External"/><Relationship Id="rId5" Type="http://schemas.openxmlformats.org/officeDocument/2006/relationships/hyperlink" Target="http://e.nalogplan.ru/npd-doc.aspx?npmid=99&amp;npid=901714421&amp;anchor=ZAP1Q223BC" TargetMode="External"/><Relationship Id="rId4" Type="http://schemas.openxmlformats.org/officeDocument/2006/relationships/hyperlink" Target="http://e.nalogplan.ru/npd-doc.aspx?npmid=98&amp;npid=6500789" TargetMode="External"/></Relationships>
</file>

<file path=ppt/slides/_rels/slide185.xml.rels><?xml version="1.0" encoding="UTF-8" standalone="yes"?>
<Relationships xmlns="http://schemas.openxmlformats.org/package/2006/relationships"><Relationship Id="rId3" Type="http://schemas.openxmlformats.org/officeDocument/2006/relationships/hyperlink" Target="http://e.nalogplan.ru/npd-doc.aspx?npmid=98&amp;npid=1426670" TargetMode="External"/><Relationship Id="rId2" Type="http://schemas.openxmlformats.org/officeDocument/2006/relationships/hyperlink" Target="http://e.nalogplan.ru/npd-doc.aspx?npmid=96&amp;npid=499041029&amp;anchor=XA00M8G2MQ" TargetMode="External"/><Relationship Id="rId1" Type="http://schemas.openxmlformats.org/officeDocument/2006/relationships/slideLayout" Target="../slideLayouts/slideLayout2.xml"/><Relationship Id="rId4" Type="http://schemas.openxmlformats.org/officeDocument/2006/relationships/hyperlink" Target="http://e.nalogplan.ru/npd-doc.aspx?npmid=96&amp;npid=456887571" TargetMode="External"/></Relationships>
</file>

<file path=ppt/slides/_rels/slide186.xml.rels><?xml version="1.0" encoding="UTF-8" standalone="yes"?>
<Relationships xmlns="http://schemas.openxmlformats.org/package/2006/relationships"><Relationship Id="rId3" Type="http://schemas.openxmlformats.org/officeDocument/2006/relationships/hyperlink" Target="http://e.nalogplan.ru/npd-doc.aspx?npmid=98&amp;npid=1326706" TargetMode="External"/><Relationship Id="rId2" Type="http://schemas.openxmlformats.org/officeDocument/2006/relationships/hyperlink" Target="http://e.nalogplan.ru/npd-doc.aspx?npmid=98&amp;npid=10862136" TargetMode="External"/><Relationship Id="rId1" Type="http://schemas.openxmlformats.org/officeDocument/2006/relationships/slideLayout" Target="../slideLayouts/slideLayout2.xml"/><Relationship Id="rId4" Type="http://schemas.openxmlformats.org/officeDocument/2006/relationships/hyperlink" Target="http://e.nalogplan.ru/npd-doc.aspx?npmid=98&amp;npid=1131199" TargetMode="External"/></Relationships>
</file>

<file path=ppt/slides/_rels/slide187.xml.rels><?xml version="1.0" encoding="UTF-8" standalone="yes"?>
<Relationships xmlns="http://schemas.openxmlformats.org/package/2006/relationships"><Relationship Id="rId3" Type="http://schemas.openxmlformats.org/officeDocument/2006/relationships/hyperlink" Target="http://e.nalogplan.ru/npd-doc.aspx?npmid=98&amp;npid=154404" TargetMode="External"/><Relationship Id="rId2" Type="http://schemas.openxmlformats.org/officeDocument/2006/relationships/hyperlink" Target="http://e.nalogplan.ru/npd-doc.aspx?npmid=98&amp;npid=143705" TargetMode="External"/><Relationship Id="rId1" Type="http://schemas.openxmlformats.org/officeDocument/2006/relationships/slideLayout" Target="../slideLayouts/slideLayout2.xml"/><Relationship Id="rId5" Type="http://schemas.openxmlformats.org/officeDocument/2006/relationships/hyperlink" Target="http://e.nalogplan.ru/npd-doc.aspx?npmid=98&amp;npid=1426663" TargetMode="External"/><Relationship Id="rId4" Type="http://schemas.openxmlformats.org/officeDocument/2006/relationships/hyperlink" Target="http://e.nalogplan.ru/npd-doc.aspx?npmid=96&amp;npid=677704166" TargetMode="External"/></Relationships>
</file>

<file path=ppt/slides/_rels/slide188.xml.rels><?xml version="1.0" encoding="UTF-8" standalone="yes"?>
<Relationships xmlns="http://schemas.openxmlformats.org/package/2006/relationships"><Relationship Id="rId8" Type="http://schemas.openxmlformats.org/officeDocument/2006/relationships/hyperlink" Target="http://e.nalogplan.ru/npd-doc.aspx?npmid=98&amp;npid=15517475" TargetMode="External"/><Relationship Id="rId3" Type="http://schemas.openxmlformats.org/officeDocument/2006/relationships/hyperlink" Target="http://e.nalogplan.ru/npd-doc.aspx?npmid=98&amp;npid=131365" TargetMode="External"/><Relationship Id="rId7" Type="http://schemas.openxmlformats.org/officeDocument/2006/relationships/hyperlink" Target="http://e.nalogplan.ru/npd-doc.aspx?npmid=98&amp;npid=15646382" TargetMode="External"/><Relationship Id="rId2" Type="http://schemas.openxmlformats.org/officeDocument/2006/relationships/hyperlink" Target="http://e.nalogplan.ru/npd-doc.aspx?npmid=99&amp;npid=901714421&amp;anchor=XA00M7O2MV" TargetMode="External"/><Relationship Id="rId1" Type="http://schemas.openxmlformats.org/officeDocument/2006/relationships/slideLayout" Target="../slideLayouts/slideLayout2.xml"/><Relationship Id="rId6" Type="http://schemas.openxmlformats.org/officeDocument/2006/relationships/hyperlink" Target="http://e.nalogplan.ru/npd-doc.aspx?npmid=98&amp;npid=6500789" TargetMode="External"/><Relationship Id="rId5" Type="http://schemas.openxmlformats.org/officeDocument/2006/relationships/hyperlink" Target="http://e.nalogplan.ru/npd-doc.aspx?npmid=99&amp;npid=901714421&amp;anchor=ZAP1V183B8" TargetMode="External"/><Relationship Id="rId4" Type="http://schemas.openxmlformats.org/officeDocument/2006/relationships/hyperlink" Target="http://e.nalogplan.ru/npd-doc.aspx?npmid=98&amp;npid=1176876" TargetMode="External"/><Relationship Id="rId9" Type="http://schemas.openxmlformats.org/officeDocument/2006/relationships/hyperlink" Target="http://e.nalogplan.ru/npd-doc.aspx?npmid=98&amp;npid=19159801" TargetMode="External"/></Relationships>
</file>

<file path=ppt/slides/_rels/slide189.xml.rels><?xml version="1.0" encoding="UTF-8" standalone="yes"?>
<Relationships xmlns="http://schemas.openxmlformats.org/package/2006/relationships"><Relationship Id="rId3" Type="http://schemas.openxmlformats.org/officeDocument/2006/relationships/hyperlink" Target="https://e.nalogplan.ru/npd-doc?npmid=96&amp;npid=902014342&amp;anchor=ZA02ADA3ET" TargetMode="External"/><Relationship Id="rId2" Type="http://schemas.openxmlformats.org/officeDocument/2006/relationships/hyperlink" Target="https://e.nalogplan.ru/npd-doc?npmid=99&amp;npid=901821334&amp;anchor=ZA01Q3M3BN" TargetMode="External"/><Relationship Id="rId1" Type="http://schemas.openxmlformats.org/officeDocument/2006/relationships/slideLayout" Target="../slideLayouts/slideLayout2.xml"/><Relationship Id="rId5" Type="http://schemas.openxmlformats.org/officeDocument/2006/relationships/hyperlink" Target="https://e.nalogplan.ru/npd-doc?npmid=98&amp;npid=29345489" TargetMode="External"/><Relationship Id="rId4" Type="http://schemas.openxmlformats.org/officeDocument/2006/relationships/hyperlink" Target="https://e.nalogplan.ru/npd-doc?npmid=96&amp;npid=902014342&amp;anchor=ZAP2GEM3N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onsultant.ru/cons/cgi/online.cgi?req=doc&amp;base=LAW&amp;n=343220&amp;fld=134&amp;dst=1000000001,0&amp;rnd=0.25940777105117574" TargetMode="External"/><Relationship Id="rId2" Type="http://schemas.openxmlformats.org/officeDocument/2006/relationships/hyperlink" Target="http://www.consultant.ru/document/cons_doc_LAW_322492/" TargetMode="External"/><Relationship Id="rId1" Type="http://schemas.openxmlformats.org/officeDocument/2006/relationships/slideLayout" Target="../slideLayouts/slideLayout4.xml"/><Relationship Id="rId5" Type="http://schemas.openxmlformats.org/officeDocument/2006/relationships/hyperlink" Target="https://e.nalogplan.ru/npd-doc?npmid=99&amp;npid=901807664&amp;anchor=XA00MF02NF" TargetMode="External"/><Relationship Id="rId4" Type="http://schemas.openxmlformats.org/officeDocument/2006/relationships/hyperlink" Target="https://e.nalogplan.ru/npd-doc?npmid=99&amp;npid=561314235"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publication.pravo.gov.ru/Document/View/0001201912280086"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publication.pravo.gov.ru/Document/View/0001201909290002"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onsultant.ru/cons/cgi/online.cgi?req=doc&amp;base=LAW&amp;n=338714&amp;fld=134&amp;dst=1000000001,0&amp;rnd=0.6582607297310987" TargetMode="External"/><Relationship Id="rId2" Type="http://schemas.openxmlformats.org/officeDocument/2006/relationships/hyperlink" Target="http://www.consultant.ru/cons/cgi/online.cgi?req=doc&amp;base=LAW&amp;n=334304&amp;fld=134&amp;dst=1000000001,0&amp;rnd=0.7737340441251136" TargetMode="External"/><Relationship Id="rId1" Type="http://schemas.openxmlformats.org/officeDocument/2006/relationships/slideLayout" Target="../slideLayouts/slideLayout4.xml"/><Relationship Id="rId6" Type="http://schemas.openxmlformats.org/officeDocument/2006/relationships/hyperlink" Target="http://www.consultant.ru/document/cons_doc_LAW_338714/3d0cac60971a511280cbba229d9b6329c07731f7/" TargetMode="External"/><Relationship Id="rId5" Type="http://schemas.openxmlformats.org/officeDocument/2006/relationships/hyperlink" Target="http://nalog.garant.ru/fns/nk/646882137a6a76f226bdfaff58df1005/" TargetMode="External"/><Relationship Id="rId4" Type="http://schemas.openxmlformats.org/officeDocument/2006/relationships/hyperlink" Target="http://www.consultant.ru/document/cons_doc_LAW_334304/b004fed0b70d0f223e4a81f8ad6cd92af90a7e3b/"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publication.pravo.gov.ru/Document/View/0001201912250050"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publication.pravo.gov.ru/Document/View/0001201907260049?index=0&amp;rangeSize=1" TargetMode="External"/><Relationship Id="rId2" Type="http://schemas.openxmlformats.org/officeDocument/2006/relationships/hyperlink" Target="https://e.nalogplan.ru/npd-doc?npmid=99&amp;npid=901866184"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e.nalogplan.ru/npd-doc?npmid=99&amp;npid=542637278&amp;anchor=XA00M8G2MQ" TargetMode="External"/><Relationship Id="rId2" Type="http://schemas.openxmlformats.org/officeDocument/2006/relationships/hyperlink" Target="https://e.nalogplan.ru/npd-doc?npmid=99&amp;npid=902325543" TargetMode="External"/><Relationship Id="rId1" Type="http://schemas.openxmlformats.org/officeDocument/2006/relationships/slideLayout" Target="../slideLayouts/slideLayout4.xml"/><Relationship Id="rId4" Type="http://schemas.openxmlformats.org/officeDocument/2006/relationships/hyperlink" Target="https://e.nalogplan.ru/npd-doc?npmid=99&amp;npid=902357104&amp;anchor=ZAP259E3GK"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ivo.garant.ru/"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www.vsrf.ru/files/28478/"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e.nalogplan.ru/npd-doc?npmid=98&amp;npid=2555074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kad.arbitr.ru/Document/Pdf/b34cd2b8-90d7-4108-880f-e25f509c18d0/8e7e7c88-f5c0-40c9-8660-9f74ea668982/A56-26451-2016_20200622_Opredelenie.pdf?isAddStamp=True" TargetMode="External"/><Relationship Id="rId2" Type="http://schemas.openxmlformats.org/officeDocument/2006/relationships/hyperlink" Target="https://kad.arbitr.ru/Kad/Card?number=%D0%9021-15124/2018"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kad.arbitr.ru/Document/Pdf/3a958c3e-79d9-4ba8-af8f-2666ecc419db/4ab78354-1620-4633-88a4-d47c47bf91d1/A40-131425-2016_20191112_Opredelenie.pdf?isAddStamp=True" TargetMode="External"/><Relationship Id="rId2" Type="http://schemas.openxmlformats.org/officeDocument/2006/relationships/hyperlink" Target="http://kad.arbitr.ru/Card/e4f27204-7a83-4dd5-9d65-8fe72de0d734" TargetMode="Externa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hyperlink" Target="https://e.nalogplan.ru/npd-doc?npmid=98&amp;npid=42661853" TargetMode="External"/><Relationship Id="rId2" Type="http://schemas.openxmlformats.org/officeDocument/2006/relationships/hyperlink" Target="https://e.nalogplan.ru/npd-doc?npmid=98&amp;npid=31841394" TargetMode="External"/><Relationship Id="rId1" Type="http://schemas.openxmlformats.org/officeDocument/2006/relationships/slideLayout" Target="../slideLayouts/slideLayout4.xml"/><Relationship Id="rId5" Type="http://schemas.openxmlformats.org/officeDocument/2006/relationships/hyperlink" Target="https://kad.arbitr.ru/Kad/Card?number=%D0%9040-157934/2015" TargetMode="External"/><Relationship Id="rId4" Type="http://schemas.openxmlformats.org/officeDocument/2006/relationships/hyperlink" Target="https://e.nalogplan.ru/npd-doc?npmid=99&amp;npid=901831019&amp;anchor=XA00M3C2MC"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login.consultant.ru/link/?req=doc&amp;base=QUEST&amp;n=197258&amp;demo=1" TargetMode="External"/><Relationship Id="rId2" Type="http://schemas.openxmlformats.org/officeDocument/2006/relationships/hyperlink" Target="https://glavkniga.ru/news/9997"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s://e.nalogplan.ru/npd-doc?npmid=96&amp;npid=499040385&amp;anchor=ZAP201A3GV" TargetMode="External"/><Relationship Id="rId3" Type="http://schemas.openxmlformats.org/officeDocument/2006/relationships/hyperlink" Target="https://e.nalogplan.ru/npd-doc?npmid=96&amp;npid=902362053&amp;anchor=XA00M6S2MI" TargetMode="External"/><Relationship Id="rId7" Type="http://schemas.openxmlformats.org/officeDocument/2006/relationships/hyperlink" Target="https://e.nalogplan.ru/npd-doc?npmid=99&amp;npid=901702323&amp;anchor=ZA00MCI2NC" TargetMode="External"/><Relationship Id="rId2" Type="http://schemas.openxmlformats.org/officeDocument/2006/relationships/hyperlink" Target="https://e.nalogplan.ru/npd-doc?npmid=96&amp;npid=550554843"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00108&amp;anchor=ZAP1OKQ3BU" TargetMode="External"/><Relationship Id="rId11" Type="http://schemas.openxmlformats.org/officeDocument/2006/relationships/hyperlink" Target="https://e.nalogplan.ru/npd-doc?npmid=98&amp;npid=42821320" TargetMode="External"/><Relationship Id="rId5" Type="http://schemas.openxmlformats.org/officeDocument/2006/relationships/hyperlink" Target="https://e.nalogplan.ru/npd-doc?npmid=99&amp;npid=9027690&amp;anchor=XA00MEM2NS" TargetMode="External"/><Relationship Id="rId10" Type="http://schemas.openxmlformats.org/officeDocument/2006/relationships/hyperlink" Target="https://e.nalogplan.ru/npd-doc?npmid=98&amp;npid=41590568" TargetMode="External"/><Relationship Id="rId4" Type="http://schemas.openxmlformats.org/officeDocument/2006/relationships/hyperlink" Target="https://e.nalogplan.ru/npd-doc?npmid=99&amp;npid=9027690&amp;anchor=XA00M642MA" TargetMode="External"/><Relationship Id="rId9" Type="http://schemas.openxmlformats.org/officeDocument/2006/relationships/hyperlink" Target="https://e.nalogplan.ru/npd-doc?npmid=96&amp;npid=499040385&amp;anchor=XA00M6U2MJ"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nalogplan.ru/npd-doc?npmid=96&amp;npid=555931067" TargetMode="External"/><Relationship Id="rId7" Type="http://schemas.openxmlformats.org/officeDocument/2006/relationships/hyperlink" Target="https://e.nalogplan.ru/npd-doc?npmid=96&amp;npid=902021707" TargetMode="External"/><Relationship Id="rId2" Type="http://schemas.openxmlformats.org/officeDocument/2006/relationships/hyperlink" Target="https://e.nalogplan.ru/npd-doc?npmid=96&amp;npid=420272479"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714421&amp;anchor=ZAP1V9A3EN#ZAP1V9A3EN" TargetMode="External"/><Relationship Id="rId5" Type="http://schemas.openxmlformats.org/officeDocument/2006/relationships/hyperlink" Target="https://e.nalogplan.ru/npd-doc?npmid=99&amp;npid=901714421&amp;anchor=ZA01NRI37I#ZA01NRI37I" TargetMode="External"/><Relationship Id="rId4" Type="http://schemas.openxmlformats.org/officeDocument/2006/relationships/hyperlink" Target="https://e.nalogplan.ru/npd-doc?npmid=99&amp;npid=901714421&amp;anchor=ZAP23HE3FG#ZAP23HE3F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nalogplan.ru/npd-doc?npmid=96&amp;npid=420278459" TargetMode="External"/><Relationship Id="rId3" Type="http://schemas.openxmlformats.org/officeDocument/2006/relationships/hyperlink" Target="https://e.nalogplan.ru/npd-doc?npmid=96&amp;npid=563879828&amp;anchor=ZAP1NE635E#ZAP1NE635E" TargetMode="External"/><Relationship Id="rId7" Type="http://schemas.openxmlformats.org/officeDocument/2006/relationships/hyperlink" Target="https://e.nalogplan.ru/npd-doc?npmid=99&amp;npid=901714421&amp;anchor=XA00MC62MU#XA00MC62MU" TargetMode="External"/><Relationship Id="rId2" Type="http://schemas.openxmlformats.org/officeDocument/2006/relationships/hyperlink" Target="https://e.nalogplan.ru/npd-doc?npmid=96&amp;npid=563879828&amp;anchor=XA00M902N2#XA00M902N2"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802257&amp;anchor=ZA02E9S3IN#ZA02E9S3IN" TargetMode="External"/><Relationship Id="rId5" Type="http://schemas.openxmlformats.org/officeDocument/2006/relationships/hyperlink" Target="https://e.nalogplan.ru/npd-doc?npmid=99&amp;npid=9027703&amp;anchor=XA00MD82ND#XA00MD82ND" TargetMode="External"/><Relationship Id="rId10" Type="http://schemas.openxmlformats.org/officeDocument/2006/relationships/hyperlink" Target="https://e.nalogplan.ru/npd-doc?npmid=98&amp;npid=22768441" TargetMode="External"/><Relationship Id="rId4" Type="http://schemas.openxmlformats.org/officeDocument/2006/relationships/hyperlink" Target="https://e.nalogplan.ru/npd-doc?npmid=99&amp;npid=9027703&amp;anchor=XA00MAE2MM#XA00MAE2MM" TargetMode="External"/><Relationship Id="rId9" Type="http://schemas.openxmlformats.org/officeDocument/2006/relationships/hyperlink" Target="https://e.nalogplan.ru/npd-doc?npmid=96&amp;npid=420358119"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nalogplan.ru/npd-doc?npmid=99&amp;npid=9027690&amp;anchor=ZAP23B83GC" TargetMode="External"/><Relationship Id="rId7" Type="http://schemas.openxmlformats.org/officeDocument/2006/relationships/hyperlink" Target="https://e.nalogplan.ru/npd-doc?npmid=99&amp;npid=9027690&amp;anchor=XA00MHE2OA" TargetMode="External"/><Relationship Id="rId2" Type="http://schemas.openxmlformats.org/officeDocument/2006/relationships/hyperlink" Target="http://e.nalogplan.ru/npd-doc.aspx?npmid=96&amp;npid=420376449"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1702323&amp;anchor=ZAP21323F0" TargetMode="External"/><Relationship Id="rId5" Type="http://schemas.openxmlformats.org/officeDocument/2006/relationships/hyperlink" Target="https://e.nalogplan.ru/npd-doc?npmid=99&amp;npid=9027690&amp;anchor=XA00M642MA" TargetMode="External"/><Relationship Id="rId4" Type="http://schemas.openxmlformats.org/officeDocument/2006/relationships/hyperlink" Target="https://e.nalogplan.ru/npd-doc?npmid=99&amp;npid=456099636"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login.consultant.ru/link/?req=doc&amp;base=LAW&amp;n=357876&amp;dst=3874&amp;demo=1" TargetMode="External"/><Relationship Id="rId2" Type="http://schemas.openxmlformats.org/officeDocument/2006/relationships/hyperlink" Target="http://publication.pravo.gov.ru/Document/View/0001202008040047?index=0&amp;rangeSize=1"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e.nalogplan.ru/npd-doc?npmid=99&amp;npid=901807667&amp;anchor=ZAP1P1M38P" TargetMode="External"/><Relationship Id="rId2" Type="http://schemas.openxmlformats.org/officeDocument/2006/relationships/hyperlink" Target="http://www.consultant.ru/cons/cgi/online.cgi?req=doc&amp;base=LAW&amp;n=327001&amp;fld=134&amp;dst=1000000001,0&amp;rnd=0.7541183122291577"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kad.arbitr.ru/PdfDocument/0fd52cda-3c48-4463-bb67-ff88b598ebeb/157c343b-f75a-42fd-80aa-cb0538eaf012/A70-13715-2017_20190214_Opredelenie.pdf"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e.nalogplan.ru/npd-doc?npmid=98&amp;npid=24132697" TargetMode="External"/><Relationship Id="rId2" Type="http://schemas.openxmlformats.org/officeDocument/2006/relationships/hyperlink" Target="https://e.nalogplan.ru/npd-doc?npmid=99&amp;npid=420295324" TargetMode="External"/><Relationship Id="rId1" Type="http://schemas.openxmlformats.org/officeDocument/2006/relationships/slideLayout" Target="../slideLayouts/slideLayout4.xml"/><Relationship Id="rId5" Type="http://schemas.openxmlformats.org/officeDocument/2006/relationships/hyperlink" Target="https://e.nalogplan.ru/npd-doc?npmid=96&amp;npid=554402560" TargetMode="External"/><Relationship Id="rId4" Type="http://schemas.openxmlformats.org/officeDocument/2006/relationships/hyperlink" Target="https://e.nalogplan.ru/npd-doc?npmid=98&amp;npid=1908761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ublication.pravo.gov.ru/Document/View/0001202007130040" TargetMode="External"/><Relationship Id="rId2" Type="http://schemas.openxmlformats.org/officeDocument/2006/relationships/hyperlink" Target="http://publication.pravo.gov.ru/Document/View/0001202007130037" TargetMode="External"/><Relationship Id="rId1" Type="http://schemas.openxmlformats.org/officeDocument/2006/relationships/slideLayout" Target="../slideLayouts/slideLayout2.xml"/><Relationship Id="rId4" Type="http://schemas.openxmlformats.org/officeDocument/2006/relationships/hyperlink" Target="https://glavkniga.ru/news/7984"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4.wdp"/></Relationships>
</file>

<file path=ppt/slides/_rels/slide61.xml.rels><?xml version="1.0" encoding="UTF-8" standalone="yes"?>
<Relationships xmlns="http://schemas.openxmlformats.org/package/2006/relationships"><Relationship Id="rId3" Type="http://schemas.openxmlformats.org/officeDocument/2006/relationships/hyperlink" Target="http://e.nalogplan.ru/npd-doc.aspx?npmid=98&amp;npid=1318062" TargetMode="External"/><Relationship Id="rId2" Type="http://schemas.openxmlformats.org/officeDocument/2006/relationships/hyperlink" Target="https://e.nalogplan.ru/npd-doc?npmid=98&amp;npid=31976823" TargetMode="External"/><Relationship Id="rId1" Type="http://schemas.openxmlformats.org/officeDocument/2006/relationships/slideLayout" Target="../slideLayouts/slideLayout4.xml"/><Relationship Id="rId5" Type="http://schemas.openxmlformats.org/officeDocument/2006/relationships/hyperlink" Target="http://e.nalogplan.ru/npd-doc.aspx?npmid=96&amp;npid=470335746" TargetMode="External"/><Relationship Id="rId4" Type="http://schemas.openxmlformats.org/officeDocument/2006/relationships/hyperlink" Target="http://e.nalogplan.ru/npd-doc.aspx?npmid=96&amp;npid=414200029"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e.nalogplan.ru/npd-doc?npmid=96&amp;npid=555628768" TargetMode="External"/><Relationship Id="rId2" Type="http://schemas.openxmlformats.org/officeDocument/2006/relationships/hyperlink" Target="https://e.nalogplan.ru/npd-doc?npmid=98&amp;npid=36777786"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32983830" TargetMode="External"/><Relationship Id="rId5" Type="http://schemas.openxmlformats.org/officeDocument/2006/relationships/hyperlink" Target="https://e.nalogplan.ru/npd-doc?npmid=98&amp;npid=23550435" TargetMode="External"/><Relationship Id="rId4" Type="http://schemas.openxmlformats.org/officeDocument/2006/relationships/hyperlink" Target="https://e.nalogplan.ru/npd-doc?npmid=98&amp;npid=22563777"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e.nalogplan.ru/npd-doc?npmid=99&amp;npid=563565337" TargetMode="External"/><Relationship Id="rId2" Type="http://schemas.openxmlformats.org/officeDocument/2006/relationships/hyperlink" Target="https://e.nalogplan.ru/npd-doc?npmid=99&amp;npid=563565338" TargetMode="External"/><Relationship Id="rId1" Type="http://schemas.openxmlformats.org/officeDocument/2006/relationships/slideLayout" Target="../slideLayouts/slideLayout8.xml"/><Relationship Id="rId6" Type="http://schemas.openxmlformats.org/officeDocument/2006/relationships/hyperlink" Target="https://e.nalogplan.ru/npd-doc?npmid=98&amp;npid=26642620" TargetMode="External"/><Relationship Id="rId5" Type="http://schemas.openxmlformats.org/officeDocument/2006/relationships/hyperlink" Target="https://e.nalogplan.ru/npd-doc?npmid=98&amp;npid=26133777" TargetMode="External"/><Relationship Id="rId4" Type="http://schemas.openxmlformats.org/officeDocument/2006/relationships/hyperlink" Target="https://e.nalogplan.ru/npd-doc?npmid=99&amp;npid=564167044"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e.nalogplan.ru/npd-doc?npmid=98&amp;npid=38592940" TargetMode="External"/><Relationship Id="rId2" Type="http://schemas.openxmlformats.org/officeDocument/2006/relationships/hyperlink" Target="https://e.nalogplan.ru/npd-doc?npmid=98&amp;npid=26133777"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e.nalogplan.ru/npd-doc?npmid=98&amp;npid=6746368" TargetMode="External"/><Relationship Id="rId2" Type="http://schemas.openxmlformats.org/officeDocument/2006/relationships/hyperlink" Target="https://e.nalogplan.ru/npd-doc?npmid=98&amp;npid=26642620" TargetMode="Externa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hyperlink" Target="http://www.fa.ru/org/dep/npittr/Pages/mag.aspx"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e.nalogplan.ru/npd-doc?npmid=96&amp;npid=902229221" TargetMode="External"/><Relationship Id="rId2" Type="http://schemas.openxmlformats.org/officeDocument/2006/relationships/hyperlink" Target="https://e.nalogplan.ru/npd-doc?npmid=99&amp;npid=557679630" TargetMode="External"/><Relationship Id="rId1" Type="http://schemas.openxmlformats.org/officeDocument/2006/relationships/slideLayout" Target="../slideLayouts/slideLayout4.xml"/><Relationship Id="rId5" Type="http://schemas.openxmlformats.org/officeDocument/2006/relationships/hyperlink" Target="https://e.nalogplan.ru/npd-doc?npmid=98&amp;npid=49844125" TargetMode="External"/><Relationship Id="rId4" Type="http://schemas.openxmlformats.org/officeDocument/2006/relationships/hyperlink" Target="https://e.nalogplan.ru/npd-doc?npmid=98&amp;npid=26183234"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e.nalogplan.ru/npd-doc?npmid=96&amp;npid=499040385&amp;anchor=ZAP1P9E377" TargetMode="External"/><Relationship Id="rId2" Type="http://schemas.openxmlformats.org/officeDocument/2006/relationships/hyperlink" Target="https://e.nalogplan.ru/npd-doc?npmid=98&amp;npid=40286192"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comments" Target="../comments/commen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s://e.nalogplan.ru/npd-doc?npmid=99&amp;npid=9027690&amp;anchor=XA00MAI2N8"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hyperlink" Target="https://e.nalogplan.ru/npd-doc?npmid=99&amp;npid=901765862&amp;anchor=XA00M8E2N8#XA00M8E2N8" TargetMode="External"/><Relationship Id="rId3" Type="http://schemas.openxmlformats.org/officeDocument/2006/relationships/hyperlink" Target="https://e.nalogplan.ru/npd-doc?npmid=99&amp;npid=456089030" TargetMode="External"/><Relationship Id="rId7" Type="http://schemas.openxmlformats.org/officeDocument/2006/relationships/hyperlink" Target="https://e.nalogplan.ru/npd-doc?npmid=96&amp;npid=902163331" TargetMode="External"/><Relationship Id="rId2" Type="http://schemas.openxmlformats.org/officeDocument/2006/relationships/hyperlink" Target="https://e.nalogplan.ru/npd-doc?npmid=99&amp;npid=901765862&amp;anchor=XA00RNO2OV#XA00RNO2OV"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6201264" TargetMode="External"/><Relationship Id="rId5" Type="http://schemas.openxmlformats.org/officeDocument/2006/relationships/hyperlink" Target="https://e.nalogplan.ru/npd-doc?npmid=99&amp;npid=499097355" TargetMode="External"/><Relationship Id="rId4" Type="http://schemas.openxmlformats.org/officeDocument/2006/relationships/hyperlink" Target="https://e.nalogplan.ru/npd-doc?npmid=99&amp;npid=440598314" TargetMode="External"/><Relationship Id="rId9" Type="http://schemas.openxmlformats.org/officeDocument/2006/relationships/hyperlink" Target="https://e.nalogplan.ru/npd-doc?npmid=99&amp;npid=902191988"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e.nalogplan.ru/npd-doc?npmid=98&amp;npid=25550742" TargetMode="External"/><Relationship Id="rId3" Type="http://schemas.openxmlformats.org/officeDocument/2006/relationships/hyperlink" Target="https://e.nalogplan.ru/npd-doc?npmid=98&amp;npid=29220673" TargetMode="External"/><Relationship Id="rId7" Type="http://schemas.openxmlformats.org/officeDocument/2006/relationships/hyperlink" Target="https://e.nalogplan.ru/npd-doc?npmid=96&amp;npid=556349491" TargetMode="External"/><Relationship Id="rId2" Type="http://schemas.openxmlformats.org/officeDocument/2006/relationships/hyperlink" Target="https://e.nalogplan.ru/npd-doc?npmid=98&amp;npid=29087776"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9687167" TargetMode="External"/><Relationship Id="rId5" Type="http://schemas.openxmlformats.org/officeDocument/2006/relationships/hyperlink" Target="https://e.nalogplan.ru/npd-doc?npmid=98&amp;npid=27214658" TargetMode="External"/><Relationship Id="rId4" Type="http://schemas.openxmlformats.org/officeDocument/2006/relationships/hyperlink" Target="https://e.nalogplan.ru/npd-doc?npmid=98&amp;npid=32840166"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e.nalogplan.ru/npd-doc.aspx?npmid=99&amp;npid=9027690&amp;anchor=XA00MBQ2NQ" TargetMode="External"/><Relationship Id="rId2" Type="http://schemas.openxmlformats.org/officeDocument/2006/relationships/hyperlink" Target="http://e.nalogplan.ru/npd-doc.aspx?npmid=99&amp;npid=420395700&amp;anchor=ZAP2CMU3P0" TargetMode="External"/><Relationship Id="rId1" Type="http://schemas.openxmlformats.org/officeDocument/2006/relationships/slideLayout" Target="../slideLayouts/slideLayout2.xml"/><Relationship Id="rId4" Type="http://schemas.openxmlformats.org/officeDocument/2006/relationships/hyperlink" Target="http://e.nalogplan.ru/npd-doc.aspx?npmid=99&amp;npid=420395700&amp;anchor=ZAP259C3ER"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ww.consultant.ru/cons/cgi/online.cgi?req=doc&amp;base=QUEST&amp;n=192182" TargetMode="External"/><Relationship Id="rId2" Type="http://schemas.openxmlformats.org/officeDocument/2006/relationships/hyperlink" Target="http://www.consultant.ru/cons/cgi/online.cgi?req=doc&amp;base=QUEST&amp;n=187812&amp;dst=1000000001&amp;date=09.09.2019"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e.nalogplan.ru/npd-doc?npmid=99&amp;npid=555603270" TargetMode="External"/><Relationship Id="rId2" Type="http://schemas.openxmlformats.org/officeDocument/2006/relationships/hyperlink" Target="https://e.nalogplan.ru/npd-doc?npmid=99&amp;npid=901765862&amp;anchor=ZAP1R4A3AJ" TargetMode="External"/><Relationship Id="rId1" Type="http://schemas.openxmlformats.org/officeDocument/2006/relationships/slideLayout" Target="../slideLayouts/slideLayout2.xml"/><Relationship Id="rId5" Type="http://schemas.openxmlformats.org/officeDocument/2006/relationships/hyperlink" Target="https://e.nalogplan.ru/npd-doc?npmid=99&amp;npid=542631808&amp;anchor=ZA00MM62P5" TargetMode="External"/><Relationship Id="rId4" Type="http://schemas.openxmlformats.org/officeDocument/2006/relationships/hyperlink" Target="https://e.nalogplan.ru/npd-doc?npmid=99&amp;npid=901714421&amp;anchor=ZA01TRK3DT" TargetMode="External"/></Relationships>
</file>

<file path=ppt/slides/_rels/slide85.xml.rels><?xml version="1.0" encoding="UTF-8" standalone="yes"?>
<Relationships xmlns="http://schemas.openxmlformats.org/package/2006/relationships"><Relationship Id="rId2" Type="http://schemas.openxmlformats.org/officeDocument/2006/relationships/hyperlink" Target="http://www.consultant.ru/cons/cgi/online.cgi?req=doc;base=QUEST;n=174461"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consultant.ru/cons/cgi/online.cgi?req=doc&amp;base=QUEST&amp;n=192769"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consultantplus://offline/ref=A08CC0658C145BBFFFD19549BCFD5E07AEF1F422A17A62A6AE49D8BD8871FC16B1052EC73D2FEDBECC4E39CDF6AF79F695AE1C1331473AC0DCA3j5NAI" TargetMode="External"/><Relationship Id="rId7" Type="http://schemas.openxmlformats.org/officeDocument/2006/relationships/hyperlink" Target="consultantplus://offline/ref=DAD3E924B8685D8D5AAE7FF6FF9F0E482EE5B3ABF8E6A48D92AE79EB333BF5F2A6A294E9CAEA1933FAC942BDB59DB2E9F9F36FF9953AEDL3SAI" TargetMode="External"/><Relationship Id="rId2" Type="http://schemas.openxmlformats.org/officeDocument/2006/relationships/hyperlink" Target="consultantplus://offline/ref=A08CC0658C145BBFFFD19549BCFD5E07AEF1F42DA27261A3AE49D8BD8871FC16B1053CC76523EDB6D24F3AD8A0FE3FjAN3I" TargetMode="External"/><Relationship Id="rId1" Type="http://schemas.openxmlformats.org/officeDocument/2006/relationships/slideLayout" Target="../slideLayouts/slideLayout4.xml"/><Relationship Id="rId6" Type="http://schemas.openxmlformats.org/officeDocument/2006/relationships/hyperlink" Target="consultantplus://offline/ref=A08CC0658C145BBFFFD19549BCFD5E07AEF1F42DA57266A3AE49D8BD8871FC16B1052EC73D2FEDBECC4D3BCDF6AF79F695AE1C1331473AC0DCA3j5NAI" TargetMode="External"/><Relationship Id="rId5" Type="http://schemas.openxmlformats.org/officeDocument/2006/relationships/hyperlink" Target="consultantplus://offline/ref=A08CC0658C145BBFFFD19549BCFD5E07AEF1F422A77C65A5AE49D8BD8871FC16B1052EC73D2FEDBECC4E38CDF6AF79F695AE1C1331473AC0DCA3j5NAI" TargetMode="External"/><Relationship Id="rId4" Type="http://schemas.openxmlformats.org/officeDocument/2006/relationships/hyperlink" Target="consultantplus://offline/ref=A08CC0658C145BBFFFD19549BCFD5E07AEF1F422A67963A2AE49D8BD8871FC16B1052EC73D2FEDBECC4E39CDF6AF79F695AE1C1331473AC0DCA3j5NAI" TargetMode="External"/></Relationships>
</file>

<file path=ppt/slides/_rels/slide88.xml.rels><?xml version="1.0" encoding="UTF-8" standalone="yes"?>
<Relationships xmlns="http://schemas.openxmlformats.org/package/2006/relationships"><Relationship Id="rId8" Type="http://schemas.openxmlformats.org/officeDocument/2006/relationships/hyperlink" Target="https://e.nalogplan.ru/npd-doc?npmid=98&amp;npid=30780044" TargetMode="External"/><Relationship Id="rId3" Type="http://schemas.openxmlformats.org/officeDocument/2006/relationships/hyperlink" Target="https://blog.legalbis.ru/wp-content/uploads/2019/11/a34-6776-2018_20190122_reshenie.pdf" TargetMode="External"/><Relationship Id="rId7" Type="http://schemas.openxmlformats.org/officeDocument/2006/relationships/hyperlink" Target="https://e.nalogplan.ru/npd-doc?npmid=98&amp;npid=7721752" TargetMode="External"/><Relationship Id="rId2" Type="http://schemas.openxmlformats.org/officeDocument/2006/relationships/hyperlink" Target="http://www.consultant.ru/cons/cgi/online.cgi?req=doc&amp;base=QUEST&amp;n=165905" TargetMode="External"/><Relationship Id="rId1" Type="http://schemas.openxmlformats.org/officeDocument/2006/relationships/slideLayout" Target="../slideLayouts/slideLayout4.xml"/><Relationship Id="rId6" Type="http://schemas.openxmlformats.org/officeDocument/2006/relationships/hyperlink" Target="https://e.nalogplan.ru/npd-doc?npmid=98&amp;npid=7605810" TargetMode="External"/><Relationship Id="rId5" Type="http://schemas.openxmlformats.org/officeDocument/2006/relationships/hyperlink" Target="https://e.nalogplan.ru/npd-doc?npmid=99&amp;npid=456067483" TargetMode="External"/><Relationship Id="rId4" Type="http://schemas.openxmlformats.org/officeDocument/2006/relationships/hyperlink" Target="https://e.nalogplan.ru/npd-doc?npmid=99&amp;npid=901765862&amp;anchor=ZAP206I3CG"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publication.pravo.gov.ru/Document/View/0001201902180005" TargetMode="External"/><Relationship Id="rId2" Type="http://schemas.openxmlformats.org/officeDocument/2006/relationships/hyperlink" Target="http://www.consultant.ru/cons/cgi/online.cgi?req=doc&amp;base=LAW&amp;n=309717&amp;fld=134&amp;dst=1000000001,0&amp;rnd=0.5779531681962123"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hyperlink" Target="http://publication.pravo.gov.ru/Document/View/0001201907260049?index=0&amp;rangeSize=1" TargetMode="Externa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s://e.nalogplan.ru/npd-doc?npmid=99&amp;npid=9054561" TargetMode="External"/><Relationship Id="rId7" Type="http://schemas.openxmlformats.org/officeDocument/2006/relationships/hyperlink" Target="https://e.nalogplan.ru/npd-doc?npmid=99&amp;npid=902122198&amp;anchor=XA00MA62N9#XA00MA62N9" TargetMode="External"/><Relationship Id="rId2" Type="http://schemas.openxmlformats.org/officeDocument/2006/relationships/hyperlink" Target="https://e.nalogplan.ru/npd-doc?npmid=99&amp;npid=9054561&amp;anchor=ZAP26SK39C#ZAP26SK39C" TargetMode="External"/><Relationship Id="rId1" Type="http://schemas.openxmlformats.org/officeDocument/2006/relationships/slideLayout" Target="../slideLayouts/slideLayout4.xml"/><Relationship Id="rId6" Type="http://schemas.openxmlformats.org/officeDocument/2006/relationships/hyperlink" Target="https://e.nalogplan.ru/npd-doc?npmid=99&amp;npid=902122198&amp;anchor=XA00M6U2MJ#XA00M6U2MJ" TargetMode="External"/><Relationship Id="rId5" Type="http://schemas.openxmlformats.org/officeDocument/2006/relationships/hyperlink" Target="https://e.nalogplan.ru/npd-doc?npmid=99&amp;npid=902122198" TargetMode="External"/><Relationship Id="rId4" Type="http://schemas.openxmlformats.org/officeDocument/2006/relationships/hyperlink" Target="https://e.nalogplan.ru/npd-doc?npmid=99&amp;npid=902122198&amp;anchor=ZAP2CUK3G3#ZAP2CUK3G3"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consultantplus://offline/ref=A41C6C3966C965C09AB0797BDF5D40B93990EEA98B00E8440532DB4C839A986FBF4FFC62BFE8F383FA47vFA3I" TargetMode="External"/><Relationship Id="rId2" Type="http://schemas.openxmlformats.org/officeDocument/2006/relationships/hyperlink" Target="consultantplus://offline/ref=A41C6C3966C965C09AB0797BDF5D40B93990EEA88A0AEB4A0532DB4C839A986FBF4FFC62BFE8F383FA44vFA1I" TargetMode="External"/><Relationship Id="rId1" Type="http://schemas.openxmlformats.org/officeDocument/2006/relationships/slideLayout" Target="../slideLayouts/slideLayout2.xml"/><Relationship Id="rId5" Type="http://schemas.openxmlformats.org/officeDocument/2006/relationships/hyperlink" Target="consultantplus://offline/ref=A41C6C3966C965C09AB0786CD3357ABF6694E6A78702E61B52308A198Dv9AFI" TargetMode="External"/><Relationship Id="rId4" Type="http://schemas.openxmlformats.org/officeDocument/2006/relationships/hyperlink" Target="consultantplus://offline/ref=A41C6C3966C965C09AB0786CD3357ABF629AEFAA8908BB115A69861Bv8AAI" TargetMode="Externa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2020  год</a:t>
            </a:r>
          </a:p>
        </p:txBody>
      </p:sp>
      <p:sp>
        <p:nvSpPr>
          <p:cNvPr id="3" name="Содержимое 2"/>
          <p:cNvSpPr>
            <a:spLocks noGrp="1"/>
          </p:cNvSpPr>
          <p:nvPr>
            <p:ph idx="1"/>
          </p:nvPr>
        </p:nvSpPr>
        <p:spPr/>
        <p:txBody>
          <a:bodyPr>
            <a:normAutofit fontScale="85000" lnSpcReduction="20000"/>
          </a:bodyPr>
          <a:lstStyle/>
          <a:p>
            <a:pPr>
              <a:buNone/>
            </a:pPr>
            <a:r>
              <a:rPr lang="ru-RU" b="1" dirty="0"/>
              <a:t>                             </a:t>
            </a:r>
            <a:r>
              <a:rPr lang="ru-RU" b="1" dirty="0" err="1"/>
              <a:t>Ряховский</a:t>
            </a:r>
            <a:r>
              <a:rPr lang="ru-RU" b="1" dirty="0"/>
              <a:t>   Дмитрий Иванович</a:t>
            </a:r>
            <a:endParaRPr lang="ru-RU" dirty="0"/>
          </a:p>
          <a:p>
            <a:pPr algn="just">
              <a:buNone/>
            </a:pPr>
            <a:r>
              <a:rPr lang="ru-RU" dirty="0"/>
              <a:t>       </a:t>
            </a:r>
            <a:r>
              <a:rPr lang="ru-RU" sz="2600" dirty="0"/>
              <a:t>д.э.н., руководитель Департамента налогов и налогового администрирования Финансового университета при Правительстве РФ, управляющий партнер по налоговой практике юридической фирмы «ЛЕГИКОН-ПРАВО», ректор ИЭАУ, профессор департамента «Антикризисное управление и финансы» ИЭАУ.  член Президентского Совета ИПБ МР, заместитель главного редактора журнала «Вестник профессиональных бухгалтеров», аттестованный преподаватель ИПБ России, практикующий налоговый консультант</a:t>
            </a:r>
          </a:p>
          <a:p>
            <a:pPr algn="ctr">
              <a:buNone/>
            </a:pPr>
            <a:r>
              <a:rPr lang="ru-RU" sz="5800" dirty="0">
                <a:hlinkClick r:id="rId2"/>
              </a:rPr>
              <a:t>Налоговые споры :</a:t>
            </a:r>
          </a:p>
          <a:p>
            <a:pPr algn="ctr">
              <a:buNone/>
            </a:pPr>
            <a:r>
              <a:rPr lang="en-US" sz="5800" dirty="0">
                <a:hlinkClick r:id="rId2"/>
              </a:rPr>
              <a:t>Umc331@mail.ru</a:t>
            </a:r>
            <a:endParaRPr lang="ru-RU" sz="5800" dirty="0"/>
          </a:p>
          <a:p>
            <a:pPr algn="ctr">
              <a:buNone/>
            </a:pPr>
            <a:endParaRPr lang="ru-RU" sz="5800" dirty="0"/>
          </a:p>
          <a:p>
            <a:pPr>
              <a:buNone/>
            </a:pPr>
            <a:endParaRPr lang="ru-RU" sz="3400" dirty="0"/>
          </a:p>
          <a:p>
            <a:pPr>
              <a:buNone/>
            </a:pPr>
            <a:endParaRPr lang="ru-RU" sz="3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en-US"/>
              <a:t>DATE</a:t>
            </a:r>
          </a:p>
        </p:txBody>
      </p:sp>
      <p:pic>
        <p:nvPicPr>
          <p:cNvPr id="2050" name="Picture 2" descr="https://zakon.ru/Content/entriesattachments/b2d5305a-0bd3-4166-80f5-82fb4914384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8851"/>
            <a:ext cx="9261137" cy="520939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90750" y="5752337"/>
            <a:ext cx="7931250" cy="230832"/>
          </a:xfrm>
          <a:prstGeom prst="rect">
            <a:avLst/>
          </a:prstGeom>
        </p:spPr>
        <p:txBody>
          <a:bodyPr wrap="square">
            <a:spAutoFit/>
          </a:bodyPr>
          <a:lstStyle/>
          <a:p>
            <a:r>
              <a:rPr lang="ru-RU" sz="900" b="1" dirty="0">
                <a:latin typeface="Times New Roman" panose="02020603050405020304" pitchFamily="18" charset="0"/>
                <a:cs typeface="Times New Roman" panose="02020603050405020304" pitchFamily="18" charset="0"/>
              </a:rPr>
              <a:t>Источник https://zakon.ru/blog/2020/8/19/tri_goda_dejstvuet_st_541_nk_rf_o_zloupotrebleniyah_pri_ischislenii_nalogov_kakova_statistika_nalogo#_ftn1</a:t>
            </a:r>
          </a:p>
        </p:txBody>
      </p:sp>
    </p:spTree>
    <p:extLst>
      <p:ext uri="{BB962C8B-B14F-4D97-AF65-F5344CB8AC3E}">
        <p14:creationId xmlns:p14="http://schemas.microsoft.com/office/powerpoint/2010/main" val="42771640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хема 6"/>
          <p:cNvGraphicFramePr/>
          <p:nvPr>
            <p:extLst>
              <p:ext uri="{D42A27DB-BD31-4B8C-83A1-F6EECF244321}">
                <p14:modId xmlns:p14="http://schemas.microsoft.com/office/powerpoint/2010/main" val="2951517552"/>
              </p:ext>
            </p:extLst>
          </p:nvPr>
        </p:nvGraphicFramePr>
        <p:xfrm>
          <a:off x="348917" y="375223"/>
          <a:ext cx="8349915" cy="162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6"/>
          <p:cNvSpPr/>
          <p:nvPr/>
        </p:nvSpPr>
        <p:spPr>
          <a:xfrm>
            <a:off x="168443" y="375222"/>
            <a:ext cx="180475" cy="1628525"/>
          </a:xfrm>
          <a:prstGeom prst="rect">
            <a:avLst/>
          </a:prstGeom>
          <a:solidFill>
            <a:srgbClr val="C0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Заголовок 7"/>
          <p:cNvSpPr>
            <a:spLocks noGrp="1"/>
          </p:cNvSpPr>
          <p:nvPr>
            <p:ph type="title"/>
          </p:nvPr>
        </p:nvSpPr>
        <p:spPr>
          <a:xfrm>
            <a:off x="1903077" y="-121195"/>
            <a:ext cx="5770984" cy="617612"/>
          </a:xfrm>
        </p:spPr>
        <p:txBody>
          <a:bodyPr>
            <a:normAutofit/>
          </a:bodyPr>
          <a:lstStyle/>
          <a:p>
            <a:pPr algn="ctr"/>
            <a:r>
              <a:rPr lang="ru-RU" sz="2800" b="1" i="1" dirty="0">
                <a:solidFill>
                  <a:srgbClr val="C00000"/>
                </a:solidFill>
                <a:latin typeface="Times New Roman" panose="02020603050405020304" pitchFamily="18" charset="0"/>
                <a:cs typeface="Times New Roman" panose="02020603050405020304" pitchFamily="18" charset="0"/>
              </a:rPr>
              <a:t>АСК НДС – 2,3</a:t>
            </a:r>
          </a:p>
        </p:txBody>
      </p:sp>
      <p:pic>
        <p:nvPicPr>
          <p:cNvPr id="5122" name="Picture 2" descr="Cервис АСК НДС-2. Что означают коды в требованиях по НДС.. Статьи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443" y="2137300"/>
            <a:ext cx="8678941" cy="4627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641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олилиния: фигура 22">
            <a:extLst>
              <a:ext uri="{FF2B5EF4-FFF2-40B4-BE49-F238E27FC236}">
                <a16:creationId xmlns:a16="http://schemas.microsoft.com/office/drawing/2014/main" id="{AFA92017-5A71-43DE-962B-93D81B320387}"/>
              </a:ext>
            </a:extLst>
          </p:cNvPr>
          <p:cNvSpPr/>
          <p:nvPr/>
        </p:nvSpPr>
        <p:spPr>
          <a:xfrm>
            <a:off x="4373663" y="1471532"/>
            <a:ext cx="4758750" cy="1280561"/>
          </a:xfrm>
          <a:custGeom>
            <a:avLst/>
            <a:gdLst>
              <a:gd name="connsiteX0" fmla="*/ 202669 w 4545000"/>
              <a:gd name="connsiteY0" fmla="*/ 0 h 810676"/>
              <a:gd name="connsiteX1" fmla="*/ 832331 w 4545000"/>
              <a:gd name="connsiteY1" fmla="*/ 0 h 810676"/>
              <a:gd name="connsiteX2" fmla="*/ 832332 w 4545000"/>
              <a:gd name="connsiteY2" fmla="*/ 1 h 810676"/>
              <a:gd name="connsiteX3" fmla="*/ 1035000 w 4545000"/>
              <a:gd name="connsiteY3" fmla="*/ 1 h 810676"/>
              <a:gd name="connsiteX4" fmla="*/ 1035000 w 4545000"/>
              <a:gd name="connsiteY4" fmla="*/ 0 h 810676"/>
              <a:gd name="connsiteX5" fmla="*/ 4545000 w 4545000"/>
              <a:gd name="connsiteY5" fmla="*/ 0 h 810676"/>
              <a:gd name="connsiteX6" fmla="*/ 4545000 w 4545000"/>
              <a:gd name="connsiteY6" fmla="*/ 1 h 810676"/>
              <a:gd name="connsiteX7" fmla="*/ 3937669 w 4545000"/>
              <a:gd name="connsiteY7" fmla="*/ 1 h 810676"/>
              <a:gd name="connsiteX8" fmla="*/ 3735000 w 4545000"/>
              <a:gd name="connsiteY8" fmla="*/ 405338 h 810676"/>
              <a:gd name="connsiteX9" fmla="*/ 3937668 w 4545000"/>
              <a:gd name="connsiteY9" fmla="*/ 810675 h 810676"/>
              <a:gd name="connsiteX10" fmla="*/ 3735000 w 4545000"/>
              <a:gd name="connsiteY10" fmla="*/ 810675 h 810676"/>
              <a:gd name="connsiteX11" fmla="*/ 3735000 w 4545000"/>
              <a:gd name="connsiteY11" fmla="*/ 810676 h 810676"/>
              <a:gd name="connsiteX12" fmla="*/ 225000 w 4545000"/>
              <a:gd name="connsiteY12" fmla="*/ 810676 h 810676"/>
              <a:gd name="connsiteX13" fmla="*/ 225000 w 4545000"/>
              <a:gd name="connsiteY13" fmla="*/ 810675 h 810676"/>
              <a:gd name="connsiteX14" fmla="*/ 202669 w 4545000"/>
              <a:gd name="connsiteY14" fmla="*/ 810675 h 810676"/>
              <a:gd name="connsiteX15" fmla="*/ 0 w 4545000"/>
              <a:gd name="connsiteY15" fmla="*/ 405338 h 8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5000" h="810676">
                <a:moveTo>
                  <a:pt x="202669" y="0"/>
                </a:moveTo>
                <a:lnTo>
                  <a:pt x="832331" y="0"/>
                </a:lnTo>
                <a:lnTo>
                  <a:pt x="832332" y="1"/>
                </a:lnTo>
                <a:lnTo>
                  <a:pt x="1035000" y="1"/>
                </a:lnTo>
                <a:lnTo>
                  <a:pt x="1035000" y="0"/>
                </a:lnTo>
                <a:lnTo>
                  <a:pt x="4545000" y="0"/>
                </a:lnTo>
                <a:lnTo>
                  <a:pt x="4545000" y="1"/>
                </a:lnTo>
                <a:lnTo>
                  <a:pt x="3937669" y="1"/>
                </a:lnTo>
                <a:lnTo>
                  <a:pt x="3735000" y="405338"/>
                </a:lnTo>
                <a:lnTo>
                  <a:pt x="3937668" y="810675"/>
                </a:lnTo>
                <a:lnTo>
                  <a:pt x="3735000" y="810675"/>
                </a:lnTo>
                <a:lnTo>
                  <a:pt x="3735000" y="810676"/>
                </a:lnTo>
                <a:lnTo>
                  <a:pt x="225000" y="810676"/>
                </a:lnTo>
                <a:lnTo>
                  <a:pt x="225000" y="810675"/>
                </a:lnTo>
                <a:lnTo>
                  <a:pt x="202669" y="810675"/>
                </a:lnTo>
                <a:lnTo>
                  <a:pt x="0" y="405338"/>
                </a:lnTo>
                <a:close/>
              </a:path>
            </a:pathLst>
          </a:custGeom>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ru-RU">
              <a:solidFill>
                <a:schemeClr val="bg1"/>
              </a:solidFill>
            </a:endParaRPr>
          </a:p>
        </p:txBody>
      </p:sp>
      <p:sp>
        <p:nvSpPr>
          <p:cNvPr id="24" name="Полилиния: фигура 23">
            <a:extLst>
              <a:ext uri="{FF2B5EF4-FFF2-40B4-BE49-F238E27FC236}">
                <a16:creationId xmlns:a16="http://schemas.microsoft.com/office/drawing/2014/main" id="{BC85A074-3F9D-437C-B2DE-DCAF80B82D5A}"/>
              </a:ext>
            </a:extLst>
          </p:cNvPr>
          <p:cNvSpPr/>
          <p:nvPr/>
        </p:nvSpPr>
        <p:spPr>
          <a:xfrm>
            <a:off x="4409662" y="4912090"/>
            <a:ext cx="5123588" cy="1305002"/>
          </a:xfrm>
          <a:custGeom>
            <a:avLst/>
            <a:gdLst>
              <a:gd name="connsiteX0" fmla="*/ 202669 w 4545000"/>
              <a:gd name="connsiteY0" fmla="*/ 0 h 810676"/>
              <a:gd name="connsiteX1" fmla="*/ 832331 w 4545000"/>
              <a:gd name="connsiteY1" fmla="*/ 0 h 810676"/>
              <a:gd name="connsiteX2" fmla="*/ 832332 w 4545000"/>
              <a:gd name="connsiteY2" fmla="*/ 1 h 810676"/>
              <a:gd name="connsiteX3" fmla="*/ 1035000 w 4545000"/>
              <a:gd name="connsiteY3" fmla="*/ 1 h 810676"/>
              <a:gd name="connsiteX4" fmla="*/ 1035000 w 4545000"/>
              <a:gd name="connsiteY4" fmla="*/ 0 h 810676"/>
              <a:gd name="connsiteX5" fmla="*/ 4545000 w 4545000"/>
              <a:gd name="connsiteY5" fmla="*/ 0 h 810676"/>
              <a:gd name="connsiteX6" fmla="*/ 4545000 w 4545000"/>
              <a:gd name="connsiteY6" fmla="*/ 1 h 810676"/>
              <a:gd name="connsiteX7" fmla="*/ 3937669 w 4545000"/>
              <a:gd name="connsiteY7" fmla="*/ 1 h 810676"/>
              <a:gd name="connsiteX8" fmla="*/ 3735000 w 4545000"/>
              <a:gd name="connsiteY8" fmla="*/ 405338 h 810676"/>
              <a:gd name="connsiteX9" fmla="*/ 3937668 w 4545000"/>
              <a:gd name="connsiteY9" fmla="*/ 810675 h 810676"/>
              <a:gd name="connsiteX10" fmla="*/ 3735000 w 4545000"/>
              <a:gd name="connsiteY10" fmla="*/ 810675 h 810676"/>
              <a:gd name="connsiteX11" fmla="*/ 3735000 w 4545000"/>
              <a:gd name="connsiteY11" fmla="*/ 810676 h 810676"/>
              <a:gd name="connsiteX12" fmla="*/ 225000 w 4545000"/>
              <a:gd name="connsiteY12" fmla="*/ 810676 h 810676"/>
              <a:gd name="connsiteX13" fmla="*/ 225000 w 4545000"/>
              <a:gd name="connsiteY13" fmla="*/ 810675 h 810676"/>
              <a:gd name="connsiteX14" fmla="*/ 202669 w 4545000"/>
              <a:gd name="connsiteY14" fmla="*/ 810675 h 810676"/>
              <a:gd name="connsiteX15" fmla="*/ 0 w 4545000"/>
              <a:gd name="connsiteY15" fmla="*/ 405338 h 8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5000" h="810676">
                <a:moveTo>
                  <a:pt x="202669" y="0"/>
                </a:moveTo>
                <a:lnTo>
                  <a:pt x="832331" y="0"/>
                </a:lnTo>
                <a:lnTo>
                  <a:pt x="832332" y="1"/>
                </a:lnTo>
                <a:lnTo>
                  <a:pt x="1035000" y="1"/>
                </a:lnTo>
                <a:lnTo>
                  <a:pt x="1035000" y="0"/>
                </a:lnTo>
                <a:lnTo>
                  <a:pt x="4545000" y="0"/>
                </a:lnTo>
                <a:lnTo>
                  <a:pt x="4545000" y="1"/>
                </a:lnTo>
                <a:lnTo>
                  <a:pt x="3937669" y="1"/>
                </a:lnTo>
                <a:lnTo>
                  <a:pt x="3735000" y="405338"/>
                </a:lnTo>
                <a:lnTo>
                  <a:pt x="3937668" y="810675"/>
                </a:lnTo>
                <a:lnTo>
                  <a:pt x="3735000" y="810675"/>
                </a:lnTo>
                <a:lnTo>
                  <a:pt x="3735000" y="810676"/>
                </a:lnTo>
                <a:lnTo>
                  <a:pt x="225000" y="810676"/>
                </a:lnTo>
                <a:lnTo>
                  <a:pt x="225000" y="810675"/>
                </a:lnTo>
                <a:lnTo>
                  <a:pt x="202669" y="810675"/>
                </a:lnTo>
                <a:lnTo>
                  <a:pt x="0" y="4053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600" dirty="0"/>
          </a:p>
        </p:txBody>
      </p:sp>
      <p:sp>
        <p:nvSpPr>
          <p:cNvPr id="25" name="Полилиния: фигура 24">
            <a:extLst>
              <a:ext uri="{FF2B5EF4-FFF2-40B4-BE49-F238E27FC236}">
                <a16:creationId xmlns:a16="http://schemas.microsoft.com/office/drawing/2014/main" id="{7E22BA43-D6D0-468F-AA73-1A16FE9C9B9C}"/>
              </a:ext>
            </a:extLst>
          </p:cNvPr>
          <p:cNvSpPr/>
          <p:nvPr/>
        </p:nvSpPr>
        <p:spPr>
          <a:xfrm>
            <a:off x="4951546" y="3157806"/>
            <a:ext cx="4687088" cy="1594779"/>
          </a:xfrm>
          <a:custGeom>
            <a:avLst/>
            <a:gdLst>
              <a:gd name="connsiteX0" fmla="*/ 202669 w 4545000"/>
              <a:gd name="connsiteY0" fmla="*/ 0 h 810676"/>
              <a:gd name="connsiteX1" fmla="*/ 832331 w 4545000"/>
              <a:gd name="connsiteY1" fmla="*/ 0 h 810676"/>
              <a:gd name="connsiteX2" fmla="*/ 832332 w 4545000"/>
              <a:gd name="connsiteY2" fmla="*/ 1 h 810676"/>
              <a:gd name="connsiteX3" fmla="*/ 1035000 w 4545000"/>
              <a:gd name="connsiteY3" fmla="*/ 1 h 810676"/>
              <a:gd name="connsiteX4" fmla="*/ 1035000 w 4545000"/>
              <a:gd name="connsiteY4" fmla="*/ 0 h 810676"/>
              <a:gd name="connsiteX5" fmla="*/ 4545000 w 4545000"/>
              <a:gd name="connsiteY5" fmla="*/ 0 h 810676"/>
              <a:gd name="connsiteX6" fmla="*/ 4545000 w 4545000"/>
              <a:gd name="connsiteY6" fmla="*/ 1 h 810676"/>
              <a:gd name="connsiteX7" fmla="*/ 3937669 w 4545000"/>
              <a:gd name="connsiteY7" fmla="*/ 1 h 810676"/>
              <a:gd name="connsiteX8" fmla="*/ 3735000 w 4545000"/>
              <a:gd name="connsiteY8" fmla="*/ 405338 h 810676"/>
              <a:gd name="connsiteX9" fmla="*/ 3937668 w 4545000"/>
              <a:gd name="connsiteY9" fmla="*/ 810675 h 810676"/>
              <a:gd name="connsiteX10" fmla="*/ 3735000 w 4545000"/>
              <a:gd name="connsiteY10" fmla="*/ 810675 h 810676"/>
              <a:gd name="connsiteX11" fmla="*/ 3735000 w 4545000"/>
              <a:gd name="connsiteY11" fmla="*/ 810676 h 810676"/>
              <a:gd name="connsiteX12" fmla="*/ 225000 w 4545000"/>
              <a:gd name="connsiteY12" fmla="*/ 810676 h 810676"/>
              <a:gd name="connsiteX13" fmla="*/ 225000 w 4545000"/>
              <a:gd name="connsiteY13" fmla="*/ 810675 h 810676"/>
              <a:gd name="connsiteX14" fmla="*/ 202669 w 4545000"/>
              <a:gd name="connsiteY14" fmla="*/ 810675 h 810676"/>
              <a:gd name="connsiteX15" fmla="*/ 0 w 4545000"/>
              <a:gd name="connsiteY15" fmla="*/ 405338 h 8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5000" h="810676">
                <a:moveTo>
                  <a:pt x="202669" y="0"/>
                </a:moveTo>
                <a:lnTo>
                  <a:pt x="832331" y="0"/>
                </a:lnTo>
                <a:lnTo>
                  <a:pt x="832332" y="1"/>
                </a:lnTo>
                <a:lnTo>
                  <a:pt x="1035000" y="1"/>
                </a:lnTo>
                <a:lnTo>
                  <a:pt x="1035000" y="0"/>
                </a:lnTo>
                <a:lnTo>
                  <a:pt x="4545000" y="0"/>
                </a:lnTo>
                <a:lnTo>
                  <a:pt x="4545000" y="1"/>
                </a:lnTo>
                <a:lnTo>
                  <a:pt x="3937669" y="1"/>
                </a:lnTo>
                <a:lnTo>
                  <a:pt x="3735000" y="405338"/>
                </a:lnTo>
                <a:lnTo>
                  <a:pt x="3937668" y="810675"/>
                </a:lnTo>
                <a:lnTo>
                  <a:pt x="3735000" y="810675"/>
                </a:lnTo>
                <a:lnTo>
                  <a:pt x="3735000" y="810676"/>
                </a:lnTo>
                <a:lnTo>
                  <a:pt x="225000" y="810676"/>
                </a:lnTo>
                <a:lnTo>
                  <a:pt x="225000" y="810675"/>
                </a:lnTo>
                <a:lnTo>
                  <a:pt x="202669" y="810675"/>
                </a:lnTo>
                <a:lnTo>
                  <a:pt x="0" y="4053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dirty="0"/>
          </a:p>
        </p:txBody>
      </p:sp>
      <p:pic>
        <p:nvPicPr>
          <p:cNvPr id="27" name="Рисунок 26">
            <a:extLst>
              <a:ext uri="{FF2B5EF4-FFF2-40B4-BE49-F238E27FC236}">
                <a16:creationId xmlns:a16="http://schemas.microsoft.com/office/drawing/2014/main" id="{1E52F0E5-A701-46B7-93E6-826C2E6D141D}"/>
              </a:ext>
            </a:extLst>
          </p:cNvPr>
          <p:cNvPicPr>
            <a:picLocks noChangeAspect="1"/>
          </p:cNvPicPr>
          <p:nvPr/>
        </p:nvPicPr>
        <p:blipFill>
          <a:blip cstate="screen">
            <a:extLst>
              <a:ext uri="{28A0092B-C50C-407E-A947-70E740481C1C}">
                <a14:useLocalDpi xmlns:a14="http://schemas.microsoft.com/office/drawing/2010/main"/>
              </a:ext>
            </a:extLst>
          </a:blip>
          <a:stretch>
            <a:fillRect/>
          </a:stretch>
        </p:blipFill>
        <p:spPr>
          <a:xfrm>
            <a:off x="2378251" y="2780403"/>
            <a:ext cx="1633106" cy="2177475"/>
          </a:xfrm>
          <a:prstGeom prst="rect">
            <a:avLst/>
          </a:prstGeom>
        </p:spPr>
      </p:pic>
      <p:sp>
        <p:nvSpPr>
          <p:cNvPr id="28" name="Дуга 27">
            <a:extLst>
              <a:ext uri="{FF2B5EF4-FFF2-40B4-BE49-F238E27FC236}">
                <a16:creationId xmlns:a16="http://schemas.microsoft.com/office/drawing/2014/main" id="{E48D25B4-3BD1-409A-ABE9-E2BD6382D55C}"/>
              </a:ext>
            </a:extLst>
          </p:cNvPr>
          <p:cNvSpPr/>
          <p:nvPr/>
        </p:nvSpPr>
        <p:spPr>
          <a:xfrm rot="13602773">
            <a:off x="1691306" y="2730285"/>
            <a:ext cx="3065550" cy="2299163"/>
          </a:xfrm>
          <a:prstGeom prst="arc">
            <a:avLst>
              <a:gd name="adj1" fmla="val 13591648"/>
              <a:gd name="adj2" fmla="val 2384487"/>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ru-RU"/>
          </a:p>
        </p:txBody>
      </p:sp>
      <p:cxnSp>
        <p:nvCxnSpPr>
          <p:cNvPr id="31" name="Прямая соединительная линия 30">
            <a:extLst>
              <a:ext uri="{FF2B5EF4-FFF2-40B4-BE49-F238E27FC236}">
                <a16:creationId xmlns:a16="http://schemas.microsoft.com/office/drawing/2014/main" id="{DA7B5BD2-9D27-4CD1-ACBA-82892017AE9A}"/>
              </a:ext>
            </a:extLst>
          </p:cNvPr>
          <p:cNvCxnSpPr>
            <a:cxnSpLocks/>
            <a:stCxn id="23" idx="15"/>
          </p:cNvCxnSpPr>
          <p:nvPr/>
        </p:nvCxnSpPr>
        <p:spPr>
          <a:xfrm flipH="1" flipV="1">
            <a:off x="3188250" y="2099593"/>
            <a:ext cx="1185413" cy="1222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id="{16A0C5CE-244C-4B48-A069-27A5659DE144}"/>
              </a:ext>
            </a:extLst>
          </p:cNvPr>
          <p:cNvCxnSpPr>
            <a:cxnSpLocks/>
          </p:cNvCxnSpPr>
          <p:nvPr/>
        </p:nvCxnSpPr>
        <p:spPr>
          <a:xfrm flipV="1">
            <a:off x="3188250" y="2099594"/>
            <a:ext cx="0" cy="6808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79F0EC7B-122C-4BF7-B14B-31EE9F64ED92}"/>
              </a:ext>
            </a:extLst>
          </p:cNvPr>
          <p:cNvCxnSpPr>
            <a:cxnSpLocks/>
          </p:cNvCxnSpPr>
          <p:nvPr/>
        </p:nvCxnSpPr>
        <p:spPr>
          <a:xfrm flipV="1">
            <a:off x="3188250" y="4912091"/>
            <a:ext cx="0" cy="6617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a:extLst>
              <a:ext uri="{FF2B5EF4-FFF2-40B4-BE49-F238E27FC236}">
                <a16:creationId xmlns:a16="http://schemas.microsoft.com/office/drawing/2014/main" id="{1112A4B0-0625-4DC7-9A07-534D4B4AE1C5}"/>
              </a:ext>
            </a:extLst>
          </p:cNvPr>
          <p:cNvCxnSpPr>
            <a:cxnSpLocks/>
          </p:cNvCxnSpPr>
          <p:nvPr/>
        </p:nvCxnSpPr>
        <p:spPr>
          <a:xfrm flipH="1">
            <a:off x="3188250" y="5573851"/>
            <a:ext cx="1204463"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a:extLst>
              <a:ext uri="{FF2B5EF4-FFF2-40B4-BE49-F238E27FC236}">
                <a16:creationId xmlns:a16="http://schemas.microsoft.com/office/drawing/2014/main" id="{94065879-2B31-4C19-93D2-8D6A19BBA4B3}"/>
              </a:ext>
            </a:extLst>
          </p:cNvPr>
          <p:cNvCxnSpPr>
            <a:cxnSpLocks/>
          </p:cNvCxnSpPr>
          <p:nvPr/>
        </p:nvCxnSpPr>
        <p:spPr>
          <a:xfrm flipH="1">
            <a:off x="4006594" y="3869141"/>
            <a:ext cx="936056" cy="0"/>
          </a:xfrm>
          <a:prstGeom prst="line">
            <a:avLst/>
          </a:prstGeom>
          <a:ln>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1DEBDAE-0271-4E96-AD2B-AB9A7B8E4D82}"/>
              </a:ext>
            </a:extLst>
          </p:cNvPr>
          <p:cNvSpPr txBox="1"/>
          <p:nvPr/>
        </p:nvSpPr>
        <p:spPr>
          <a:xfrm>
            <a:off x="4470751" y="1413380"/>
            <a:ext cx="3779999" cy="1661993"/>
          </a:xfrm>
          <a:prstGeom prst="rect">
            <a:avLst/>
          </a:prstGeom>
          <a:noFill/>
        </p:spPr>
        <p:txBody>
          <a:bodyPr wrap="square" rtlCol="0">
            <a:spAutoFit/>
          </a:bodyPr>
          <a:lstStyle/>
          <a:p>
            <a:pPr algn="just"/>
            <a:r>
              <a:rPr lang="ru-RU" sz="1700" b="1" dirty="0">
                <a:latin typeface="Times New Roman" panose="02020603050405020304" pitchFamily="18" charset="0"/>
                <a:cs typeface="Times New Roman" panose="02020603050405020304" pitchFamily="18" charset="0"/>
              </a:rPr>
              <a:t>«Технический разрыв» — </a:t>
            </a:r>
            <a:r>
              <a:rPr lang="ru-RU" sz="1700" dirty="0">
                <a:latin typeface="Times New Roman" panose="02020603050405020304" pitchFamily="18" charset="0"/>
                <a:cs typeface="Times New Roman" panose="02020603050405020304" pitchFamily="18" charset="0"/>
              </a:rPr>
              <a:t>это расхождение, не приводящее к неуплате налога в бюджет, причиной которого является не соответствие в номере или дате счета-фактуры у Вас ли у контрагента .</a:t>
            </a:r>
            <a:endParaRPr lang="ru-RU" sz="17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799912" y="16375"/>
            <a:ext cx="6480000" cy="523220"/>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Что такое налоговый разрыв?</a:t>
            </a:r>
          </a:p>
        </p:txBody>
      </p:sp>
      <p:sp>
        <p:nvSpPr>
          <p:cNvPr id="4" name="Прямоугольник 3"/>
          <p:cNvSpPr/>
          <p:nvPr/>
        </p:nvSpPr>
        <p:spPr>
          <a:xfrm>
            <a:off x="168171" y="319931"/>
            <a:ext cx="3631742" cy="2308324"/>
          </a:xfrm>
          <a:prstGeom prst="rect">
            <a:avLst/>
          </a:prstGeom>
        </p:spPr>
        <p:txBody>
          <a:bodyPr wrap="square">
            <a:spAutoFit/>
          </a:bodyPr>
          <a:lstStyle/>
          <a:p>
            <a:pPr algn="just"/>
            <a:r>
              <a:rPr lang="ru-RU" b="1" dirty="0">
                <a:solidFill>
                  <a:srgbClr val="000000"/>
                </a:solidFill>
                <a:latin typeface="arial" panose="020B0604020202020204" pitchFamily="34" charset="0"/>
              </a:rPr>
              <a:t>Налоговый разрыв</a:t>
            </a:r>
            <a:r>
              <a:rPr lang="ru-RU" dirty="0">
                <a:solidFill>
                  <a:srgbClr val="000000"/>
                </a:solidFill>
                <a:latin typeface="arial" panose="020B0604020202020204" pitchFamily="34" charset="0"/>
              </a:rPr>
              <a:t> — </a:t>
            </a:r>
            <a:r>
              <a:rPr lang="ru-RU" i="1" dirty="0">
                <a:solidFill>
                  <a:srgbClr val="000000"/>
                </a:solidFill>
                <a:latin typeface="arial" panose="020B0604020202020204" pitchFamily="34" charset="0"/>
              </a:rPr>
              <a:t>разница между суммой налогов, которые теоретически должны быть уплачены налогоплательщиком, и суммой фактически уплаченных налогов.</a:t>
            </a:r>
            <a:endParaRPr lang="ru-RU" i="1" dirty="0"/>
          </a:p>
        </p:txBody>
      </p:sp>
      <p:sp>
        <p:nvSpPr>
          <p:cNvPr id="6" name="Прямоугольник 5"/>
          <p:cNvSpPr/>
          <p:nvPr/>
        </p:nvSpPr>
        <p:spPr>
          <a:xfrm>
            <a:off x="4605750" y="4912091"/>
            <a:ext cx="4016250" cy="1569660"/>
          </a:xfrm>
          <a:prstGeom prst="rect">
            <a:avLst/>
          </a:prstGeom>
        </p:spPr>
        <p:txBody>
          <a:bodyPr wrap="square">
            <a:spAutoFit/>
          </a:bodyPr>
          <a:lstStyle/>
          <a:p>
            <a:pPr algn="just"/>
            <a:r>
              <a:rPr lang="ru-RU" sz="1600" dirty="0">
                <a:solidFill>
                  <a:schemeClr val="bg1"/>
                </a:solidFill>
                <a:latin typeface="Times New Roman" panose="02020603050405020304" pitchFamily="18" charset="0"/>
                <a:cs typeface="Times New Roman" panose="02020603050405020304" pitchFamily="18" charset="0"/>
              </a:rPr>
              <a:t>«Методологическое» расхождение — это расхождение, не приводящее к неуплате налога в бюджет, причиной которого является нарушение порядка заполнения налоговых декларации по НДС, в том числе нарушены законодательные.</a:t>
            </a:r>
          </a:p>
        </p:txBody>
      </p:sp>
      <p:sp>
        <p:nvSpPr>
          <p:cNvPr id="8" name="Прямоугольник 7"/>
          <p:cNvSpPr/>
          <p:nvPr/>
        </p:nvSpPr>
        <p:spPr>
          <a:xfrm>
            <a:off x="5112000" y="3176242"/>
            <a:ext cx="3645000" cy="2462213"/>
          </a:xfrm>
          <a:prstGeom prst="rect">
            <a:avLst/>
          </a:prstGeom>
        </p:spPr>
        <p:txBody>
          <a:bodyPr wrap="square">
            <a:spAutoFit/>
          </a:bodyPr>
          <a:lstStyle/>
          <a:p>
            <a:pPr algn="just"/>
            <a:r>
              <a:rPr lang="ru-RU" sz="1400" b="1" dirty="0">
                <a:solidFill>
                  <a:schemeClr val="bg1"/>
                </a:solidFill>
                <a:latin typeface="Times New Roman" panose="02020603050405020304" pitchFamily="18" charset="0"/>
                <a:cs typeface="Times New Roman" panose="02020603050405020304" pitchFamily="18" charset="0"/>
              </a:rPr>
              <a:t>«Схемное» расхождение</a:t>
            </a:r>
            <a:r>
              <a:rPr lang="ru-RU" sz="1400" dirty="0">
                <a:solidFill>
                  <a:schemeClr val="bg1"/>
                </a:solidFill>
                <a:latin typeface="Times New Roman" panose="02020603050405020304" pitchFamily="18" charset="0"/>
                <a:cs typeface="Times New Roman" panose="02020603050405020304" pitchFamily="18" charset="0"/>
              </a:rPr>
              <a:t> — когда ни налогоплательщик Покупатель, ни налогоплательщик Продавец, в декларациях, в которых установлены расхождения, не являются выгодоприобретателями, что определяет необходимость проведения контрольно-аналитических (поисково-исследовательских мероприятий) по установлению налогоплательщика потенциального «выгодоприобретателя».</a:t>
            </a:r>
          </a:p>
        </p:txBody>
      </p:sp>
    </p:spTree>
    <p:extLst>
      <p:ext uri="{BB962C8B-B14F-4D97-AF65-F5344CB8AC3E}">
        <p14:creationId xmlns:p14="http://schemas.microsoft.com/office/powerpoint/2010/main" val="4699234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Расхождения вида «разрыв» бывают</a:t>
            </a:r>
            <a:r>
              <a:rPr lang="en-US" dirty="0"/>
              <a:t>:</a:t>
            </a:r>
            <a:endParaRPr lang="ru-RU" dirty="0"/>
          </a:p>
        </p:txBody>
      </p:sp>
      <p:graphicFrame>
        <p:nvGraphicFramePr>
          <p:cNvPr id="4" name="Объект 4"/>
          <p:cNvGraphicFramePr>
            <a:graphicFrameLocks noGrp="1"/>
          </p:cNvGraphicFramePr>
          <p:nvPr>
            <p:ph idx="1"/>
            <p:extLst>
              <p:ext uri="{D42A27DB-BD31-4B8C-83A1-F6EECF244321}">
                <p14:modId xmlns:p14="http://schemas.microsoft.com/office/powerpoint/2010/main" val="994631701"/>
              </p:ext>
            </p:extLst>
          </p:nvPr>
        </p:nvGraphicFramePr>
        <p:xfrm>
          <a:off x="1941910" y="2133600"/>
          <a:ext cx="668655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1803654" y="4882896"/>
            <a:ext cx="1488186" cy="859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Бумажный </a:t>
            </a:r>
          </a:p>
          <a:p>
            <a:pPr algn="ctr"/>
            <a:r>
              <a:rPr lang="ru-RU" dirty="0"/>
              <a:t>НДС</a:t>
            </a:r>
          </a:p>
        </p:txBody>
      </p:sp>
      <p:cxnSp>
        <p:nvCxnSpPr>
          <p:cNvPr id="7" name="Прямая соединительная линия 6"/>
          <p:cNvCxnSpPr/>
          <p:nvPr/>
        </p:nvCxnSpPr>
        <p:spPr>
          <a:xfrm flipH="1">
            <a:off x="2866644" y="4416552"/>
            <a:ext cx="480060" cy="5394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1699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55000" lnSpcReduction="20000"/>
          </a:bodyPr>
          <a:lstStyle/>
          <a:p>
            <a:r>
              <a:rPr lang="ru-RU" dirty="0"/>
              <a:t>Сведения, содержащиеся в информационном ресурсе налогового органа «АСК НДС-2» о несформированных источниках для принятия к вычету сумм НДС, возникающих в связанной договорными взаимоотношениями цепочке организаций, не включены законодателем в такой перечень и, соответственно, являются налоговой тайной. Аналогичный вывод сделан ФНС России в Письме от 09.10.2018 года № ЕД-4-2/19656@.</a:t>
            </a:r>
          </a:p>
          <a:p>
            <a:endParaRPr lang="ru-RU" dirty="0"/>
          </a:p>
          <a:p>
            <a:r>
              <a:rPr lang="ru-RU" b="1" dirty="0" err="1"/>
              <a:t>Выгодник</a:t>
            </a:r>
            <a:r>
              <a:rPr lang="ru-RU" b="1" dirty="0"/>
              <a:t>-</a:t>
            </a:r>
            <a:r>
              <a:rPr lang="ru-RU" dirty="0"/>
              <a:t> в соответствии с критериями из Методических рекомендаций из письма ФНС от 29.10.2019 № ЕД-5-2/3755дсп@. По сумме баллов будут отличать реального выгодоприобретателя от технического звена.</a:t>
            </a:r>
          </a:p>
        </p:txBody>
      </p:sp>
      <p:sp>
        <p:nvSpPr>
          <p:cNvPr id="4" name="Содержимое 3"/>
          <p:cNvSpPr>
            <a:spLocks noGrp="1"/>
          </p:cNvSpPr>
          <p:nvPr>
            <p:ph sz="half" idx="2"/>
          </p:nvPr>
        </p:nvSpPr>
        <p:spPr/>
        <p:txBody>
          <a:bodyPr>
            <a:normAutofit fontScale="55000" lnSpcReduction="20000"/>
          </a:bodyPr>
          <a:lstStyle/>
          <a:p>
            <a:r>
              <a:rPr lang="ru-RU" dirty="0"/>
              <a:t>Налоговый «</a:t>
            </a:r>
            <a:r>
              <a:rPr lang="ru-RU" dirty="0" err="1"/>
              <a:t>Выгодоприобретатель</a:t>
            </a:r>
            <a:r>
              <a:rPr lang="ru-RU" dirty="0"/>
              <a:t>» – это лицо, фактически получивший налоговую выгоду. Налоговым </a:t>
            </a:r>
            <a:r>
              <a:rPr lang="ru-RU" dirty="0" err="1"/>
              <a:t>выгодоприобретателем</a:t>
            </a:r>
            <a:r>
              <a:rPr lang="ru-RU" dirty="0"/>
              <a:t> признается в частности лицо, контролирующее фиктивную компанию, по крайней мере, пока не будет доказано иное.</a:t>
            </a:r>
            <a:r>
              <a:rPr lang="ru-RU" b="1" u="sng" dirty="0"/>
              <a:t> </a:t>
            </a:r>
          </a:p>
          <a:p>
            <a:r>
              <a:rPr lang="ru-RU" b="1" u="sng" dirty="0"/>
              <a:t>Дата образования организации</a:t>
            </a:r>
            <a:r>
              <a:rPr lang="en-US" b="1" u="sng" dirty="0"/>
              <a:t>;</a:t>
            </a:r>
            <a:r>
              <a:rPr lang="ru-RU" b="1" u="sng" dirty="0"/>
              <a:t> </a:t>
            </a:r>
            <a:endParaRPr lang="ru-RU" dirty="0"/>
          </a:p>
          <a:p>
            <a:r>
              <a:rPr lang="ru-RU" b="1" u="sng" dirty="0"/>
              <a:t>Вид деятельности организации</a:t>
            </a:r>
            <a:r>
              <a:rPr lang="en-US" b="1" u="sng" dirty="0"/>
              <a:t>;</a:t>
            </a:r>
            <a:endParaRPr lang="ru-RU" b="1" u="sng" dirty="0"/>
          </a:p>
          <a:p>
            <a:r>
              <a:rPr lang="ru-RU" b="1" u="sng" dirty="0"/>
              <a:t>Среднесписочная численность организации</a:t>
            </a:r>
            <a:r>
              <a:rPr lang="en-US" b="1" u="sng" dirty="0"/>
              <a:t>;</a:t>
            </a:r>
          </a:p>
          <a:p>
            <a:r>
              <a:rPr lang="ru-RU" b="1" u="sng" dirty="0"/>
              <a:t>Анализ </a:t>
            </a:r>
            <a:r>
              <a:rPr lang="ru-RU" b="1" u="sng" dirty="0" err="1"/>
              <a:t>нформация</a:t>
            </a:r>
            <a:r>
              <a:rPr lang="ru-RU" b="1" u="sng" dirty="0"/>
              <a:t> о руководителе</a:t>
            </a:r>
            <a:r>
              <a:rPr lang="en-US" b="1" u="sng" dirty="0"/>
              <a:t>/</a:t>
            </a:r>
            <a:r>
              <a:rPr lang="ru-RU" b="1" u="sng" dirty="0"/>
              <a:t>учредителе организации</a:t>
            </a:r>
            <a:r>
              <a:rPr lang="en-US" b="1" u="sng" dirty="0"/>
              <a:t>;</a:t>
            </a:r>
            <a:endParaRPr lang="ru-RU" b="1" u="sng" dirty="0"/>
          </a:p>
          <a:p>
            <a:r>
              <a:rPr lang="ru-RU" b="1" u="sng" dirty="0"/>
              <a:t>Обеспеченность организации</a:t>
            </a:r>
            <a:r>
              <a:rPr lang="en-US" b="1" u="sng" dirty="0"/>
              <a:t>;</a:t>
            </a:r>
          </a:p>
          <a:p>
            <a:r>
              <a:rPr lang="ru-RU" b="1" u="sng" dirty="0" err="1"/>
              <a:t>Гос.закупки</a:t>
            </a:r>
            <a:r>
              <a:rPr lang="ru-RU" b="1" u="sng" dirty="0"/>
              <a:t>, лицензии, лизинг, товарный знак, взаимосвязанные организации, сайт, отзывы сотрудников, открытые </a:t>
            </a:r>
            <a:r>
              <a:rPr lang="ru-RU" b="1" u="sng" dirty="0" err="1"/>
              <a:t>источники,соц.сети</a:t>
            </a:r>
            <a:r>
              <a:rPr lang="ru-RU" b="1" u="sng" dirty="0"/>
              <a:t>  и другое.</a:t>
            </a:r>
            <a:endParaRPr lang="ru-RU" dirty="0"/>
          </a:p>
          <a:p>
            <a:endParaRPr lang="ru-RU" dirty="0"/>
          </a:p>
          <a:p>
            <a:endParaRPr lang="ru-RU"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67544" y="1412776"/>
            <a:ext cx="3528392" cy="4195763"/>
          </a:xfrm>
        </p:spPr>
        <p:txBody>
          <a:bodyPr>
            <a:noAutofit/>
          </a:bodyPr>
          <a:lstStyle/>
          <a:p>
            <a:pPr>
              <a:buClr>
                <a:srgbClr val="C00000"/>
              </a:buClr>
              <a:buSzPct val="240000"/>
              <a:buFont typeface="Wingdings 2" panose="05020102010507070707" pitchFamily="18" charset="2"/>
              <a:buChar char=""/>
            </a:pPr>
            <a:endParaRPr lang="ru-RU" sz="1700" b="1" dirty="0">
              <a:solidFill>
                <a:srgbClr val="002060"/>
              </a:solidFill>
              <a:latin typeface="Georgia" panose="02040502050405020303" pitchFamily="18" charset="0"/>
            </a:endParaRPr>
          </a:p>
          <a:p>
            <a:pPr>
              <a:buClr>
                <a:srgbClr val="C00000"/>
              </a:buClr>
              <a:buSzPct val="240000"/>
              <a:buFont typeface="Wingdings 2" panose="05020102010507070707" pitchFamily="18" charset="2"/>
              <a:buChar char=""/>
            </a:pPr>
            <a:r>
              <a:rPr lang="ru-RU" sz="1700" b="1" dirty="0">
                <a:solidFill>
                  <a:srgbClr val="002060"/>
                </a:solidFill>
                <a:latin typeface="Georgia" panose="02040502050405020303" pitchFamily="18" charset="0"/>
              </a:rPr>
              <a:t>Поставщик не отразил в книге продаж АС Поволжского округа от 30.05.2018 № Ф06-33269/2018</a:t>
            </a:r>
          </a:p>
          <a:p>
            <a:pPr>
              <a:buClr>
                <a:srgbClr val="C00000"/>
              </a:buClr>
              <a:buSzPct val="240000"/>
              <a:buFont typeface="Wingdings 2" panose="05020102010507070707" pitchFamily="18" charset="2"/>
              <a:buChar char=""/>
            </a:pPr>
            <a:r>
              <a:rPr lang="ru-RU" sz="1700" b="1" dirty="0">
                <a:solidFill>
                  <a:srgbClr val="002060"/>
                </a:solidFill>
                <a:latin typeface="Georgia" panose="02040502050405020303" pitchFamily="18" charset="0"/>
              </a:rPr>
              <a:t>Контрагент Сдал нулевую декларацию и не заплатил Постановление Семнадцатого ААС от 21.02.2019 № 17АП-314/ 2019-АК</a:t>
            </a:r>
          </a:p>
          <a:p>
            <a:pPr>
              <a:buClr>
                <a:srgbClr val="C00000"/>
              </a:buClr>
              <a:buSzPct val="240000"/>
              <a:buFont typeface="Wingdings 2" panose="05020102010507070707" pitchFamily="18" charset="2"/>
              <a:buChar char=""/>
            </a:pPr>
            <a:endParaRPr lang="ru-RU" sz="1700" b="1" dirty="0">
              <a:solidFill>
                <a:srgbClr val="002060"/>
              </a:solidFill>
              <a:latin typeface="Georgia" panose="02040502050405020303" pitchFamily="18" charset="0"/>
            </a:endParaRPr>
          </a:p>
          <a:p>
            <a:pPr>
              <a:buClr>
                <a:srgbClr val="C00000"/>
              </a:buClr>
              <a:buSzPct val="240000"/>
              <a:buFont typeface="Wingdings 2" panose="05020102010507070707" pitchFamily="18" charset="2"/>
              <a:buChar char=""/>
            </a:pPr>
            <a:r>
              <a:rPr lang="ru-RU" sz="1700" b="1" dirty="0">
                <a:solidFill>
                  <a:srgbClr val="002060"/>
                </a:solidFill>
                <a:latin typeface="Georgia" panose="02040502050405020303" pitchFamily="18" charset="0"/>
              </a:rPr>
              <a:t>Не было платежей нереальность, нет ресурсов, </a:t>
            </a:r>
            <a:r>
              <a:rPr lang="ru-RU" sz="1700" b="1" dirty="0" err="1">
                <a:solidFill>
                  <a:srgbClr val="002060"/>
                </a:solidFill>
                <a:latin typeface="Georgia" panose="02040502050405020303" pitchFamily="18" charset="0"/>
              </a:rPr>
              <a:t>транзитность</a:t>
            </a:r>
            <a:r>
              <a:rPr lang="ru-RU" sz="1700" b="1" dirty="0">
                <a:solidFill>
                  <a:srgbClr val="002060"/>
                </a:solidFill>
                <a:latin typeface="Georgia" panose="02040502050405020303" pitchFamily="18" charset="0"/>
              </a:rPr>
              <a:t> Постановление 4 ААС от 28.05.2018 № 04АП-1833/2018</a:t>
            </a:r>
          </a:p>
        </p:txBody>
      </p:sp>
      <p:sp>
        <p:nvSpPr>
          <p:cNvPr id="4" name="Содержимое 3"/>
          <p:cNvSpPr>
            <a:spLocks noGrp="1"/>
          </p:cNvSpPr>
          <p:nvPr>
            <p:ph sz="half" idx="2"/>
          </p:nvPr>
        </p:nvSpPr>
        <p:spPr>
          <a:xfrm>
            <a:off x="4572000" y="1628800"/>
            <a:ext cx="4392488" cy="4200245"/>
          </a:xfrm>
        </p:spPr>
        <p:txBody>
          <a:bodyPr>
            <a:noAutofit/>
          </a:bodyPr>
          <a:lstStyle/>
          <a:p>
            <a:pPr>
              <a:buClr>
                <a:srgbClr val="C00000"/>
              </a:buClr>
              <a:buSzPct val="200000"/>
              <a:buFont typeface="Wingdings 2" panose="05020102010507070707" pitchFamily="18" charset="2"/>
              <a:buChar char="."/>
            </a:pPr>
            <a:r>
              <a:rPr lang="ru-RU" sz="1900" b="1" dirty="0">
                <a:solidFill>
                  <a:srgbClr val="002060"/>
                </a:solidFill>
                <a:latin typeface="Georgia" panose="02040502050405020303" pitchFamily="18" charset="0"/>
              </a:rPr>
              <a:t>В цепочке однодневки, тем более ранее покупал у прямого поставщика - АС Поволжского округа от 30.05.2018 № Ф06-33130/2018</a:t>
            </a:r>
          </a:p>
          <a:p>
            <a:pPr>
              <a:buClr>
                <a:srgbClr val="C00000"/>
              </a:buClr>
              <a:buSzPct val="200000"/>
              <a:buFont typeface="Wingdings 2" panose="05020102010507070707" pitchFamily="18" charset="2"/>
              <a:buChar char="."/>
            </a:pPr>
            <a:endParaRPr lang="ru-RU" sz="1900" b="1" dirty="0">
              <a:solidFill>
                <a:srgbClr val="002060"/>
              </a:solidFill>
              <a:latin typeface="Georgia" panose="02040502050405020303" pitchFamily="18" charset="0"/>
            </a:endParaRPr>
          </a:p>
          <a:p>
            <a:pPr>
              <a:buClr>
                <a:srgbClr val="C00000"/>
              </a:buClr>
              <a:buSzPct val="200000"/>
              <a:buFont typeface="Wingdings 2" panose="05020102010507070707" pitchFamily="18" charset="2"/>
              <a:buChar char="."/>
            </a:pPr>
            <a:r>
              <a:rPr lang="ru-RU" sz="1900" b="1" dirty="0">
                <a:solidFill>
                  <a:srgbClr val="002060"/>
                </a:solidFill>
                <a:latin typeface="Georgia" panose="02040502050405020303" pitchFamily="18" charset="0"/>
              </a:rPr>
              <a:t>Расхождение банковской выписки и книги покупок+ признаки однодневок и нереальность  - Постановление Девятого ААС от 07.02.2019 № 09АП-62072/2018</a:t>
            </a:r>
          </a:p>
        </p:txBody>
      </p:sp>
      <p:graphicFrame>
        <p:nvGraphicFramePr>
          <p:cNvPr id="9" name="Схема 8"/>
          <p:cNvGraphicFramePr/>
          <p:nvPr>
            <p:extLst>
              <p:ext uri="{D42A27DB-BD31-4B8C-83A1-F6EECF244321}">
                <p14:modId xmlns:p14="http://schemas.microsoft.com/office/powerpoint/2010/main" val="4205028177"/>
              </p:ext>
            </p:extLst>
          </p:nvPr>
        </p:nvGraphicFramePr>
        <p:xfrm>
          <a:off x="971600" y="103726"/>
          <a:ext cx="6840760" cy="1012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КАО АСК</a:t>
            </a:r>
          </a:p>
        </p:txBody>
      </p:sp>
      <p:sp>
        <p:nvSpPr>
          <p:cNvPr id="3" name="Содержимое 2"/>
          <p:cNvSpPr>
            <a:spLocks noGrp="1"/>
          </p:cNvSpPr>
          <p:nvPr>
            <p:ph sz="half" idx="1"/>
          </p:nvPr>
        </p:nvSpPr>
        <p:spPr/>
        <p:txBody>
          <a:bodyPr>
            <a:normAutofit fontScale="62500" lnSpcReduction="20000"/>
          </a:bodyPr>
          <a:lstStyle/>
          <a:p>
            <a:r>
              <a:rPr lang="ru-RU" dirty="0"/>
              <a:t>Недобросовестность контрагентов второго и последующих звеньев цепочки поставок — недостаточное основание для доначисления налогов. Эта позиция постепенно находит свое отражение в судебных решениях (</a:t>
            </a:r>
            <a:r>
              <a:rPr lang="ru-RU" dirty="0">
                <a:hlinkClick r:id="rId2"/>
              </a:rPr>
              <a:t>АС Московского округа от 13.05.2019 № Ф05-5463/2019</a:t>
            </a:r>
            <a:r>
              <a:rPr lang="ru-RU" dirty="0"/>
              <a:t>).</a:t>
            </a:r>
          </a:p>
          <a:p>
            <a:r>
              <a:rPr lang="ru-RU" b="1" dirty="0">
                <a:solidFill>
                  <a:srgbClr val="FF0000"/>
                </a:solidFill>
              </a:rPr>
              <a:t> Не заплатил </a:t>
            </a:r>
            <a:r>
              <a:rPr lang="ru-RU" b="1" dirty="0" err="1">
                <a:solidFill>
                  <a:srgbClr val="FF0000"/>
                </a:solidFill>
              </a:rPr>
              <a:t>поставщику-=</a:t>
            </a:r>
            <a:r>
              <a:rPr lang="ru-RU" b="1" dirty="0">
                <a:solidFill>
                  <a:srgbClr val="FF0000"/>
                </a:solidFill>
              </a:rPr>
              <a:t> так как разрывы НДС в цепочке- проиграл суд</a:t>
            </a:r>
          </a:p>
          <a:p>
            <a:r>
              <a:rPr lang="ru-RU" b="1" dirty="0">
                <a:solidFill>
                  <a:srgbClr val="FF0000"/>
                </a:solidFill>
              </a:rPr>
              <a:t>Судьи взыскали с покупателя сумму основного долга, пени и судебные расходы (постановление АС Липецкой области от 30.09.2019 № А36-4456/2019).</a:t>
            </a:r>
          </a:p>
        </p:txBody>
      </p:sp>
      <p:sp>
        <p:nvSpPr>
          <p:cNvPr id="4" name="Содержимое 3"/>
          <p:cNvSpPr>
            <a:spLocks noGrp="1"/>
          </p:cNvSpPr>
          <p:nvPr>
            <p:ph sz="half" idx="2"/>
          </p:nvPr>
        </p:nvSpPr>
        <p:spPr/>
        <p:txBody>
          <a:bodyPr>
            <a:normAutofit fontScale="62500" lnSpcReduction="20000"/>
          </a:bodyPr>
          <a:lstStyle/>
          <a:p>
            <a:r>
              <a:rPr lang="ru-RU" sz="3600" b="1" dirty="0">
                <a:hlinkClick r:id="rId3"/>
              </a:rPr>
              <a:t>Седьмого ААС от 30.08.2019 № А03-22513/2018</a:t>
            </a:r>
            <a:r>
              <a:rPr lang="ru-RU" sz="3600" b="1" dirty="0"/>
              <a:t>- купил бумажный НДК, как пришло требование </a:t>
            </a:r>
            <a:r>
              <a:rPr lang="ru-RU" sz="3600" b="1" dirty="0" err="1"/>
              <a:t>уточненку</a:t>
            </a:r>
            <a:r>
              <a:rPr lang="ru-RU" sz="3600" b="1" dirty="0"/>
              <a:t> сдал- ФИНТИВНЫЙ ДОКУМЕНТООБОРОТ</a:t>
            </a:r>
          </a:p>
          <a:p>
            <a:endParaRPr lang="ru-RU" sz="1100" dirty="0"/>
          </a:p>
          <a:p>
            <a:r>
              <a:rPr lang="ru-RU" b="1" dirty="0">
                <a:solidFill>
                  <a:srgbClr val="00B050"/>
                </a:solidFill>
              </a:rPr>
              <a:t>Налоговая не вправе блокировать электронную подпись при установлении признаков «фирмы-однодневки»</a:t>
            </a:r>
          </a:p>
          <a:p>
            <a:r>
              <a:rPr lang="ru-RU" b="1" dirty="0">
                <a:solidFill>
                  <a:srgbClr val="00B050"/>
                </a:solidFill>
              </a:rPr>
              <a:t>28 августа 2019 года Дело №А21-762/2019 </a:t>
            </a:r>
          </a:p>
          <a:p>
            <a:endParaRPr lang="ru-RU"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255" y="364504"/>
            <a:ext cx="8235045" cy="914400"/>
          </a:xfrm>
          <a:prstGeom prst="rect">
            <a:avLst/>
          </a:prstGeom>
        </p:spPr>
        <p:txBody>
          <a:bodyPr vert="horz" wrap="none" lIns="104306" tIns="52153" rIns="104306" bIns="52153" rtlCol="0" anchor="ctr">
            <a:normAutofit/>
          </a:body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a:ln>
                  <a:noFill/>
                </a:ln>
                <a:solidFill>
                  <a:srgbClr val="0070C0"/>
                </a:solidFill>
                <a:effectLst/>
                <a:uLnTx/>
                <a:uFillTx/>
                <a:latin typeface="Calibri"/>
                <a:ea typeface="+mn-ea"/>
                <a:cs typeface="+mn-cs"/>
              </a:rPr>
              <a:t>СОКРАЩЕНИЕ СХЕМНЫХ РАСХОЖДЕНИЙ И ПОВЫШЕНИЕ ЧИСТОТЫ АДМИНИСТРИРУЕМОЙ </a:t>
            </a:r>
            <a:r>
              <a:rPr kumimoji="0" lang="ru-RU" sz="2000" b="1" i="0" u="none" strike="noStrike" kern="1200" cap="none" spc="0" normalizeH="0" baseline="0" noProof="0" dirty="0">
                <a:ln>
                  <a:noFill/>
                </a:ln>
                <a:solidFill>
                  <a:srgbClr val="0070C0"/>
                </a:solidFill>
                <a:effectLst/>
                <a:uLnTx/>
                <a:uFillTx/>
                <a:latin typeface="Calibri"/>
                <a:ea typeface="+mn-ea"/>
                <a:cs typeface="+mn-cs"/>
              </a:rPr>
              <a:t>СРЕДЫ</a:t>
            </a:r>
          </a:p>
        </p:txBody>
      </p:sp>
      <p:graphicFrame>
        <p:nvGraphicFramePr>
          <p:cNvPr id="6" name="Диаграмма 5"/>
          <p:cNvGraphicFramePr/>
          <p:nvPr/>
        </p:nvGraphicFramePr>
        <p:xfrm>
          <a:off x="442230" y="1804486"/>
          <a:ext cx="5034645" cy="2337360"/>
        </p:xfrm>
        <a:graphic>
          <a:graphicData uri="http://schemas.openxmlformats.org/drawingml/2006/chart">
            <c:chart xmlns:c="http://schemas.openxmlformats.org/drawingml/2006/chart" xmlns:r="http://schemas.openxmlformats.org/officeDocument/2006/relationships" r:id="rId2"/>
          </a:graphicData>
        </a:graphic>
      </p:graphicFrame>
      <p:sp>
        <p:nvSpPr>
          <p:cNvPr id="8" name="Прямоугольник 7"/>
          <p:cNvSpPr/>
          <p:nvPr/>
        </p:nvSpPr>
        <p:spPr>
          <a:xfrm>
            <a:off x="707426" y="1349660"/>
            <a:ext cx="5222520" cy="369332"/>
          </a:xfrm>
          <a:prstGeom prst="rect">
            <a:avLst/>
          </a:prstGeom>
        </p:spPr>
        <p:txBody>
          <a:bodyPr wrap="none">
            <a:spAutoFit/>
          </a:body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1800" b="0" i="0" u="none" strike="noStrike" kern="1200" cap="none" spc="0" normalizeH="0" baseline="0" noProof="0" dirty="0">
                <a:ln>
                  <a:noFill/>
                </a:ln>
                <a:solidFill>
                  <a:prstClr val="white">
                    <a:lumMod val="50000"/>
                  </a:prstClr>
                </a:solidFill>
                <a:effectLst/>
                <a:uLnTx/>
                <a:uFillTx/>
                <a:latin typeface="Calibri"/>
                <a:ea typeface="+mn-ea"/>
                <a:cs typeface="+mn-cs"/>
              </a:rPr>
              <a:t>Доля расхождений в общей сумме вычетов по НДС</a:t>
            </a:r>
          </a:p>
        </p:txBody>
      </p:sp>
      <p:sp>
        <p:nvSpPr>
          <p:cNvPr id="3" name="Прямоугольник 2"/>
          <p:cNvSpPr/>
          <p:nvPr/>
        </p:nvSpPr>
        <p:spPr>
          <a:xfrm>
            <a:off x="3048001" y="6047236"/>
            <a:ext cx="284763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srgbClr val="F79646">
                    <a:lumMod val="75000"/>
                  </a:srgbClr>
                </a:solidFill>
                <a:effectLst/>
                <a:uLnTx/>
                <a:uFillTx/>
                <a:latin typeface="Calibri"/>
                <a:ea typeface="+mn-ea"/>
                <a:cs typeface="+mn-cs"/>
              </a:rPr>
              <a:t>Дробление </a:t>
            </a:r>
            <a:r>
              <a:rPr kumimoji="0" lang="ru-RU" sz="2400" b="0" i="0" u="none" strike="noStrike" kern="1200" cap="none" spc="0" normalizeH="0" baseline="0" noProof="0" dirty="0">
                <a:ln>
                  <a:noFill/>
                </a:ln>
                <a:solidFill>
                  <a:prstClr val="white">
                    <a:lumMod val="50000"/>
                  </a:prstClr>
                </a:solidFill>
                <a:effectLst/>
                <a:uLnTx/>
                <a:uFillTx/>
                <a:latin typeface="Calibri"/>
                <a:ea typeface="+mn-ea"/>
                <a:cs typeface="+mn-cs"/>
              </a:rPr>
              <a:t>счетов-фактур</a:t>
            </a:r>
          </a:p>
        </p:txBody>
      </p:sp>
      <p:sp>
        <p:nvSpPr>
          <p:cNvPr id="4" name="Стрелка вниз 3"/>
          <p:cNvSpPr/>
          <p:nvPr/>
        </p:nvSpPr>
        <p:spPr>
          <a:xfrm>
            <a:off x="4652792" y="2188368"/>
            <a:ext cx="504825" cy="116862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6041574" y="1534326"/>
            <a:ext cx="2835726" cy="2555074"/>
          </a:xfrm>
          <a:prstGeom prst="rect">
            <a:avLst/>
          </a:prstGeom>
        </p:spPr>
        <p:txBody>
          <a:bodyPr vert="horz" wrap="square" lIns="104306" tIns="52153" rIns="104306" bIns="52153" rtlCol="0" anchor="t">
            <a:normAutofit fontScale="85000" lnSpcReduction="20000"/>
          </a:body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a:ln>
                  <a:noFill/>
                </a:ln>
                <a:solidFill>
                  <a:srgbClr val="005AA9"/>
                </a:solidFill>
                <a:effectLst/>
                <a:uLnTx/>
                <a:uFillTx/>
                <a:latin typeface="Calibri"/>
                <a:ea typeface="+mn-ea"/>
                <a:cs typeface="+mn-cs"/>
              </a:rPr>
              <a:t>Сокращение доли расхождений по НДС </a:t>
            </a:r>
            <a:r>
              <a:rPr kumimoji="0" lang="ru-RU" sz="2000" b="1" i="0" u="none" strike="noStrike" kern="1200" cap="none" spc="0" normalizeH="0" baseline="0" noProof="0" dirty="0">
                <a:ln>
                  <a:noFill/>
                </a:ln>
                <a:solidFill>
                  <a:srgbClr val="F79646">
                    <a:lumMod val="75000"/>
                  </a:srgbClr>
                </a:solidFill>
                <a:effectLst/>
                <a:uLnTx/>
                <a:uFillTx/>
                <a:latin typeface="Calibri"/>
                <a:ea typeface="+mn-ea"/>
                <a:cs typeface="+mn-cs"/>
              </a:rPr>
              <a:t>в 16 раз </a:t>
            </a:r>
          </a:p>
          <a:p>
            <a:pPr marL="0" marR="0" lvl="0" indent="0" algn="l" defTabSz="1043056" rtl="0" eaLnBrk="1" fontAlgn="auto" latinLnBrk="0" hangingPunct="1">
              <a:lnSpc>
                <a:spcPct val="100000"/>
              </a:lnSpc>
              <a:spcBef>
                <a:spcPct val="0"/>
              </a:spcBef>
              <a:spcAft>
                <a:spcPts val="0"/>
              </a:spcAft>
              <a:buClrTx/>
              <a:buSzTx/>
              <a:buFontTx/>
              <a:buNone/>
              <a:tabLst/>
              <a:defRPr/>
            </a:pPr>
            <a:endParaRPr kumimoji="0" lang="ru-RU" sz="20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a:ln>
                  <a:noFill/>
                </a:ln>
                <a:solidFill>
                  <a:srgbClr val="005AA9"/>
                </a:solidFill>
                <a:effectLst/>
                <a:uLnTx/>
                <a:uFillTx/>
                <a:latin typeface="Calibri"/>
                <a:ea typeface="+mn-ea"/>
                <a:cs typeface="+mn-cs"/>
              </a:rPr>
              <a:t>Рост транспарентности расчетов </a:t>
            </a:r>
          </a:p>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a:ln>
                  <a:noFill/>
                </a:ln>
                <a:solidFill>
                  <a:srgbClr val="F79646">
                    <a:lumMod val="75000"/>
                  </a:srgbClr>
                </a:solidFill>
                <a:effectLst/>
                <a:uLnTx/>
                <a:uFillTx/>
                <a:latin typeface="Calibri"/>
                <a:ea typeface="+mn-ea"/>
                <a:cs typeface="+mn-cs"/>
              </a:rPr>
              <a:t>в сегменте </a:t>
            </a:r>
            <a:r>
              <a:rPr kumimoji="0" lang="en-US" sz="2000" b="1" i="0" u="none" strike="noStrike" kern="1200" cap="none" spc="0" normalizeH="0" baseline="0" noProof="0" dirty="0">
                <a:ln>
                  <a:noFill/>
                </a:ln>
                <a:solidFill>
                  <a:srgbClr val="F79646">
                    <a:lumMod val="75000"/>
                  </a:srgbClr>
                </a:solidFill>
                <a:effectLst/>
                <a:uLnTx/>
                <a:uFillTx/>
                <a:latin typeface="Calibri"/>
                <a:ea typeface="+mn-ea"/>
                <a:cs typeface="+mn-cs"/>
              </a:rPr>
              <a:t>B2B</a:t>
            </a:r>
            <a:endParaRPr kumimoji="0" lang="ru-RU" sz="2000" b="1" i="0" u="none" strike="noStrike" kern="1200" cap="none" spc="0" normalizeH="0" baseline="0" noProof="0" dirty="0">
              <a:ln>
                <a:noFill/>
              </a:ln>
              <a:solidFill>
                <a:srgbClr val="F79646">
                  <a:lumMod val="75000"/>
                </a:srgbClr>
              </a:solidFill>
              <a:effectLst/>
              <a:uLnTx/>
              <a:uFillTx/>
              <a:latin typeface="Calibri"/>
              <a:ea typeface="+mn-ea"/>
              <a:cs typeface="+mn-cs"/>
            </a:endParaRPr>
          </a:p>
          <a:p>
            <a:pPr marL="0" marR="0" lvl="0" indent="0" algn="l" defTabSz="1043056" rtl="0" eaLnBrk="1" fontAlgn="auto" latinLnBrk="0" hangingPunct="1">
              <a:lnSpc>
                <a:spcPct val="100000"/>
              </a:lnSpc>
              <a:spcBef>
                <a:spcPct val="0"/>
              </a:spcBef>
              <a:spcAft>
                <a:spcPts val="0"/>
              </a:spcAft>
              <a:buClrTx/>
              <a:buSzTx/>
              <a:buFontTx/>
              <a:buNone/>
              <a:tabLst/>
              <a:defRPr/>
            </a:pPr>
            <a:endParaRPr kumimoji="0" lang="ru-RU" sz="20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a:ln>
                  <a:noFill/>
                </a:ln>
                <a:solidFill>
                  <a:srgbClr val="005AA9"/>
                </a:solidFill>
                <a:effectLst/>
                <a:uLnTx/>
                <a:uFillTx/>
                <a:latin typeface="Calibri"/>
                <a:ea typeface="+mn-ea"/>
                <a:cs typeface="+mn-cs"/>
              </a:rPr>
              <a:t>Оперативность взаимодействия </a:t>
            </a:r>
          </a:p>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a:ln>
                  <a:noFill/>
                </a:ln>
                <a:solidFill>
                  <a:srgbClr val="F79646">
                    <a:lumMod val="75000"/>
                  </a:srgbClr>
                </a:solidFill>
                <a:effectLst/>
                <a:uLnTx/>
                <a:uFillTx/>
                <a:latin typeface="Calibri"/>
                <a:ea typeface="+mn-ea"/>
                <a:cs typeface="+mn-cs"/>
              </a:rPr>
              <a:t>в сегменте </a:t>
            </a:r>
            <a:r>
              <a:rPr kumimoji="0" lang="en-US" sz="2000" b="1" i="0" u="none" strike="noStrike" kern="1200" cap="none" spc="0" normalizeH="0" baseline="0" noProof="0" dirty="0">
                <a:ln>
                  <a:noFill/>
                </a:ln>
                <a:solidFill>
                  <a:srgbClr val="F79646">
                    <a:lumMod val="75000"/>
                  </a:srgbClr>
                </a:solidFill>
                <a:effectLst/>
                <a:uLnTx/>
                <a:uFillTx/>
                <a:latin typeface="Calibri"/>
                <a:ea typeface="+mn-ea"/>
                <a:cs typeface="+mn-cs"/>
              </a:rPr>
              <a:t>G2B</a:t>
            </a:r>
            <a:endParaRPr kumimoji="0" lang="ru-RU" sz="2000" b="1"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pic>
        <p:nvPicPr>
          <p:cNvPr id="1026" name="Picture 2" descr="C:\Users\0000-08-137\Pictures\Значки для презентаций\flat_20141016_16364824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774" y="1661327"/>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0000-08-137\Pictures\Значки для презентаций\flat_20141016_16364824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774" y="2608663"/>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0000-08-137\Pictures\Значки для презентаций\flat_20141016_16364824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6774" y="3475438"/>
            <a:ext cx="304800" cy="406400"/>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463999" y="6047236"/>
            <a:ext cx="211727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white">
                    <a:lumMod val="50000"/>
                  </a:prstClr>
                </a:solidFill>
                <a:effectLst/>
                <a:uLnTx/>
                <a:uFillTx/>
                <a:latin typeface="Calibri"/>
                <a:ea typeface="+mn-ea"/>
                <a:cs typeface="+mn-cs"/>
              </a:rPr>
              <a:t>Высокие </a:t>
            </a:r>
            <a:r>
              <a:rPr kumimoji="0" lang="ru-RU" sz="2400" b="0" i="0" u="none" strike="noStrike" kern="1200" cap="none" spc="0" normalizeH="0" baseline="0" noProof="0" dirty="0">
                <a:ln>
                  <a:noFill/>
                </a:ln>
                <a:solidFill>
                  <a:srgbClr val="F79646">
                    <a:lumMod val="75000"/>
                  </a:srgbClr>
                </a:solidFill>
                <a:effectLst/>
                <a:uLnTx/>
                <a:uFillTx/>
                <a:latin typeface="Calibri"/>
                <a:ea typeface="+mn-ea"/>
                <a:cs typeface="+mn-cs"/>
              </a:rPr>
              <a:t>риски</a:t>
            </a:r>
          </a:p>
        </p:txBody>
      </p:sp>
      <p:sp>
        <p:nvSpPr>
          <p:cNvPr id="17" name="Прямоугольник 16"/>
          <p:cNvSpPr/>
          <p:nvPr/>
        </p:nvSpPr>
        <p:spPr>
          <a:xfrm>
            <a:off x="6362358" y="6047236"/>
            <a:ext cx="2010117"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a:ln>
                  <a:noFill/>
                </a:ln>
                <a:solidFill>
                  <a:prstClr val="white">
                    <a:lumMod val="50000"/>
                  </a:prstClr>
                </a:solidFill>
                <a:effectLst/>
                <a:uLnTx/>
                <a:uFillTx/>
                <a:latin typeface="Calibri"/>
                <a:ea typeface="+mn-ea"/>
                <a:cs typeface="+mn-cs"/>
              </a:rPr>
              <a:t>«</a:t>
            </a:r>
            <a:r>
              <a:rPr kumimoji="0" lang="ru-RU" sz="2400" b="0" i="0" u="none" strike="noStrike" kern="1200" cap="none" spc="0" normalizeH="0" baseline="0" noProof="0" dirty="0">
                <a:ln>
                  <a:noFill/>
                </a:ln>
                <a:solidFill>
                  <a:srgbClr val="F79646">
                    <a:lumMod val="75000"/>
                  </a:srgbClr>
                </a:solidFill>
                <a:effectLst/>
                <a:uLnTx/>
                <a:uFillTx/>
                <a:latin typeface="Calibri"/>
                <a:ea typeface="+mn-ea"/>
                <a:cs typeface="+mn-cs"/>
              </a:rPr>
              <a:t>Бумажный</a:t>
            </a:r>
            <a:r>
              <a:rPr kumimoji="0" lang="ru-RU" sz="2400" b="0" i="0" u="none" strike="noStrike" kern="1200" cap="none" spc="0" normalizeH="0" baseline="0" noProof="0" dirty="0">
                <a:ln>
                  <a:noFill/>
                </a:ln>
                <a:solidFill>
                  <a:prstClr val="white">
                    <a:lumMod val="50000"/>
                  </a:prstClr>
                </a:solidFill>
                <a:effectLst/>
                <a:uLnTx/>
                <a:uFillTx/>
                <a:latin typeface="Calibri"/>
                <a:ea typeface="+mn-ea"/>
                <a:cs typeface="+mn-cs"/>
              </a:rPr>
              <a:t>» НДС</a:t>
            </a:r>
          </a:p>
        </p:txBody>
      </p:sp>
      <p:pic>
        <p:nvPicPr>
          <p:cNvPr id="1030" name="Picture 6"/>
          <p:cNvPicPr>
            <a:picLocks noChangeAspect="1" noChangeArrowheads="1"/>
          </p:cNvPicPr>
          <p:nvPr/>
        </p:nvPicPr>
        <p:blipFill>
          <a:blip r:embed="rId4" cstate="print">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70006" y="4871006"/>
            <a:ext cx="894938" cy="122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1771" y="4977845"/>
            <a:ext cx="941732" cy="113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cstate="print">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24674" y="4987155"/>
            <a:ext cx="933452" cy="1212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067550" y="5467587"/>
            <a:ext cx="685800" cy="292894"/>
          </a:xfrm>
          <a:prstGeom prst="rect">
            <a:avLst/>
          </a:prstGeom>
        </p:spPr>
        <p:txBody>
          <a:bodyPr vert="horz" wrap="none" lIns="104306" tIns="52153" rIns="104306" bIns="52153" rtlCol="0" anchor="ctr">
            <a:no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ru-RU" sz="1200" b="1" i="0" u="none" strike="noStrike" kern="1200" cap="none" spc="0" normalizeH="0" baseline="0" noProof="0" dirty="0">
                <a:ln>
                  <a:noFill/>
                </a:ln>
                <a:solidFill>
                  <a:srgbClr val="C0504D">
                    <a:lumMod val="75000"/>
                  </a:srgbClr>
                </a:solidFill>
                <a:effectLst/>
                <a:uLnTx/>
                <a:uFillTx/>
                <a:latin typeface="Calibri"/>
                <a:ea typeface="+mn-ea"/>
                <a:cs typeface="+mn-cs"/>
              </a:rPr>
              <a:t>НДС</a:t>
            </a:r>
          </a:p>
        </p:txBody>
      </p:sp>
      <p:sp>
        <p:nvSpPr>
          <p:cNvPr id="19" name="TextBox 18"/>
          <p:cNvSpPr txBox="1"/>
          <p:nvPr/>
        </p:nvSpPr>
        <p:spPr>
          <a:xfrm>
            <a:off x="472110" y="4158343"/>
            <a:ext cx="685800" cy="914400"/>
          </a:xfrm>
          <a:prstGeom prst="rect">
            <a:avLst/>
          </a:prstGeom>
        </p:spPr>
        <p:txBody>
          <a:bodyPr vert="horz" wrap="none" lIns="104306" tIns="52153" rIns="104306" bIns="52153" rtlCol="0" anchor="ctr">
            <a:normAutofit/>
          </a:body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2600" b="0" i="0" u="none" strike="noStrike" kern="1200" cap="none" spc="0" normalizeH="0" baseline="0" noProof="0" dirty="0">
                <a:ln>
                  <a:noFill/>
                </a:ln>
                <a:solidFill>
                  <a:srgbClr val="005AA9"/>
                </a:solidFill>
                <a:effectLst/>
                <a:uLnTx/>
                <a:uFillTx/>
                <a:latin typeface="Calibri"/>
                <a:ea typeface="+mn-ea"/>
                <a:cs typeface="+mn-cs"/>
              </a:rPr>
              <a:t>Объекты анализа и контроля:</a:t>
            </a:r>
          </a:p>
        </p:txBody>
      </p:sp>
      <p:sp>
        <p:nvSpPr>
          <p:cNvPr id="18" name="TextBox 17"/>
          <p:cNvSpPr txBox="1"/>
          <p:nvPr/>
        </p:nvSpPr>
        <p:spPr>
          <a:xfrm>
            <a:off x="847700" y="6501036"/>
            <a:ext cx="7944719" cy="390818"/>
          </a:xfrm>
          <a:prstGeom prst="rect">
            <a:avLst/>
          </a:prstGeom>
        </p:spPr>
        <p:txBody>
          <a:bodyPr vert="horz" wrap="square" lIns="104306" tIns="52153" rIns="104306" bIns="52153" rtlCol="0" anchor="ctr">
            <a:normAutofit fontScale="25000" lnSpcReduction="20000"/>
          </a:bodyPr>
          <a:lstStyle/>
          <a:p>
            <a:pPr defTabSz="1043056">
              <a:spcBef>
                <a:spcPct val="0"/>
              </a:spcBef>
            </a:pPr>
            <a:r>
              <a:rPr lang="ru-RU" sz="4800" b="1" dirty="0">
                <a:solidFill>
                  <a:srgbClr val="C00000"/>
                </a:solidFill>
                <a:latin typeface="+mj-lt"/>
                <a:ea typeface="+mj-ea"/>
                <a:cs typeface="+mj-cs"/>
              </a:rPr>
              <a:t>Материал презентации </a:t>
            </a:r>
            <a:r>
              <a:rPr lang="ru-RU" sz="4800" b="1" dirty="0">
                <a:solidFill>
                  <a:srgbClr val="C00000"/>
                </a:solidFill>
              </a:rPr>
              <a:t>к.э.н. Новоселова К. В.</a:t>
            </a:r>
            <a:r>
              <a:rPr lang="ru-RU" sz="4800" b="1" dirty="0">
                <a:solidFill>
                  <a:srgbClr val="C00000"/>
                </a:solidFill>
                <a:latin typeface="+mj-lt"/>
                <a:ea typeface="+mj-ea"/>
                <a:cs typeface="+mj-cs"/>
              </a:rPr>
              <a:t>  (Круглый стол Финансового Университета при Правительстве Москвы  от 19.05.2020)  </a:t>
            </a:r>
            <a:endParaRPr kumimoji="0" lang="ru-RU" sz="4800" b="1" i="0" u="none" strike="noStrike" kern="1200" cap="none"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val="16370769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Оптимизация НДС</a:t>
            </a:r>
          </a:p>
        </p:txBody>
      </p:sp>
      <p:sp>
        <p:nvSpPr>
          <p:cNvPr id="3" name="Содержимое 2"/>
          <p:cNvSpPr>
            <a:spLocks noGrp="1"/>
          </p:cNvSpPr>
          <p:nvPr>
            <p:ph sz="half" idx="1"/>
          </p:nvPr>
        </p:nvSpPr>
        <p:spPr/>
        <p:txBody>
          <a:bodyPr>
            <a:normAutofit fontScale="55000" lnSpcReduction="20000"/>
          </a:bodyPr>
          <a:lstStyle/>
          <a:p>
            <a:r>
              <a:rPr lang="ru-RU" sz="3800" dirty="0"/>
              <a:t>Все закупки с НДС</a:t>
            </a:r>
          </a:p>
          <a:p>
            <a:r>
              <a:rPr lang="ru-RU" sz="3800" dirty="0"/>
              <a:t>Перенос выручки на следующий квартал</a:t>
            </a:r>
          </a:p>
          <a:p>
            <a:r>
              <a:rPr lang="ru-RU" sz="3800" dirty="0"/>
              <a:t>Перечисление поставщикам предоплаты (заранее в договоре предусмотреть)</a:t>
            </a:r>
          </a:p>
          <a:p>
            <a:r>
              <a:rPr lang="ru-RU" sz="3800" dirty="0"/>
              <a:t>Лизинг и покупка оборудования, включая авто</a:t>
            </a:r>
          </a:p>
          <a:p>
            <a:r>
              <a:rPr lang="ru-RU" sz="3800" dirty="0"/>
              <a:t>Не откладывать возмещение, дробить счета-фактуры по периодам</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b="1" dirty="0"/>
              <a:t>Перевод части стоимости товара в проценты по коммерческому кредиту</a:t>
            </a:r>
          </a:p>
          <a:p>
            <a:r>
              <a:rPr lang="ru-RU" dirty="0"/>
              <a:t>Это способ оптимизации НДС в группе компаний. Покупатель договаривается с поставщиком о снижении стоимости товара, что уменьшит базу по НДС. Однако часть скидки покупатель уплатит в виде процентов за отсрочку платежа.</a:t>
            </a:r>
          </a:p>
          <a:p>
            <a:r>
              <a:rPr lang="ru-RU" dirty="0"/>
              <a:t>Чиновники согласны, что эти суммы не облагаются НДС (письма </a:t>
            </a:r>
            <a:r>
              <a:rPr lang="ru-RU" dirty="0">
                <a:hlinkClick r:id="rId2"/>
              </a:rPr>
              <a:t>Минфина от 21.05.2015 № 03-07-05/29303</a:t>
            </a:r>
            <a:r>
              <a:rPr lang="ru-RU" dirty="0"/>
              <a:t>, </a:t>
            </a:r>
            <a:r>
              <a:rPr lang="ru-RU" dirty="0">
                <a:hlinkClick r:id="rId3"/>
              </a:rPr>
              <a:t>ФНС от 08.07.2014 № ГД-4-3/13219@</a:t>
            </a:r>
            <a:r>
              <a:rPr lang="ru-RU" dirty="0"/>
              <a:t>). Подтверждают это и суды (</a:t>
            </a:r>
            <a:r>
              <a:rPr lang="ru-RU" dirty="0">
                <a:hlinkClick r:id="rId4"/>
              </a:rPr>
              <a:t>постановление ФАС Московского округа от 22.05.2014 № Ф05-4674/14</a:t>
            </a:r>
            <a:r>
              <a:rPr lang="ru-RU" dirty="0"/>
              <a:t>).</a:t>
            </a:r>
          </a:p>
          <a:p>
            <a:r>
              <a:rPr lang="ru-RU" dirty="0"/>
              <a:t>Аргументы в пользу компаний основаны на том, что проценты по любым отсрочкам или рассрочкам схожи с процентами по займам. А те освобождены от НДС (</a:t>
            </a:r>
            <a:r>
              <a:rPr lang="ru-RU" dirty="0" err="1">
                <a:hlinkClick r:id="rId5"/>
              </a:rPr>
              <a:t>подп</a:t>
            </a:r>
            <a:r>
              <a:rPr lang="ru-RU" dirty="0">
                <a:hlinkClick r:id="rId5"/>
              </a:rPr>
              <a:t>. 15 п. 3 ст. 149 НК</a:t>
            </a:r>
            <a:r>
              <a:rPr lang="ru-RU" dirty="0"/>
              <a:t>).</a:t>
            </a:r>
          </a:p>
          <a:p>
            <a:endParaRPr lang="ru-RU"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Перенос вычета НДС</a:t>
            </a:r>
          </a:p>
        </p:txBody>
      </p:sp>
      <p:sp>
        <p:nvSpPr>
          <p:cNvPr id="3" name="Объект 2"/>
          <p:cNvSpPr>
            <a:spLocks noGrp="1"/>
          </p:cNvSpPr>
          <p:nvPr>
            <p:ph sz="half" idx="1"/>
          </p:nvPr>
        </p:nvSpPr>
        <p:spPr/>
        <p:txBody>
          <a:bodyPr>
            <a:normAutofit fontScale="55000" lnSpcReduction="20000"/>
          </a:bodyPr>
          <a:lstStyle/>
          <a:p>
            <a:r>
              <a:rPr lang="ru-RU" dirty="0"/>
              <a:t>П 1.1. </a:t>
            </a:r>
            <a:r>
              <a:rPr lang="ru-RU" dirty="0" err="1"/>
              <a:t>ст</a:t>
            </a:r>
            <a:r>
              <a:rPr lang="ru-RU" dirty="0"/>
              <a:t> 172 НК РФ - нельзя переносить вычет, если:</a:t>
            </a:r>
          </a:p>
          <a:p>
            <a:r>
              <a:rPr lang="ru-RU" dirty="0"/>
              <a:t>НДС предъявлен по расходам на командировки;</a:t>
            </a:r>
          </a:p>
          <a:p>
            <a:r>
              <a:rPr lang="ru-RU" dirty="0"/>
              <a:t>НДС уплачен покупателем — налоговым агентом;</a:t>
            </a:r>
          </a:p>
          <a:p>
            <a:r>
              <a:rPr lang="ru-RU" dirty="0"/>
              <a:t>продавец начислил НДС с полученного аванса;</a:t>
            </a:r>
          </a:p>
          <a:p>
            <a:r>
              <a:rPr lang="ru-RU" dirty="0"/>
              <a:t>имущество получено в качестве вклада в уставный капитал при условии, что передающая сторона восстановила НДС по такому имуществу.</a:t>
            </a:r>
          </a:p>
          <a:p>
            <a:r>
              <a:rPr lang="ru-RU" dirty="0"/>
              <a:t>Об этом в письмах Минфина </a:t>
            </a:r>
            <a:r>
              <a:rPr lang="ru-RU" u="sng" dirty="0">
                <a:hlinkClick r:id="rId2"/>
              </a:rPr>
              <a:t>от 14.07.2020 № 03-07-14/61018</a:t>
            </a:r>
            <a:r>
              <a:rPr lang="ru-RU" dirty="0"/>
              <a:t>, </a:t>
            </a:r>
            <a:r>
              <a:rPr lang="ru-RU" u="sng" dirty="0">
                <a:hlinkClick r:id="rId3"/>
              </a:rPr>
              <a:t>от 09.01.2017 № СД-4-3/2</a:t>
            </a:r>
            <a:r>
              <a:rPr lang="ru-RU" dirty="0"/>
              <a:t>, </a:t>
            </a:r>
            <a:r>
              <a:rPr lang="ru-RU" u="sng" dirty="0">
                <a:hlinkClick r:id="rId4"/>
              </a:rPr>
              <a:t>от 17.11.2016 № 03-07-08/67622</a:t>
            </a:r>
            <a:r>
              <a:rPr lang="ru-RU" dirty="0"/>
              <a:t>, </a:t>
            </a:r>
            <a:r>
              <a:rPr lang="ru-RU" u="sng" dirty="0">
                <a:hlinkClick r:id="rId5"/>
              </a:rPr>
              <a:t>от 09.10 2015 № 03-07-11/57833</a:t>
            </a:r>
            <a:r>
              <a:rPr lang="ru-RU" dirty="0"/>
              <a:t>, </a:t>
            </a:r>
            <a:r>
              <a:rPr lang="ru-RU" u="sng" dirty="0">
                <a:hlinkClick r:id="rId6"/>
              </a:rPr>
              <a:t>от 21.07.2015 № 03-07-11/41908</a:t>
            </a:r>
            <a:r>
              <a:rPr lang="ru-RU" dirty="0"/>
              <a:t>, </a:t>
            </a:r>
            <a:r>
              <a:rPr lang="ru-RU" u="sng" dirty="0">
                <a:hlinkClick r:id="rId7"/>
              </a:rPr>
              <a:t>от 09.04.2015 № 03-07-11/20290</a:t>
            </a:r>
            <a:r>
              <a:rPr lang="ru-RU" dirty="0"/>
              <a:t>.</a:t>
            </a:r>
          </a:p>
        </p:txBody>
      </p:sp>
      <p:sp>
        <p:nvSpPr>
          <p:cNvPr id="4" name="Объект 3"/>
          <p:cNvSpPr>
            <a:spLocks noGrp="1"/>
          </p:cNvSpPr>
          <p:nvPr>
            <p:ph sz="half" idx="2"/>
          </p:nvPr>
        </p:nvSpPr>
        <p:spPr/>
        <p:txBody>
          <a:bodyPr>
            <a:normAutofit fontScale="55000" lnSpcReduction="20000"/>
          </a:bodyPr>
          <a:lstStyle/>
          <a:p>
            <a:r>
              <a:rPr lang="ru-RU" dirty="0"/>
              <a:t>Перенести можно только налоговые вычеты, которые предусмотрены </a:t>
            </a:r>
            <a:r>
              <a:rPr lang="ru-RU" u="sng" dirty="0">
                <a:hlinkClick r:id="rId8"/>
              </a:rPr>
              <a:t>пунктом 2</a:t>
            </a:r>
            <a:r>
              <a:rPr lang="ru-RU" dirty="0"/>
              <a:t> статьи 171 НК (</a:t>
            </a:r>
            <a:r>
              <a:rPr lang="ru-RU" u="sng" dirty="0" err="1">
                <a:hlinkClick r:id="rId9"/>
              </a:rPr>
              <a:t>абз</a:t>
            </a:r>
            <a:r>
              <a:rPr lang="ru-RU" u="sng" dirty="0">
                <a:hlinkClick r:id="rId9"/>
              </a:rPr>
              <a:t>. 1 п. 1.1 ст. 172 НК</a:t>
            </a:r>
            <a:r>
              <a:rPr lang="ru-RU" dirty="0"/>
              <a:t>). В остальных случаях вычеты переносить нельзя (</a:t>
            </a:r>
            <a:r>
              <a:rPr lang="ru-RU" u="sng" dirty="0">
                <a:hlinkClick r:id="rId2"/>
              </a:rPr>
              <a:t>письмо Минфина от 14.07.2020 № 03-07-14/61018</a:t>
            </a:r>
            <a:r>
              <a:rPr lang="ru-RU" dirty="0"/>
              <a:t>).</a:t>
            </a:r>
          </a:p>
          <a:p>
            <a:endParaRPr lang="ru-RU" dirty="0"/>
          </a:p>
          <a:p>
            <a:r>
              <a:rPr lang="ru-RU" dirty="0"/>
              <a:t>Спорно переносить вычеты по основным средствам, оборудованию к установке и нематериальным активам, хотя прямо Налоговый кодекс этого не запрещает. При этом Минфин (</a:t>
            </a:r>
            <a:r>
              <a:rPr lang="ru-RU" u="sng" dirty="0">
                <a:hlinkClick r:id="rId10"/>
              </a:rPr>
              <a:t>письмо от 09.04.2015 № 03-07-11/20293</a:t>
            </a:r>
            <a:r>
              <a:rPr lang="ru-RU" dirty="0"/>
              <a:t>) ссылается на </a:t>
            </a:r>
            <a:r>
              <a:rPr lang="ru-RU" u="sng" dirty="0">
                <a:hlinkClick r:id="rId11"/>
              </a:rPr>
              <a:t>абзац 3</a:t>
            </a:r>
            <a:r>
              <a:rPr lang="ru-RU" dirty="0"/>
              <a:t> пункта 1 статьи 172 НК.</a:t>
            </a:r>
          </a:p>
        </p:txBody>
      </p:sp>
    </p:spTree>
    <p:extLst>
      <p:ext uri="{BB962C8B-B14F-4D97-AF65-F5344CB8AC3E}">
        <p14:creationId xmlns:p14="http://schemas.microsoft.com/office/powerpoint/2010/main" val="172047829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07504" y="1484784"/>
            <a:ext cx="3874293" cy="5184576"/>
          </a:xfrm>
        </p:spPr>
        <p:txBody>
          <a:bodyPr>
            <a:normAutofit fontScale="92500" lnSpcReduction="10000"/>
          </a:bodyPr>
          <a:lstStyle/>
          <a:p>
            <a:pPr fontAlgn="base">
              <a:buClr>
                <a:srgbClr val="C00000"/>
              </a:buClr>
              <a:buSzPct val="130000"/>
            </a:pPr>
            <a:r>
              <a:rPr lang="ru-RU" sz="4000" dirty="0">
                <a:solidFill>
                  <a:srgbClr val="002060"/>
                </a:solidFill>
                <a:latin typeface="Georgia" panose="02040502050405020303" pitchFamily="18" charset="0"/>
              </a:rPr>
              <a:t>Камеральная проверка</a:t>
            </a:r>
          </a:p>
          <a:p>
            <a:pPr fontAlgn="base">
              <a:buClr>
                <a:srgbClr val="C00000"/>
              </a:buClr>
              <a:buSzPct val="130000"/>
            </a:pPr>
            <a:r>
              <a:rPr lang="ru-RU" sz="4000" dirty="0">
                <a:solidFill>
                  <a:srgbClr val="002060"/>
                </a:solidFill>
                <a:latin typeface="Georgia" panose="02040502050405020303" pitchFamily="18" charset="0"/>
              </a:rPr>
              <a:t>Выездная проверка</a:t>
            </a:r>
          </a:p>
          <a:p>
            <a:pPr fontAlgn="base">
              <a:buClr>
                <a:srgbClr val="C00000"/>
              </a:buClr>
              <a:buSzPct val="130000"/>
            </a:pPr>
            <a:r>
              <a:rPr lang="ru-RU" sz="4000" dirty="0">
                <a:solidFill>
                  <a:srgbClr val="002060"/>
                </a:solidFill>
                <a:latin typeface="Georgia" panose="02040502050405020303" pitchFamily="18" charset="0"/>
              </a:rPr>
              <a:t>93.1 </a:t>
            </a:r>
            <a:r>
              <a:rPr lang="ru-RU" sz="4000" dirty="0" err="1">
                <a:solidFill>
                  <a:srgbClr val="002060"/>
                </a:solidFill>
                <a:latin typeface="Georgia" panose="02040502050405020303" pitchFamily="18" charset="0"/>
              </a:rPr>
              <a:t>встречка</a:t>
            </a:r>
            <a:endParaRPr lang="ru-RU" sz="4000" dirty="0">
              <a:solidFill>
                <a:srgbClr val="002060"/>
              </a:solidFill>
              <a:latin typeface="Georgia" panose="02040502050405020303" pitchFamily="18" charset="0"/>
            </a:endParaRPr>
          </a:p>
          <a:p>
            <a:pPr fontAlgn="base">
              <a:buClr>
                <a:srgbClr val="C00000"/>
              </a:buClr>
              <a:buSzPct val="130000"/>
            </a:pPr>
            <a:r>
              <a:rPr lang="ru-RU" sz="4000" b="1" dirty="0">
                <a:solidFill>
                  <a:srgbClr val="FF0000"/>
                </a:solidFill>
                <a:latin typeface="Georgia" panose="02040502050405020303" pitchFamily="18" charset="0"/>
              </a:rPr>
              <a:t>Документы и информация!!!</a:t>
            </a:r>
          </a:p>
        </p:txBody>
      </p:sp>
      <p:sp>
        <p:nvSpPr>
          <p:cNvPr id="4" name="Содержимое 3"/>
          <p:cNvSpPr>
            <a:spLocks noGrp="1"/>
          </p:cNvSpPr>
          <p:nvPr>
            <p:ph sz="half" idx="2"/>
          </p:nvPr>
        </p:nvSpPr>
        <p:spPr>
          <a:xfrm>
            <a:off x="3981797" y="1453381"/>
            <a:ext cx="5162203" cy="5328592"/>
          </a:xfrm>
        </p:spPr>
        <p:txBody>
          <a:bodyPr>
            <a:noAutofit/>
          </a:bodyPr>
          <a:lstStyle/>
          <a:p>
            <a:pPr marL="0" indent="0" algn="ctr" fontAlgn="base">
              <a:buNone/>
            </a:pPr>
            <a:r>
              <a:rPr lang="ru-RU" sz="1700" i="1" u="sng" dirty="0">
                <a:solidFill>
                  <a:srgbClr val="002060"/>
                </a:solidFill>
                <a:latin typeface="Georgia" panose="02040502050405020303" pitchFamily="18" charset="0"/>
              </a:rPr>
              <a:t>как правильно оформлять сшивы бумажных документов?</a:t>
            </a:r>
          </a:p>
          <a:p>
            <a:pPr marL="0" indent="0" fontAlgn="base">
              <a:buNone/>
            </a:pPr>
            <a:r>
              <a:rPr lang="ru-RU" sz="1400" dirty="0">
                <a:solidFill>
                  <a:srgbClr val="002060"/>
                </a:solidFill>
                <a:latin typeface="Georgia" panose="02040502050405020303" pitchFamily="18" charset="0"/>
              </a:rPr>
              <a:t> </a:t>
            </a:r>
            <a:r>
              <a:rPr lang="ru-RU" sz="1400" b="1" u="sng" dirty="0">
                <a:solidFill>
                  <a:srgbClr val="002060"/>
                </a:solidFill>
                <a:latin typeface="Georgia" panose="02040502050405020303" pitchFamily="18" charset="0"/>
              </a:rPr>
              <a:t>Письмо Минфина России от 29.10.2015 № 03-02-РЗ/62336 Письмо Минфина России от 29.10.2015 № 03-02-РЗ/62336</a:t>
            </a:r>
            <a:r>
              <a:rPr lang="ru-RU" sz="1400" dirty="0">
                <a:solidFill>
                  <a:srgbClr val="002060"/>
                </a:solidFill>
                <a:latin typeface="Georgia" panose="02040502050405020303" pitchFamily="18" charset="0"/>
              </a:rPr>
              <a:t>, которые ФНС направляла подчиненным для использования в работе (</a:t>
            </a:r>
            <a:r>
              <a:rPr lang="ru-RU" sz="1400" u="sng" dirty="0">
                <a:solidFill>
                  <a:srgbClr val="002060"/>
                </a:solidFill>
                <a:latin typeface="Georgia" panose="02040502050405020303" pitchFamily="18" charset="0"/>
              </a:rPr>
              <a:t>Письмо ФНС от 05.11.2015 № ЕД-4-2/19237</a:t>
            </a:r>
            <a:r>
              <a:rPr lang="ru-RU" sz="1400" dirty="0">
                <a:solidFill>
                  <a:srgbClr val="002060"/>
                </a:solidFill>
                <a:latin typeface="Georgia" panose="02040502050405020303" pitchFamily="18" charset="0"/>
              </a:rPr>
              <a:t>). Требования к сшивам, которые планирует установить Налоговая служба, в целом не сильно отличаются от рекомендаций финансового ведомства.</a:t>
            </a:r>
          </a:p>
          <a:p>
            <a:pPr marL="0" indent="0">
              <a:buNone/>
            </a:pPr>
            <a:r>
              <a:rPr lang="ru-RU" sz="1400" b="1" u="sng" dirty="0">
                <a:solidFill>
                  <a:srgbClr val="002060"/>
                </a:solidFill>
                <a:latin typeface="Georgia" panose="02040502050405020303" pitchFamily="18" charset="0"/>
              </a:rPr>
              <a:t>АС Центрального округа от 04.09.2018 года по делу №А36-9806/2017</a:t>
            </a:r>
            <a:r>
              <a:rPr lang="ru-RU" sz="1400" b="1" dirty="0">
                <a:solidFill>
                  <a:srgbClr val="002060"/>
                </a:solidFill>
                <a:latin typeface="Georgia" panose="02040502050405020303" pitchFamily="18" charset="0"/>
              </a:rPr>
              <a:t> </a:t>
            </a:r>
            <a:r>
              <a:rPr lang="ru-RU" sz="1400" dirty="0">
                <a:solidFill>
                  <a:srgbClr val="002060"/>
                </a:solidFill>
                <a:latin typeface="Georgia" panose="02040502050405020303" pitchFamily="18" charset="0"/>
              </a:rPr>
              <a:t>налоговый орган в рамках ВНП дал требование, которое не было </a:t>
            </a:r>
            <a:r>
              <a:rPr lang="ru-RU" sz="1400" dirty="0" err="1">
                <a:solidFill>
                  <a:srgbClr val="002060"/>
                </a:solidFill>
                <a:latin typeface="Georgia" panose="02040502050405020303" pitchFamily="18" charset="0"/>
              </a:rPr>
              <a:t>вылолнено</a:t>
            </a:r>
            <a:r>
              <a:rPr lang="ru-RU" sz="1400" dirty="0">
                <a:solidFill>
                  <a:srgbClr val="002060"/>
                </a:solidFill>
                <a:latin typeface="Georgia" panose="02040502050405020303" pitchFamily="18" charset="0"/>
              </a:rPr>
              <a:t> отговорка налоговиков, что документы были представлены </a:t>
            </a:r>
            <a:r>
              <a:rPr lang="ru-RU" sz="1400" i="1" dirty="0">
                <a:solidFill>
                  <a:srgbClr val="002060"/>
                </a:solidFill>
                <a:latin typeface="Georgia" panose="02040502050405020303" pitchFamily="18" charset="0"/>
              </a:rPr>
              <a:t>«только на обозрение и не были переданы сотрудникам инспекции»</a:t>
            </a:r>
          </a:p>
          <a:p>
            <a:pPr marL="0" indent="0" fontAlgn="base">
              <a:buNone/>
            </a:pPr>
            <a:r>
              <a:rPr lang="ru-RU" sz="1400" b="1" dirty="0">
                <a:solidFill>
                  <a:srgbClr val="002060"/>
                </a:solidFill>
                <a:latin typeface="Georgia" panose="02040502050405020303" pitchFamily="18" charset="0"/>
              </a:rPr>
              <a:t>По мнению ФНС, не налогоплательщику решать, какие документы имеют отношение к проверяемому налогу, а какие нет.</a:t>
            </a:r>
          </a:p>
          <a:p>
            <a:pPr marL="0" indent="0" fontAlgn="base">
              <a:buNone/>
            </a:pPr>
            <a:r>
              <a:rPr lang="ru-RU" sz="1400" dirty="0">
                <a:solidFill>
                  <a:srgbClr val="002060"/>
                </a:solidFill>
                <a:latin typeface="Georgia" panose="02040502050405020303" pitchFamily="18" charset="0"/>
              </a:rPr>
              <a:t>Источник: </a:t>
            </a:r>
            <a:r>
              <a:rPr lang="ru-RU" sz="1400" u="sng" dirty="0">
                <a:solidFill>
                  <a:srgbClr val="002060"/>
                </a:solidFill>
                <a:latin typeface="Georgia" panose="02040502050405020303" pitchFamily="18" charset="0"/>
              </a:rPr>
              <a:t>Решение ФНС от 19.06.2019 № СА-4-9/11730@</a:t>
            </a:r>
            <a:endParaRPr lang="ru-RU" sz="1400" dirty="0">
              <a:solidFill>
                <a:srgbClr val="002060"/>
              </a:solidFill>
              <a:latin typeface="Georgia" panose="02040502050405020303" pitchFamily="18" charset="0"/>
            </a:endParaRPr>
          </a:p>
          <a:p>
            <a:pPr marL="0" indent="0">
              <a:buNone/>
            </a:pPr>
            <a:endParaRPr lang="ru-RU" sz="1200" dirty="0">
              <a:solidFill>
                <a:schemeClr val="bg1"/>
              </a:solidFill>
              <a:latin typeface="Georgia" panose="02040502050405020303" pitchFamily="18" charset="0"/>
            </a:endParaRPr>
          </a:p>
        </p:txBody>
      </p:sp>
      <p:graphicFrame>
        <p:nvGraphicFramePr>
          <p:cNvPr id="6" name="Схема 5"/>
          <p:cNvGraphicFramePr/>
          <p:nvPr>
            <p:extLst>
              <p:ext uri="{D42A27DB-BD31-4B8C-83A1-F6EECF244321}">
                <p14:modId xmlns:p14="http://schemas.microsoft.com/office/powerpoint/2010/main" val="3975177485"/>
              </p:ext>
            </p:extLst>
          </p:nvPr>
        </p:nvGraphicFramePr>
        <p:xfrm>
          <a:off x="971600" y="103726"/>
          <a:ext cx="6840760" cy="1012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reeform 413"/>
          <p:cNvSpPr/>
          <p:nvPr/>
        </p:nvSpPr>
        <p:spPr>
          <a:xfrm>
            <a:off x="3667549" y="6169934"/>
            <a:ext cx="314248" cy="385321"/>
          </a:xfrm>
          <a:custGeom>
            <a:avLst/>
            <a:gdLst>
              <a:gd name="connsiteX0" fmla="*/ 26494 w 125107"/>
              <a:gd name="connsiteY0" fmla="*/ 297486 h 396648"/>
              <a:gd name="connsiteX1" fmla="*/ 98612 w 125107"/>
              <a:gd name="connsiteY1" fmla="*/ 297486 h 396648"/>
              <a:gd name="connsiteX2" fmla="*/ 111289 w 125107"/>
              <a:gd name="connsiteY2" fmla="*/ 302839 h 396648"/>
              <a:gd name="connsiteX3" fmla="*/ 116642 w 125107"/>
              <a:gd name="connsiteY3" fmla="*/ 315516 h 396648"/>
              <a:gd name="connsiteX4" fmla="*/ 116642 w 125107"/>
              <a:gd name="connsiteY4" fmla="*/ 378619 h 396648"/>
              <a:gd name="connsiteX5" fmla="*/ 111289 w 125107"/>
              <a:gd name="connsiteY5" fmla="*/ 391296 h 396648"/>
              <a:gd name="connsiteX6" fmla="*/ 98612 w 125107"/>
              <a:gd name="connsiteY6" fmla="*/ 396648 h 396648"/>
              <a:gd name="connsiteX7" fmla="*/ 26494 w 125107"/>
              <a:gd name="connsiteY7" fmla="*/ 396648 h 396648"/>
              <a:gd name="connsiteX8" fmla="*/ 13817 w 125107"/>
              <a:gd name="connsiteY8" fmla="*/ 391296 h 396648"/>
              <a:gd name="connsiteX9" fmla="*/ 8465 w 125107"/>
              <a:gd name="connsiteY9" fmla="*/ 378619 h 396648"/>
              <a:gd name="connsiteX10" fmla="*/ 8465 w 125107"/>
              <a:gd name="connsiteY10" fmla="*/ 315516 h 396648"/>
              <a:gd name="connsiteX11" fmla="*/ 13817 w 125107"/>
              <a:gd name="connsiteY11" fmla="*/ 302839 h 396648"/>
              <a:gd name="connsiteX12" fmla="*/ 26494 w 125107"/>
              <a:gd name="connsiteY12" fmla="*/ 297486 h 396648"/>
              <a:gd name="connsiteX13" fmla="*/ 17480 w 125107"/>
              <a:gd name="connsiteY13" fmla="*/ 0 h 396648"/>
              <a:gd name="connsiteX14" fmla="*/ 107627 w 125107"/>
              <a:gd name="connsiteY14" fmla="*/ 0 h 396648"/>
              <a:gd name="connsiteX15" fmla="*/ 120163 w 125107"/>
              <a:gd name="connsiteY15" fmla="*/ 5352 h 396648"/>
              <a:gd name="connsiteX16" fmla="*/ 125093 w 125107"/>
              <a:gd name="connsiteY16" fmla="*/ 18029 h 396648"/>
              <a:gd name="connsiteX17" fmla="*/ 117205 w 125107"/>
              <a:gd name="connsiteY17" fmla="*/ 234383 h 396648"/>
              <a:gd name="connsiteX18" fmla="*/ 111430 w 125107"/>
              <a:gd name="connsiteY18" fmla="*/ 247060 h 396648"/>
              <a:gd name="connsiteX19" fmla="*/ 98612 w 125107"/>
              <a:gd name="connsiteY19" fmla="*/ 252412 h 396648"/>
              <a:gd name="connsiteX20" fmla="*/ 26494 w 125107"/>
              <a:gd name="connsiteY20" fmla="*/ 252412 h 396648"/>
              <a:gd name="connsiteX21" fmla="*/ 13676 w 125107"/>
              <a:gd name="connsiteY21" fmla="*/ 247060 h 396648"/>
              <a:gd name="connsiteX22" fmla="*/ 7901 w 125107"/>
              <a:gd name="connsiteY22" fmla="*/ 234383 h 396648"/>
              <a:gd name="connsiteX23" fmla="*/ 14 w 125107"/>
              <a:gd name="connsiteY23" fmla="*/ 18029 h 396648"/>
              <a:gd name="connsiteX24" fmla="*/ 4943 w 125107"/>
              <a:gd name="connsiteY24" fmla="*/ 5352 h 396648"/>
              <a:gd name="connsiteX25" fmla="*/ 17480 w 125107"/>
              <a:gd name="connsiteY25"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07" h="396648">
                <a:moveTo>
                  <a:pt x="26494" y="297486"/>
                </a:moveTo>
                <a:lnTo>
                  <a:pt x="98612" y="297486"/>
                </a:lnTo>
                <a:cubicBezTo>
                  <a:pt x="103495" y="297486"/>
                  <a:pt x="107721" y="299270"/>
                  <a:pt x="111289" y="302839"/>
                </a:cubicBezTo>
                <a:cubicBezTo>
                  <a:pt x="114858" y="306407"/>
                  <a:pt x="116642" y="310633"/>
                  <a:pt x="116642" y="315516"/>
                </a:cubicBezTo>
                <a:lnTo>
                  <a:pt x="116642" y="378619"/>
                </a:lnTo>
                <a:cubicBezTo>
                  <a:pt x="116642" y="383502"/>
                  <a:pt x="114858" y="387727"/>
                  <a:pt x="111289" y="391296"/>
                </a:cubicBezTo>
                <a:cubicBezTo>
                  <a:pt x="107721" y="394864"/>
                  <a:pt x="103495" y="396648"/>
                  <a:pt x="98612" y="396648"/>
                </a:cubicBezTo>
                <a:lnTo>
                  <a:pt x="26494" y="396648"/>
                </a:lnTo>
                <a:cubicBezTo>
                  <a:pt x="21611" y="396648"/>
                  <a:pt x="17386" y="394864"/>
                  <a:pt x="13817" y="391296"/>
                </a:cubicBezTo>
                <a:cubicBezTo>
                  <a:pt x="10249" y="387727"/>
                  <a:pt x="8465" y="383502"/>
                  <a:pt x="8465" y="378619"/>
                </a:cubicBezTo>
                <a:lnTo>
                  <a:pt x="8465" y="315516"/>
                </a:lnTo>
                <a:cubicBezTo>
                  <a:pt x="8465" y="310633"/>
                  <a:pt x="10249" y="306407"/>
                  <a:pt x="13817" y="302839"/>
                </a:cubicBezTo>
                <a:cubicBezTo>
                  <a:pt x="17386" y="299270"/>
                  <a:pt x="21611" y="297486"/>
                  <a:pt x="26494" y="297486"/>
                </a:cubicBezTo>
                <a:close/>
                <a:moveTo>
                  <a:pt x="17480" y="0"/>
                </a:moveTo>
                <a:lnTo>
                  <a:pt x="107627" y="0"/>
                </a:lnTo>
                <a:cubicBezTo>
                  <a:pt x="112510" y="0"/>
                  <a:pt x="116689" y="1784"/>
                  <a:pt x="120163" y="5352"/>
                </a:cubicBezTo>
                <a:cubicBezTo>
                  <a:pt x="123638" y="8921"/>
                  <a:pt x="125281" y="13146"/>
                  <a:pt x="125093" y="18029"/>
                </a:cubicBezTo>
                <a:lnTo>
                  <a:pt x="117205" y="234383"/>
                </a:lnTo>
                <a:cubicBezTo>
                  <a:pt x="117017" y="239266"/>
                  <a:pt x="115092" y="243492"/>
                  <a:pt x="111430" y="247060"/>
                </a:cubicBezTo>
                <a:cubicBezTo>
                  <a:pt x="107768" y="250628"/>
                  <a:pt x="103495" y="252412"/>
                  <a:pt x="98612" y="252412"/>
                </a:cubicBezTo>
                <a:lnTo>
                  <a:pt x="26494" y="252412"/>
                </a:lnTo>
                <a:cubicBezTo>
                  <a:pt x="21611" y="252412"/>
                  <a:pt x="17339" y="250628"/>
                  <a:pt x="13676" y="247060"/>
                </a:cubicBezTo>
                <a:cubicBezTo>
                  <a:pt x="10014" y="243492"/>
                  <a:pt x="8089" y="239266"/>
                  <a:pt x="7901" y="234383"/>
                </a:cubicBezTo>
                <a:lnTo>
                  <a:pt x="14" y="18029"/>
                </a:lnTo>
                <a:cubicBezTo>
                  <a:pt x="-174" y="13146"/>
                  <a:pt x="1469" y="8921"/>
                  <a:pt x="4943" y="5352"/>
                </a:cubicBezTo>
                <a:cubicBezTo>
                  <a:pt x="8418" y="1784"/>
                  <a:pt x="12597" y="0"/>
                  <a:pt x="1748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 name="Shape 2604"/>
          <p:cNvSpPr/>
          <p:nvPr/>
        </p:nvSpPr>
        <p:spPr>
          <a:xfrm>
            <a:off x="107504" y="1454522"/>
            <a:ext cx="378583" cy="30974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l="11835" t="16233" r="10352" b="6437"/>
          <a:stretch/>
        </p:blipFill>
        <p:spPr>
          <a:xfrm>
            <a:off x="0" y="23505"/>
            <a:ext cx="9144000" cy="6834495"/>
          </a:xfrm>
          <a:prstGeom prst="rect">
            <a:avLst/>
          </a:prstGeom>
        </p:spPr>
      </p:pic>
      <p:sp>
        <p:nvSpPr>
          <p:cNvPr id="3" name="TextBox 2">
            <a:extLst>
              <a:ext uri="{FF2B5EF4-FFF2-40B4-BE49-F238E27FC236}">
                <a16:creationId xmlns:a16="http://schemas.microsoft.com/office/drawing/2014/main" id="{35421434-E270-B140-BD84-F495BAF098FF}"/>
              </a:ext>
            </a:extLst>
          </p:cNvPr>
          <p:cNvSpPr txBox="1"/>
          <p:nvPr/>
        </p:nvSpPr>
        <p:spPr>
          <a:xfrm>
            <a:off x="0" y="6027004"/>
            <a:ext cx="4572000" cy="830997"/>
          </a:xfrm>
          <a:prstGeom prst="rect">
            <a:avLst/>
          </a:prstGeom>
          <a:noFill/>
        </p:spPr>
        <p:txBody>
          <a:bodyPr wrap="square" rtlCol="0">
            <a:spAutoFit/>
          </a:bodyPr>
          <a:lstStyle/>
          <a:p>
            <a:r>
              <a:rPr lang="ru-RU" sz="1600" i="1" dirty="0">
                <a:solidFill>
                  <a:srgbClr val="C00000"/>
                </a:solidFill>
                <a:latin typeface="Arial" panose="020B0604020202020204" pitchFamily="34" charset="0"/>
                <a:cs typeface="Arial" panose="020B0604020202020204" pitchFamily="34" charset="0"/>
              </a:rPr>
              <a:t>Публичная декларация целей и задач ФНС</a:t>
            </a:r>
            <a:r>
              <a:rPr lang="en-US" sz="1600" i="1" dirty="0">
                <a:solidFill>
                  <a:srgbClr val="C00000"/>
                </a:solidFill>
                <a:latin typeface="Arial" panose="020B0604020202020204" pitchFamily="34" charset="0"/>
                <a:cs typeface="Arial" panose="020B0604020202020204" pitchFamily="34" charset="0"/>
              </a:rPr>
              <a:t>- </a:t>
            </a:r>
            <a:r>
              <a:rPr lang="en-US" sz="1600" i="1" dirty="0" err="1">
                <a:solidFill>
                  <a:srgbClr val="C00000"/>
                </a:solidFill>
                <a:latin typeface="Arial" panose="020B0604020202020204" pitchFamily="34" charset="0"/>
                <a:cs typeface="Arial" panose="020B0604020202020204" pitchFamily="34" charset="0"/>
              </a:rPr>
              <a:t>htt</a:t>
            </a:r>
            <a:r>
              <a:rPr lang="en" sz="1600" i="1" dirty="0" err="1">
                <a:solidFill>
                  <a:srgbClr val="C00000"/>
                </a:solidFill>
                <a:latin typeface="Arial" panose="020B0604020202020204" pitchFamily="34" charset="0"/>
                <a:cs typeface="Arial" panose="020B0604020202020204" pitchFamily="34" charset="0"/>
              </a:rPr>
              <a:t>ps</a:t>
            </a:r>
            <a:r>
              <a:rPr lang="en" sz="1600" i="1" dirty="0">
                <a:solidFill>
                  <a:srgbClr val="C00000"/>
                </a:solidFill>
                <a:latin typeface="Arial" panose="020B0604020202020204" pitchFamily="34" charset="0"/>
                <a:cs typeface="Arial" panose="020B0604020202020204" pitchFamily="34" charset="0"/>
              </a:rPr>
              <a:t>://</a:t>
            </a:r>
            <a:r>
              <a:rPr lang="en" sz="1600" i="1" dirty="0" err="1">
                <a:solidFill>
                  <a:srgbClr val="C00000"/>
                </a:solidFill>
                <a:latin typeface="Arial" panose="020B0604020202020204" pitchFamily="34" charset="0"/>
                <a:cs typeface="Arial" panose="020B0604020202020204" pitchFamily="34" charset="0"/>
              </a:rPr>
              <a:t>www.nalog.ru</a:t>
            </a:r>
            <a:r>
              <a:rPr lang="en" sz="1600" i="1" dirty="0">
                <a:solidFill>
                  <a:srgbClr val="C00000"/>
                </a:solidFill>
                <a:latin typeface="Arial" panose="020B0604020202020204" pitchFamily="34" charset="0"/>
                <a:cs typeface="Arial" panose="020B0604020202020204" pitchFamily="34" charset="0"/>
              </a:rPr>
              <a:t>/html/sites/</a:t>
            </a:r>
            <a:r>
              <a:rPr lang="en" sz="1600" i="1" dirty="0" err="1">
                <a:solidFill>
                  <a:srgbClr val="C00000"/>
                </a:solidFill>
                <a:latin typeface="Arial" panose="020B0604020202020204" pitchFamily="34" charset="0"/>
                <a:cs typeface="Arial" panose="020B0604020202020204" pitchFamily="34" charset="0"/>
              </a:rPr>
              <a:t>www.new.nalog.ru</a:t>
            </a:r>
            <a:r>
              <a:rPr lang="en" sz="1600" i="1" dirty="0">
                <a:solidFill>
                  <a:srgbClr val="C00000"/>
                </a:solidFill>
                <a:latin typeface="Arial" panose="020B0604020202020204" pitchFamily="34" charset="0"/>
                <a:cs typeface="Arial" panose="020B0604020202020204" pitchFamily="34" charset="0"/>
              </a:rPr>
              <a:t>/docs/</a:t>
            </a:r>
            <a:r>
              <a:rPr lang="en" sz="1600" i="1" dirty="0" err="1">
                <a:solidFill>
                  <a:srgbClr val="C00000"/>
                </a:solidFill>
                <a:latin typeface="Arial" panose="020B0604020202020204" pitchFamily="34" charset="0"/>
                <a:cs typeface="Arial" panose="020B0604020202020204" pitchFamily="34" charset="0"/>
              </a:rPr>
              <a:t>about_fts</a:t>
            </a:r>
            <a:r>
              <a:rPr lang="en" sz="1600" i="1" dirty="0">
                <a:solidFill>
                  <a:srgbClr val="C00000"/>
                </a:solidFill>
                <a:latin typeface="Arial" panose="020B0604020202020204" pitchFamily="34" charset="0"/>
                <a:cs typeface="Arial" panose="020B0604020202020204" pitchFamily="34" charset="0"/>
              </a:rPr>
              <a:t>/pd2020_0520.pdf</a:t>
            </a:r>
            <a:r>
              <a:rPr lang="ru-RU" sz="1600" i="1"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939300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Представление документов в ИФНС</a:t>
            </a:r>
          </a:p>
        </p:txBody>
      </p:sp>
      <p:sp>
        <p:nvSpPr>
          <p:cNvPr id="3" name="Содержимое 2"/>
          <p:cNvSpPr>
            <a:spLocks noGrp="1"/>
          </p:cNvSpPr>
          <p:nvPr>
            <p:ph sz="half" idx="1"/>
          </p:nvPr>
        </p:nvSpPr>
        <p:spPr/>
        <p:txBody>
          <a:bodyPr>
            <a:normAutofit fontScale="62500" lnSpcReduction="20000"/>
          </a:bodyPr>
          <a:lstStyle/>
          <a:p>
            <a:r>
              <a:rPr lang="ru-RU" dirty="0"/>
              <a:t>Инспекторы сами определяют круг </a:t>
            </a:r>
            <a:r>
              <a:rPr lang="ru-RU" dirty="0" err="1"/>
              <a:t>истребуемых</a:t>
            </a:r>
            <a:r>
              <a:rPr lang="ru-RU" dirty="0"/>
              <a:t> документов. Они могут запросить практически любой документ, содержащий информацию о предмете проверки (</a:t>
            </a:r>
            <a:r>
              <a:rPr lang="ru-RU" dirty="0">
                <a:hlinkClick r:id="rId2"/>
              </a:rPr>
              <a:t>постановление АС Центрального округа от 23.07.2019 № А36-10258/2018</a:t>
            </a:r>
            <a:r>
              <a:rPr lang="ru-RU" dirty="0"/>
              <a:t>).</a:t>
            </a:r>
          </a:p>
          <a:p>
            <a:r>
              <a:rPr lang="ru-RU" dirty="0"/>
              <a:t> </a:t>
            </a:r>
          </a:p>
          <a:p>
            <a:r>
              <a:rPr lang="ru-RU" dirty="0">
                <a:hlinkClick r:id="rId3"/>
              </a:rPr>
              <a:t>Определение КС от 08.04.2010 № 441‑О‑О</a:t>
            </a:r>
            <a:r>
              <a:rPr lang="ru-RU" dirty="0"/>
              <a:t>. Они указывают, что именно инспекторы, а не налогоплательщики определяют полноту и комплектность первичных документов, регистров учета и аналитических материалов, необходимых для проверки.</a:t>
            </a:r>
          </a:p>
        </p:txBody>
      </p:sp>
      <p:sp>
        <p:nvSpPr>
          <p:cNvPr id="4" name="Содержимое 3"/>
          <p:cNvSpPr>
            <a:spLocks noGrp="1"/>
          </p:cNvSpPr>
          <p:nvPr>
            <p:ph sz="half" idx="2"/>
          </p:nvPr>
        </p:nvSpPr>
        <p:spPr/>
        <p:txBody>
          <a:bodyPr>
            <a:normAutofit fontScale="62500" lnSpcReduction="20000"/>
          </a:bodyPr>
          <a:lstStyle/>
          <a:p>
            <a:r>
              <a:rPr lang="ru-RU" dirty="0"/>
              <a:t>Истребовать документы у налогоплательщика и его контрагентов можно лишь в период проверки и дополнительных мероприятий налогового контроля (</a:t>
            </a:r>
            <a:r>
              <a:rPr lang="ru-RU" dirty="0" err="1">
                <a:hlinkClick r:id="rId4"/>
              </a:rPr>
              <a:t>абз</a:t>
            </a:r>
            <a:r>
              <a:rPr lang="ru-RU" dirty="0">
                <a:hlinkClick r:id="rId4"/>
              </a:rPr>
              <a:t>. 1–3 п. 27 постановления Пленума ВАС от 30.07.2013 № 57</a:t>
            </a:r>
            <a:r>
              <a:rPr lang="ru-RU" dirty="0"/>
              <a:t>).</a:t>
            </a:r>
          </a:p>
          <a:p>
            <a:endParaRPr lang="ru-RU" dirty="0"/>
          </a:p>
          <a:p>
            <a:r>
              <a:rPr lang="ru-RU" b="1" u="sng" dirty="0">
                <a:hlinkClick r:id="rId5"/>
              </a:rPr>
              <a:t>На УСН и ЕНВД </a:t>
            </a:r>
            <a:r>
              <a:rPr lang="ru-RU" b="1" u="sng" dirty="0" err="1">
                <a:hlinkClick r:id="rId5"/>
              </a:rPr>
              <a:t>нужноиметь</a:t>
            </a:r>
            <a:r>
              <a:rPr lang="ru-RU" b="1" u="sng" dirty="0">
                <a:hlinkClick r:id="rId5"/>
              </a:rPr>
              <a:t> документы и вести учет!!!! Не представил документы по контрагенту  по 93.1- штраф 250 </a:t>
            </a:r>
            <a:r>
              <a:rPr lang="ru-RU" b="1" u="sng" dirty="0" err="1">
                <a:hlinkClick r:id="rId5"/>
              </a:rPr>
              <a:t>тр</a:t>
            </a:r>
            <a:r>
              <a:rPr lang="ru-RU" b="1" u="sng" dirty="0">
                <a:hlinkClick r:id="rId5"/>
              </a:rPr>
              <a:t>   Определение ВС РФ от 14 апреля 2020 года №304-ЭС20-4710</a:t>
            </a:r>
            <a:endParaRPr lang="ru-RU"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Представление документов в ИФНС</a:t>
            </a:r>
          </a:p>
        </p:txBody>
      </p:sp>
      <p:sp>
        <p:nvSpPr>
          <p:cNvPr id="3" name="Содержимое 2"/>
          <p:cNvSpPr>
            <a:spLocks noGrp="1"/>
          </p:cNvSpPr>
          <p:nvPr>
            <p:ph sz="half" idx="1"/>
          </p:nvPr>
        </p:nvSpPr>
        <p:spPr/>
        <p:txBody>
          <a:bodyPr>
            <a:normAutofit fontScale="70000" lnSpcReduction="20000"/>
          </a:bodyPr>
          <a:lstStyle/>
          <a:p>
            <a:r>
              <a:rPr lang="ru-RU" dirty="0"/>
              <a:t>Пределы истребования документов ограничил и ВС (постановление от 09.07.2014 № 46-АД14-15 со ссылкой на </a:t>
            </a:r>
            <a:r>
              <a:rPr lang="ru-RU" dirty="0">
                <a:hlinkClick r:id="rId2"/>
              </a:rPr>
              <a:t>письмо ФНС от 13.09.2012 № АС-4-2/15309</a:t>
            </a:r>
            <a:r>
              <a:rPr lang="ru-RU" dirty="0"/>
              <a:t> «О налоговых проверках»). Суд указал, что инспекции не вправе истребовать у компаний отчеты или аналитические справки (обобщения), не являющиеся первичными бухгалтерскими документами.</a:t>
            </a:r>
          </a:p>
        </p:txBody>
      </p:sp>
      <p:sp>
        <p:nvSpPr>
          <p:cNvPr id="4" name="Содержимое 3"/>
          <p:cNvSpPr>
            <a:spLocks noGrp="1"/>
          </p:cNvSpPr>
          <p:nvPr>
            <p:ph sz="half" idx="2"/>
          </p:nvPr>
        </p:nvSpPr>
        <p:spPr/>
        <p:txBody>
          <a:bodyPr>
            <a:normAutofit fontScale="70000" lnSpcReduction="20000"/>
          </a:bodyPr>
          <a:lstStyle/>
          <a:p>
            <a:r>
              <a:rPr lang="ru-RU" dirty="0"/>
              <a:t>Требование должно содержать наименования документов, а также период, к которому они относятся. Если фискалы не указали даты или номера документов, но по другим сведениям можно определить, какие именно бумаги им нужны, суд признает требование правомерным (</a:t>
            </a:r>
            <a:r>
              <a:rPr lang="ru-RU" dirty="0">
                <a:hlinkClick r:id="rId3"/>
              </a:rPr>
              <a:t>постановление АС Поволжского округа от 29.01.2019 № А55-3967/2018</a:t>
            </a:r>
            <a:r>
              <a:rPr lang="ru-RU" dirty="0"/>
              <a:t>). НК не обязывает указывать в требовании точные наименования документов, их реквизиты и количество.</a:t>
            </a:r>
          </a:p>
          <a:p>
            <a:endParaRPr lang="ru-RU"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Представление документов в ИФНС</a:t>
            </a:r>
          </a:p>
        </p:txBody>
      </p:sp>
      <p:sp>
        <p:nvSpPr>
          <p:cNvPr id="3" name="Содержимое 2"/>
          <p:cNvSpPr>
            <a:spLocks noGrp="1"/>
          </p:cNvSpPr>
          <p:nvPr>
            <p:ph sz="half" idx="1"/>
          </p:nvPr>
        </p:nvSpPr>
        <p:spPr/>
        <p:txBody>
          <a:bodyPr>
            <a:normAutofit fontScale="70000" lnSpcReduction="20000"/>
          </a:bodyPr>
          <a:lstStyle/>
          <a:p>
            <a:r>
              <a:rPr lang="ru-RU" dirty="0"/>
              <a:t>контролеры запросили рецептуру алкогольных напитков. Суд указал, что эти документы не нужны для контроля за правильностью исчисления и полнотой уплаты налогов.</a:t>
            </a:r>
          </a:p>
          <a:p>
            <a:r>
              <a:rPr lang="ru-RU" dirty="0"/>
              <a:t>Рецептура продукции не относится ни к первичным учетным документам, ни к аналитическим регистрам налогового учета, не содержит расчета налоговой базы (</a:t>
            </a:r>
            <a:r>
              <a:rPr lang="ru-RU" dirty="0">
                <a:hlinkClick r:id="rId2"/>
              </a:rPr>
              <a:t>постановление АС Поволжского округа от 01.02.2019 № А49-4970/2018</a:t>
            </a:r>
            <a:r>
              <a:rPr lang="ru-RU" dirty="0"/>
              <a:t>).</a:t>
            </a:r>
          </a:p>
          <a:p>
            <a:endParaRPr lang="ru-RU" dirty="0"/>
          </a:p>
        </p:txBody>
      </p:sp>
      <p:sp>
        <p:nvSpPr>
          <p:cNvPr id="4" name="Содержимое 3"/>
          <p:cNvSpPr>
            <a:spLocks noGrp="1"/>
          </p:cNvSpPr>
          <p:nvPr>
            <p:ph sz="half" idx="2"/>
          </p:nvPr>
        </p:nvSpPr>
        <p:spPr/>
        <p:txBody>
          <a:bodyPr>
            <a:normAutofit fontScale="70000" lnSpcReduction="20000"/>
          </a:bodyPr>
          <a:lstStyle/>
          <a:p>
            <a:r>
              <a:rPr lang="ru-RU" dirty="0"/>
              <a:t>запрашивают документы, которые не относятся к периоду проведения проверки. В этом случае суды поддерживают налогоплательщиков. Доводы инспекторов том, что они вправе запросить любые документы независимо от периода проверки, противоречат требованиям НК (</a:t>
            </a:r>
            <a:r>
              <a:rPr lang="ru-RU" dirty="0">
                <a:hlinkClick r:id="rId3"/>
              </a:rPr>
              <a:t>постановление АС Центрального округа от 29.08.2018 № А23-6278/2017</a:t>
            </a:r>
            <a:r>
              <a:rPr lang="ru-RU" dirty="0"/>
              <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Представление документов в ИФНС</a:t>
            </a:r>
          </a:p>
        </p:txBody>
      </p:sp>
      <p:sp>
        <p:nvSpPr>
          <p:cNvPr id="3" name="Содержимое 2"/>
          <p:cNvSpPr>
            <a:spLocks noGrp="1"/>
          </p:cNvSpPr>
          <p:nvPr>
            <p:ph sz="half" idx="1"/>
          </p:nvPr>
        </p:nvSpPr>
        <p:spPr/>
        <p:txBody>
          <a:bodyPr>
            <a:normAutofit fontScale="55000" lnSpcReduction="20000"/>
          </a:bodyPr>
          <a:lstStyle/>
          <a:p>
            <a:pPr fontAlgn="base"/>
            <a:r>
              <a:rPr lang="ru-RU" b="1" dirty="0"/>
              <a:t>Документацию, составленную в электронном виде и </a:t>
            </a:r>
            <a:r>
              <a:rPr lang="ru-RU" b="1" dirty="0" err="1"/>
              <a:t>истребуемую</a:t>
            </a:r>
            <a:r>
              <a:rPr lang="ru-RU" b="1" dirty="0"/>
              <a:t> налоговиками в ходе проверки, можно направить в инспекцию по ТКС. Но не всегда.</a:t>
            </a:r>
          </a:p>
          <a:p>
            <a:pPr fontAlgn="base"/>
            <a:r>
              <a:rPr lang="ru-RU" dirty="0"/>
              <a:t>Источник: </a:t>
            </a:r>
            <a:r>
              <a:rPr lang="ru-RU" u="sng" dirty="0">
                <a:hlinkClick r:id="rId2"/>
              </a:rPr>
              <a:t>Письмо ФНС от 06.12.2019 № ЕД-4-15/25049</a:t>
            </a:r>
            <a:endParaRPr lang="ru-RU" dirty="0"/>
          </a:p>
          <a:p>
            <a:pPr fontAlgn="base"/>
            <a:r>
              <a:rPr lang="ru-RU" dirty="0"/>
              <a:t>Дело в том, что возможность направления электронных документов по ТКС или через личный кабинет налогоплательщика предусмотрена только для тех документов, которые составлены по установленным ФНС форматам. При этом налогоплательщики вправе использовать самостоятельно разработанные форматы первичных документов.</a:t>
            </a:r>
          </a:p>
          <a:p>
            <a:pPr fontAlgn="base"/>
            <a:r>
              <a:rPr lang="ru-RU" dirty="0"/>
              <a:t>Если налоговики затребовали такие «неформатные» документы, их придется распечатать на  бумаге и представить в ИФНС в виде заверенных копий. Причем на распечатке обязательно должна быть отметка о подписании документа электронной подписью.</a:t>
            </a:r>
          </a:p>
          <a:p>
            <a:endParaRPr lang="ru-RU" dirty="0"/>
          </a:p>
        </p:txBody>
      </p:sp>
      <p:sp>
        <p:nvSpPr>
          <p:cNvPr id="4" name="Содержимое 3"/>
          <p:cNvSpPr>
            <a:spLocks noGrp="1"/>
          </p:cNvSpPr>
          <p:nvPr>
            <p:ph sz="half" idx="2"/>
          </p:nvPr>
        </p:nvSpPr>
        <p:spPr/>
        <p:txBody>
          <a:bodyPr>
            <a:normAutofit fontScale="55000" lnSpcReduction="20000"/>
          </a:bodyPr>
          <a:lstStyle/>
          <a:p>
            <a:pPr fontAlgn="base"/>
            <a:r>
              <a:rPr lang="ru-RU" sz="4400" b="1" dirty="0"/>
              <a:t>Истребование пояснений при выявлении в ходе камеральной проверки противоречий и несоответствий в представленной декларации является не только правом проверяющих, но и их обязанностью.</a:t>
            </a:r>
          </a:p>
          <a:p>
            <a:pPr fontAlgn="base"/>
            <a:r>
              <a:rPr lang="ru-RU" sz="4400" dirty="0"/>
              <a:t>Источник: </a:t>
            </a:r>
            <a:r>
              <a:rPr lang="ru-RU" sz="4400" u="sng" dirty="0">
                <a:hlinkClick r:id="rId3"/>
              </a:rPr>
              <a:t>Письмо Минфина от 15.01.2020 № 03-02-08/1322</a:t>
            </a:r>
            <a:endParaRPr lang="ru-RU" sz="4400" dirty="0"/>
          </a:p>
          <a:p>
            <a:endParaRPr lang="ru-RU"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739900991"/>
              </p:ext>
            </p:extLst>
          </p:nvPr>
        </p:nvGraphicFramePr>
        <p:xfrm>
          <a:off x="628650" y="365126"/>
          <a:ext cx="7886700" cy="67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1099645" y="2128346"/>
            <a:ext cx="2636783" cy="105628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Georgia" panose="02040502050405020303" pitchFamily="18" charset="0"/>
              </a:rPr>
              <a:t>П. 1 </a:t>
            </a:r>
            <a:r>
              <a:rPr lang="ru-RU" sz="2000" dirty="0" err="1">
                <a:latin typeface="Georgia" panose="02040502050405020303" pitchFamily="18" charset="0"/>
              </a:rPr>
              <a:t>ст</a:t>
            </a:r>
            <a:r>
              <a:rPr lang="ru-RU" sz="2000" dirty="0">
                <a:latin typeface="Georgia" panose="02040502050405020303" pitchFamily="18" charset="0"/>
              </a:rPr>
              <a:t> 93.1  НК РФ- проверка контрагента 10тр</a:t>
            </a:r>
          </a:p>
        </p:txBody>
      </p:sp>
      <p:sp>
        <p:nvSpPr>
          <p:cNvPr id="6" name="Скругленный прямоугольник 5"/>
          <p:cNvSpPr/>
          <p:nvPr/>
        </p:nvSpPr>
        <p:spPr>
          <a:xfrm>
            <a:off x="5817475" y="2128344"/>
            <a:ext cx="2317531" cy="122921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Georgia" panose="02040502050405020303" pitchFamily="18" charset="0"/>
              </a:rPr>
              <a:t>п 2. ст.  93.1 НК РФ- конкретные сделки 5тр или 20 </a:t>
            </a:r>
            <a:r>
              <a:rPr lang="ru-RU" sz="2000" dirty="0" err="1">
                <a:latin typeface="Georgia" panose="02040502050405020303" pitchFamily="18" charset="0"/>
              </a:rPr>
              <a:t>тр</a:t>
            </a:r>
            <a:endParaRPr lang="ru-RU" sz="2000" dirty="0">
              <a:latin typeface="Georgia" panose="02040502050405020303" pitchFamily="18" charset="0"/>
            </a:endParaRPr>
          </a:p>
        </p:txBody>
      </p:sp>
      <p:sp>
        <p:nvSpPr>
          <p:cNvPr id="7" name="Стрелка вниз 6"/>
          <p:cNvSpPr/>
          <p:nvPr/>
        </p:nvSpPr>
        <p:spPr>
          <a:xfrm>
            <a:off x="2211115" y="1150884"/>
            <a:ext cx="360635" cy="89075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727935" y="1146942"/>
            <a:ext cx="331076" cy="89075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Горизонтальный свиток 8"/>
          <p:cNvSpPr/>
          <p:nvPr/>
        </p:nvSpPr>
        <p:spPr>
          <a:xfrm>
            <a:off x="642910" y="3214686"/>
            <a:ext cx="7886700" cy="1437783"/>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solidFill>
                  <a:schemeClr val="tx1"/>
                </a:solidFill>
                <a:latin typeface="Georgia" panose="02040502050405020303" pitchFamily="18" charset="0"/>
              </a:rPr>
              <a:t>Общение только со своей ИФНС, нет штатному расписанию, только информация, только документы по сделкам, нет </a:t>
            </a:r>
            <a:r>
              <a:rPr lang="ru-RU" sz="2400" dirty="0" err="1">
                <a:solidFill>
                  <a:schemeClr val="tx1"/>
                </a:solidFill>
                <a:latin typeface="Georgia" panose="02040502050405020303" pitchFamily="18" charset="0"/>
              </a:rPr>
              <a:t>обороткам</a:t>
            </a:r>
            <a:r>
              <a:rPr lang="ru-RU" sz="2400" dirty="0">
                <a:solidFill>
                  <a:schemeClr val="tx1"/>
                </a:solidFill>
                <a:latin typeface="Georgia" panose="02040502050405020303" pitchFamily="18" charset="0"/>
              </a:rPr>
              <a:t>!</a:t>
            </a:r>
          </a:p>
        </p:txBody>
      </p:sp>
      <p:pic>
        <p:nvPicPr>
          <p:cNvPr id="10" name="Рисунок 58"/>
          <p:cNvPicPr/>
          <p:nvPr/>
        </p:nvPicPr>
        <p:blipFill>
          <a:blip r:embed="rId7" cstate="print">
            <a:extLst>
              <a:ext uri="{BEBA8EAE-BF5A-486C-A8C5-ECC9F3942E4B}">
                <a14:imgProps xmlns:a14="http://schemas.microsoft.com/office/drawing/2010/main">
                  <a14:imgLayer>
                    <a14:imgEffect>
                      <a14:colorTemperature colorTemp="11500"/>
                    </a14:imgEffect>
                    <a14:imgEffect>
                      <a14:saturation sat="400000"/>
                    </a14:imgEffect>
                  </a14:imgLayer>
                </a14:imgProps>
              </a:ext>
            </a:extLst>
          </a:blip>
          <a:stretch/>
        </p:blipFill>
        <p:spPr>
          <a:xfrm>
            <a:off x="0" y="4011201"/>
            <a:ext cx="628650" cy="522504"/>
          </a:xfrm>
          <a:prstGeom prst="rect">
            <a:avLst/>
          </a:prstGeom>
          <a:ln>
            <a:noFill/>
          </a:ln>
        </p:spPr>
      </p:pic>
      <p:sp>
        <p:nvSpPr>
          <p:cNvPr id="13" name="Вертикальный свиток 12"/>
          <p:cNvSpPr/>
          <p:nvPr/>
        </p:nvSpPr>
        <p:spPr>
          <a:xfrm>
            <a:off x="500034" y="4572008"/>
            <a:ext cx="7886700" cy="2143140"/>
          </a:xfrm>
          <a:prstGeom prst="verticalScroll">
            <a:avLst/>
          </a:prstGeom>
          <a:solidFill>
            <a:schemeClr val="tx1">
              <a:lumMod val="65000"/>
              <a:lumOff val="3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bg1"/>
                </a:solidFill>
                <a:latin typeface="Georgia" panose="02040502050405020303" pitchFamily="18" charset="0"/>
              </a:rPr>
              <a:t>АС Московского округа встал на сторону компании (постановление от 30.04.2019 № А40-211149/2018). Так как </a:t>
            </a:r>
            <a:r>
              <a:rPr lang="ru-RU" b="1" dirty="0">
                <a:solidFill>
                  <a:schemeClr val="bg1"/>
                </a:solidFill>
                <a:latin typeface="Georgia" panose="02040502050405020303" pitchFamily="18" charset="0"/>
              </a:rPr>
              <a:t>истребованные документы касались только деятельности налогоплательщика за три года и не были связаны с конкретной сделкой или контрагентом, </a:t>
            </a:r>
            <a:r>
              <a:rPr lang="ru-RU" dirty="0">
                <a:solidFill>
                  <a:schemeClr val="bg1"/>
                </a:solidFill>
                <a:latin typeface="Georgia" panose="02040502050405020303" pitchFamily="18" charset="0"/>
              </a:rPr>
              <a:t>суд решил, что налоговики выставили требования без обоснованной необходимости. Это противоречит пункту 2 статьи 93.1 НК.</a:t>
            </a:r>
          </a:p>
        </p:txBody>
      </p:sp>
      <p:pic>
        <p:nvPicPr>
          <p:cNvPr id="3076" name="Picture 4" descr="ÐÐµÑÑ, ÐÑÐ°Ð²Ð¾ÑÑÐ´Ð¸Ñ, ÐÐ°Ð»Ð°Ð½Ñ, ÐÐ°ÐºÐ¾Ð½, Ð¡ÑÐ´ÑÑ, ÐÐµÑ, ÐÐ°ÑÑÑÐ°Ð±"/>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42" y="5493938"/>
            <a:ext cx="614508" cy="768135"/>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p:cNvPicPr/>
          <p:nvPr/>
        </p:nvPicPr>
        <p:blipFill>
          <a:blip r:embed="rId9" cstate="print"/>
          <a:stretch/>
        </p:blipFill>
        <p:spPr>
          <a:xfrm>
            <a:off x="8371489" y="6262072"/>
            <a:ext cx="772511" cy="454038"/>
          </a:xfrm>
          <a:prstGeom prst="rect">
            <a:avLst/>
          </a:prstGeom>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Представление документов в ИФНС</a:t>
            </a:r>
          </a:p>
        </p:txBody>
      </p:sp>
      <p:sp>
        <p:nvSpPr>
          <p:cNvPr id="3" name="Содержимое 2"/>
          <p:cNvSpPr>
            <a:spLocks noGrp="1"/>
          </p:cNvSpPr>
          <p:nvPr>
            <p:ph sz="half" idx="1"/>
          </p:nvPr>
        </p:nvSpPr>
        <p:spPr/>
        <p:txBody>
          <a:bodyPr>
            <a:normAutofit fontScale="55000" lnSpcReduction="20000"/>
          </a:bodyPr>
          <a:lstStyle/>
          <a:p>
            <a:pPr lvl="0"/>
            <a:r>
              <a:rPr lang="ru-RU" b="1" dirty="0">
                <a:latin typeface="Georgia" panose="02040502050405020303" pitchFamily="18" charset="0"/>
              </a:rPr>
              <a:t>АС Московского округа встал на сторону компании (постановление от 30.04.2019 № А40-211149/2018</a:t>
            </a:r>
            <a:r>
              <a:rPr lang="ru-RU" dirty="0">
                <a:latin typeface="Georgia" panose="02040502050405020303" pitchFamily="18" charset="0"/>
              </a:rPr>
              <a:t>). Так как </a:t>
            </a:r>
            <a:r>
              <a:rPr lang="ru-RU" b="1" dirty="0">
                <a:latin typeface="Georgia" panose="02040502050405020303" pitchFamily="18" charset="0"/>
              </a:rPr>
              <a:t>истребованные документы касались только деятельности налогоплательщика за три года и не были связаны с конкретной сделкой или контрагентом, </a:t>
            </a:r>
            <a:r>
              <a:rPr lang="ru-RU" dirty="0">
                <a:latin typeface="Georgia" panose="02040502050405020303" pitchFamily="18" charset="0"/>
              </a:rPr>
              <a:t>суд решил, что налоговики выставили требования без обоснованной необходимости. Это противоречит пункту 2 статьи 93.1 НК.</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b="1" dirty="0"/>
              <a:t>Четкое разграничение 93 и 93.1</a:t>
            </a:r>
          </a:p>
          <a:p>
            <a:r>
              <a:rPr lang="ru-RU" dirty="0"/>
              <a:t>Если в требовании есть взаимоисключающие основания — </a:t>
            </a:r>
            <a:r>
              <a:rPr lang="ru-RU" dirty="0">
                <a:hlinkClick r:id="rId2"/>
              </a:rPr>
              <a:t>статья 93</a:t>
            </a:r>
            <a:r>
              <a:rPr lang="ru-RU" dirty="0"/>
              <a:t> и </a:t>
            </a:r>
            <a:r>
              <a:rPr lang="ru-RU" dirty="0">
                <a:hlinkClick r:id="rId3"/>
              </a:rPr>
              <a:t>статья 93.1</a:t>
            </a:r>
            <a:r>
              <a:rPr lang="ru-RU" dirty="0"/>
              <a:t> НК, то представлять не нужно (</a:t>
            </a:r>
            <a:r>
              <a:rPr lang="ru-RU" dirty="0">
                <a:hlinkClick r:id="rId4"/>
              </a:rPr>
              <a:t>решение АС Липецкой области от 13.03.2020 № А36-212/2020</a:t>
            </a:r>
            <a:r>
              <a:rPr lang="ru-RU" dirty="0"/>
              <a:t>.</a:t>
            </a:r>
          </a:p>
          <a:p>
            <a:r>
              <a:rPr lang="ru-RU" dirty="0"/>
              <a:t>В нем суд указал: законодатель разграничивает перечень документов и оснований, по которым инспекция может истребовать их в ходе проверки (</a:t>
            </a:r>
            <a:r>
              <a:rPr lang="ru-RU" dirty="0">
                <a:hlinkClick r:id="rId5"/>
              </a:rPr>
              <a:t>п. 1 ст. 93.1 НК</a:t>
            </a:r>
            <a:r>
              <a:rPr lang="ru-RU" dirty="0"/>
              <a:t>) и вне ее рамок (</a:t>
            </a:r>
            <a:r>
              <a:rPr lang="ru-RU" dirty="0">
                <a:hlinkClick r:id="rId6"/>
              </a:rPr>
              <a:t>п. 2 ст. 93.1 НК</a:t>
            </a:r>
            <a:r>
              <a:rPr lang="ru-RU" dirty="0"/>
              <a:t>).</a:t>
            </a:r>
          </a:p>
          <a:p>
            <a:r>
              <a:rPr lang="ru-RU" dirty="0"/>
              <a:t>ИФНС  вправе истребовать всю информацию о деятельности компании в рамках проверки. Но вне проверки инспекторы вправе истребовать только те бумаги, которые касаются конкретной сделки.</a:t>
            </a:r>
          </a:p>
          <a:p>
            <a:endParaRPr lang="ru-RU" b="1"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93.1</a:t>
            </a:r>
          </a:p>
        </p:txBody>
      </p:sp>
      <p:sp>
        <p:nvSpPr>
          <p:cNvPr id="3" name="Содержимое 2"/>
          <p:cNvSpPr>
            <a:spLocks noGrp="1"/>
          </p:cNvSpPr>
          <p:nvPr>
            <p:ph sz="half" idx="1"/>
          </p:nvPr>
        </p:nvSpPr>
        <p:spPr/>
        <p:txBody>
          <a:bodyPr>
            <a:normAutofit fontScale="47500" lnSpcReduction="20000"/>
          </a:bodyPr>
          <a:lstStyle/>
          <a:p>
            <a:r>
              <a:rPr lang="ru-RU" b="1" dirty="0"/>
              <a:t>Также целесообразно в ответе на требование указать на </a:t>
            </a:r>
            <a:r>
              <a:rPr lang="ru-RU" b="1" dirty="0">
                <a:hlinkClick r:id="rId2"/>
              </a:rPr>
              <a:t>постановление АС </a:t>
            </a:r>
            <a:r>
              <a:rPr lang="ru-RU" b="1" dirty="0" err="1">
                <a:hlinkClick r:id="rId2"/>
              </a:rPr>
              <a:t>Восточно-Сибирского</a:t>
            </a:r>
            <a:r>
              <a:rPr lang="ru-RU" b="1" dirty="0">
                <a:hlinkClick r:id="rId2"/>
              </a:rPr>
              <a:t> округа от 23.01.2020 № А19-12651/2019</a:t>
            </a:r>
            <a:r>
              <a:rPr lang="ru-RU" b="1" dirty="0"/>
              <a:t>. - если под прикрытием конкретной сделки требуют иные документы</a:t>
            </a:r>
          </a:p>
          <a:p>
            <a:endParaRPr lang="ru-RU" u="sng" dirty="0">
              <a:hlinkClick r:id="rId3"/>
            </a:endParaRPr>
          </a:p>
          <a:p>
            <a:r>
              <a:rPr lang="ru-RU" u="sng" dirty="0">
                <a:hlinkClick r:id="rId3"/>
              </a:rPr>
              <a:t>Письмо ФНС от 02.08.2018 № ЕД-4-2/14951@</a:t>
            </a:r>
            <a:r>
              <a:rPr lang="ru-RU" b="1" dirty="0"/>
              <a:t> В рамках встречной проверки налоговики вправе затребовать какие угодно документы. Даже сведения о работниках компании.</a:t>
            </a:r>
          </a:p>
          <a:p>
            <a:endParaRPr lang="ru-RU" dirty="0"/>
          </a:p>
          <a:p>
            <a:r>
              <a:rPr lang="ru-RU" sz="5100" b="1" dirty="0"/>
              <a:t>Только документы</a:t>
            </a:r>
          </a:p>
          <a:p>
            <a:r>
              <a:rPr lang="ru-RU" sz="5100" b="1" dirty="0"/>
              <a:t> по 402-ФЗ</a:t>
            </a:r>
          </a:p>
          <a:p>
            <a:r>
              <a:rPr lang="ru-RU" sz="5100" b="1" dirty="0"/>
              <a:t>Остальное ИНФОРМАЦИЯ</a:t>
            </a:r>
          </a:p>
          <a:p>
            <a:endParaRPr lang="ru-RU" dirty="0"/>
          </a:p>
          <a:p>
            <a:r>
              <a:rPr lang="ru-RU" dirty="0"/>
              <a:t>Штатное расписание и т.д.</a:t>
            </a:r>
          </a:p>
          <a:p>
            <a:r>
              <a:rPr lang="ru-RU" dirty="0"/>
              <a:t>незаконно требовать представить бизнес-планы, сведения о численности, технические документы, аналитические таблицы и прочие </a:t>
            </a:r>
            <a:r>
              <a:rPr lang="ru-RU" dirty="0" err="1"/>
              <a:t>непервичные</a:t>
            </a:r>
            <a:r>
              <a:rPr lang="ru-RU" dirty="0"/>
              <a:t> документы (</a:t>
            </a:r>
            <a:r>
              <a:rPr lang="ru-RU" dirty="0">
                <a:hlinkClick r:id="rId4"/>
              </a:rPr>
              <a:t>постановление ФАС Центрального округа от 20.12.2013 № А14-16804/2012</a:t>
            </a:r>
            <a:r>
              <a:rPr lang="ru-RU" dirty="0"/>
              <a:t>).</a:t>
            </a:r>
          </a:p>
          <a:p>
            <a:endParaRPr lang="ru-RU" dirty="0"/>
          </a:p>
        </p:txBody>
      </p:sp>
      <p:sp>
        <p:nvSpPr>
          <p:cNvPr id="4" name="Содержимое 3"/>
          <p:cNvSpPr>
            <a:spLocks noGrp="1"/>
          </p:cNvSpPr>
          <p:nvPr>
            <p:ph sz="half" idx="2"/>
          </p:nvPr>
        </p:nvSpPr>
        <p:spPr/>
        <p:txBody>
          <a:bodyPr>
            <a:normAutofit fontScale="47500" lnSpcReduction="20000"/>
          </a:bodyPr>
          <a:lstStyle/>
          <a:p>
            <a:pPr fontAlgn="base"/>
            <a:r>
              <a:rPr lang="ru-RU" b="1" dirty="0"/>
              <a:t>Организация не обязана предоставлять в ходе «</a:t>
            </a:r>
            <a:r>
              <a:rPr lang="ru-RU" b="1" dirty="0" err="1"/>
              <a:t>встречки</a:t>
            </a:r>
            <a:r>
              <a:rPr lang="ru-RU" b="1" dirty="0"/>
              <a:t>» сведения о своем работнике (в т.ч. бывшем), если эти данные напрямую не связаны с деятельностью проверяемого налогоплательщика.</a:t>
            </a:r>
          </a:p>
          <a:p>
            <a:pPr fontAlgn="base"/>
            <a:r>
              <a:rPr lang="ru-RU" dirty="0"/>
              <a:t>Источник: </a:t>
            </a:r>
            <a:r>
              <a:rPr lang="ru-RU" u="sng" dirty="0">
                <a:hlinkClick r:id="rId5"/>
              </a:rPr>
              <a:t>Постановление ВС от 26.04.2019 № 9-АД19-10</a:t>
            </a:r>
            <a:endParaRPr lang="ru-RU" dirty="0"/>
          </a:p>
          <a:p>
            <a:pPr fontAlgn="base"/>
            <a:r>
              <a:rPr lang="ru-RU" dirty="0"/>
              <a:t>Так, налоговики потребовали у организации представить внутренние документы, касающиеся ее бывшего работника. А именно: заявления о приеме на работу и об увольнении, трудовой договор, приказ о приеме на работу и личную карточку.- НЕЛЬЗЯ ШТРАФОВАТЬ</a:t>
            </a:r>
          </a:p>
          <a:p>
            <a:pPr fontAlgn="base"/>
            <a:r>
              <a:rPr lang="ru-RU" dirty="0"/>
              <a:t>Дополнительно стоит сослаться на </a:t>
            </a:r>
            <a:r>
              <a:rPr lang="ru-RU" dirty="0">
                <a:hlinkClick r:id="rId6"/>
              </a:rPr>
              <a:t>закон</a:t>
            </a:r>
            <a:r>
              <a:rPr lang="ru-RU" dirty="0"/>
              <a:t> о персональных данных. Операторы не вправе сообщать личные данные сотрудника третьим лицам без его разрешения (</a:t>
            </a:r>
            <a:r>
              <a:rPr lang="ru-RU" dirty="0">
                <a:hlinkClick r:id="rId7"/>
              </a:rPr>
              <a:t>ст. 7 Федерального закона от 27.07.2006 № 152‑ФЗ «О персональных данных»</a:t>
            </a:r>
            <a:r>
              <a:rPr lang="ru-RU" dirty="0"/>
              <a:t>).</a:t>
            </a:r>
          </a:p>
          <a:p>
            <a:pPr fontAlgn="base"/>
            <a:endParaRPr lang="ru-RU" dirty="0"/>
          </a:p>
          <a:p>
            <a:endParaRPr lang="ru-RU"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06418" y="1008992"/>
            <a:ext cx="8738038" cy="46035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1500034817"/>
              </p:ext>
            </p:extLst>
          </p:nvPr>
        </p:nvGraphicFramePr>
        <p:xfrm>
          <a:off x="628650" y="103202"/>
          <a:ext cx="7681896" cy="763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4170796779"/>
              </p:ext>
            </p:extLst>
          </p:nvPr>
        </p:nvGraphicFramePr>
        <p:xfrm>
          <a:off x="195172" y="1146678"/>
          <a:ext cx="8548851" cy="5181600"/>
        </p:xfrm>
        <a:graphic>
          <a:graphicData uri="http://schemas.openxmlformats.org/drawingml/2006/table">
            <a:tbl>
              <a:tblPr firstRow="1" bandRow="1">
                <a:tableStyleId>{5C22544A-7EE6-4342-B048-85BDC9FD1C3A}</a:tableStyleId>
              </a:tblPr>
              <a:tblGrid>
                <a:gridCol w="1972275">
                  <a:extLst>
                    <a:ext uri="{9D8B030D-6E8A-4147-A177-3AD203B41FA5}">
                      <a16:colId xmlns:a16="http://schemas.microsoft.com/office/drawing/2014/main" val="20000"/>
                    </a:ext>
                  </a:extLst>
                </a:gridCol>
                <a:gridCol w="6576576">
                  <a:extLst>
                    <a:ext uri="{9D8B030D-6E8A-4147-A177-3AD203B41FA5}">
                      <a16:colId xmlns:a16="http://schemas.microsoft.com/office/drawing/2014/main" val="20001"/>
                    </a:ext>
                  </a:extLst>
                </a:gridCol>
              </a:tblGrid>
              <a:tr h="386255">
                <a:tc>
                  <a:txBody>
                    <a:bodyPr/>
                    <a:lstStyle/>
                    <a:p>
                      <a:r>
                        <a:rPr lang="ru-RU" sz="2000" dirty="0">
                          <a:latin typeface="Georgia" panose="02040502050405020303" pitchFamily="18" charset="0"/>
                        </a:rPr>
                        <a:t>«Проверка КАО» </a:t>
                      </a:r>
                    </a:p>
                  </a:txBody>
                  <a:tcPr>
                    <a:solidFill>
                      <a:srgbClr val="C00000"/>
                    </a:solidFill>
                  </a:tcPr>
                </a:tc>
                <a:tc>
                  <a:txBody>
                    <a:bodyPr/>
                    <a:lstStyle/>
                    <a:p>
                      <a:r>
                        <a:rPr lang="ru-RU" sz="2000" dirty="0">
                          <a:latin typeface="Georgia" panose="02040502050405020303" pitchFamily="18" charset="0"/>
                        </a:rPr>
                        <a:t>Пояснения</a:t>
                      </a:r>
                    </a:p>
                  </a:txBody>
                  <a:tcPr>
                    <a:solidFill>
                      <a:srgbClr val="C00000"/>
                    </a:solidFill>
                  </a:tcPr>
                </a:tc>
                <a:extLst>
                  <a:ext uri="{0D108BD9-81ED-4DB2-BD59-A6C34878D82A}">
                    <a16:rowId xmlns:a16="http://schemas.microsoft.com/office/drawing/2014/main" val="10000"/>
                  </a:ext>
                </a:extLst>
              </a:tr>
              <a:tr h="675946">
                <a:tc>
                  <a:txBody>
                    <a:bodyPr/>
                    <a:lstStyle/>
                    <a:p>
                      <a:r>
                        <a:rPr lang="ru-RU" sz="2000" dirty="0" err="1">
                          <a:solidFill>
                            <a:schemeClr val="bg1"/>
                          </a:solidFill>
                          <a:latin typeface="Georgia" panose="02040502050405020303" pitchFamily="18" charset="0"/>
                        </a:rPr>
                        <a:t>Предпроверка</a:t>
                      </a:r>
                      <a:endParaRPr lang="ru-RU" sz="2000" dirty="0">
                        <a:solidFill>
                          <a:schemeClr val="bg1"/>
                        </a:solidFill>
                        <a:latin typeface="Georgia" panose="02040502050405020303" pitchFamily="18" charset="0"/>
                      </a:endParaRPr>
                    </a:p>
                    <a:p>
                      <a:r>
                        <a:rPr lang="ru-RU" sz="2000" dirty="0">
                          <a:solidFill>
                            <a:schemeClr val="bg1"/>
                          </a:solidFill>
                          <a:latin typeface="Georgia" panose="02040502050405020303" pitchFamily="18" charset="0"/>
                        </a:rPr>
                        <a:t>93.1</a:t>
                      </a:r>
                    </a:p>
                  </a:txBody>
                  <a:tcP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latin typeface="Georgia" panose="02040502050405020303" pitchFamily="18" charset="0"/>
                        </a:rPr>
                        <a:t>Пояснения</a:t>
                      </a:r>
                    </a:p>
                    <a:p>
                      <a:r>
                        <a:rPr lang="ru-RU" sz="2000" dirty="0">
                          <a:latin typeface="Georgia" panose="02040502050405020303" pitchFamily="18" charset="0"/>
                        </a:rPr>
                        <a:t>Пояснения и документы</a:t>
                      </a:r>
                    </a:p>
                  </a:txBody>
                  <a:tcPr>
                    <a:solidFill>
                      <a:schemeClr val="bg1"/>
                    </a:solidFill>
                  </a:tcPr>
                </a:tc>
                <a:extLst>
                  <a:ext uri="{0D108BD9-81ED-4DB2-BD59-A6C34878D82A}">
                    <a16:rowId xmlns:a16="http://schemas.microsoft.com/office/drawing/2014/main" val="10001"/>
                  </a:ext>
                </a:extLst>
              </a:tr>
              <a:tr h="2414094">
                <a:tc>
                  <a:txBody>
                    <a:bodyPr/>
                    <a:lstStyle/>
                    <a:p>
                      <a:r>
                        <a:rPr lang="ru-RU" sz="2000" dirty="0">
                          <a:latin typeface="Georgia" panose="02040502050405020303" pitchFamily="18" charset="0"/>
                        </a:rPr>
                        <a:t>Камеральная проверка</a:t>
                      </a:r>
                    </a:p>
                  </a:txBody>
                  <a:tcPr>
                    <a:solidFill>
                      <a:schemeClr val="bg1"/>
                    </a:solidFill>
                  </a:tcPr>
                </a:tc>
                <a:tc>
                  <a:txBody>
                    <a:bodyPr/>
                    <a:lstStyle/>
                    <a:p>
                      <a:pPr algn="ctr"/>
                      <a:r>
                        <a:rPr lang="ru-RU" b="1" dirty="0">
                          <a:latin typeface="Georgia" panose="02040502050405020303" pitchFamily="18" charset="0"/>
                        </a:rPr>
                        <a:t>ПОЯСНЕНИЯ ИЛИ ОБЯЗАНЫ: </a:t>
                      </a:r>
                    </a:p>
                    <a:p>
                      <a:r>
                        <a:rPr lang="ru-RU" sz="2000" dirty="0">
                          <a:latin typeface="Georgia" panose="02040502050405020303" pitchFamily="18" charset="0"/>
                        </a:rPr>
                        <a:t>- Льготы;</a:t>
                      </a:r>
                    </a:p>
                    <a:p>
                      <a:r>
                        <a:rPr lang="ru-RU" sz="2000" dirty="0">
                          <a:latin typeface="Georgia" panose="02040502050405020303" pitchFamily="18" charset="0"/>
                        </a:rPr>
                        <a:t> - д. 68 по НДС и</a:t>
                      </a:r>
                      <a:r>
                        <a:rPr lang="ru-RU" sz="2000" baseline="0" dirty="0">
                          <a:latin typeface="Georgia" panose="02040502050405020303" pitchFamily="18" charset="0"/>
                        </a:rPr>
                        <a:t> Акцизам; </a:t>
                      </a:r>
                    </a:p>
                    <a:p>
                      <a:r>
                        <a:rPr lang="ru-RU" sz="2000" baseline="0" dirty="0">
                          <a:latin typeface="Georgia" panose="02040502050405020303" pitchFamily="18" charset="0"/>
                        </a:rPr>
                        <a:t>-  </a:t>
                      </a:r>
                      <a:r>
                        <a:rPr lang="ru-RU" sz="2000" baseline="0" dirty="0" err="1">
                          <a:latin typeface="Georgia" panose="02040502050405020303" pitchFamily="18" charset="0"/>
                        </a:rPr>
                        <a:t>уточненка</a:t>
                      </a:r>
                      <a:r>
                        <a:rPr lang="ru-RU" sz="2000" baseline="0" dirty="0">
                          <a:latin typeface="Georgia" panose="02040502050405020303" pitchFamily="18" charset="0"/>
                        </a:rPr>
                        <a:t> за пределами 2 лет;</a:t>
                      </a:r>
                    </a:p>
                    <a:p>
                      <a:r>
                        <a:rPr lang="ru-RU" sz="2000" baseline="0" dirty="0">
                          <a:latin typeface="Georgia" panose="02040502050405020303" pitchFamily="18" charset="0"/>
                        </a:rPr>
                        <a:t> - платежи за использование природных ресурсов;</a:t>
                      </a:r>
                    </a:p>
                    <a:p>
                      <a:r>
                        <a:rPr lang="ru-RU" sz="2000" baseline="0" dirty="0">
                          <a:latin typeface="Georgia" panose="02040502050405020303" pitchFamily="18" charset="0"/>
                        </a:rPr>
                        <a:t> - книга покупок и книга продаж не сошлась;</a:t>
                      </a:r>
                    </a:p>
                    <a:p>
                      <a:r>
                        <a:rPr lang="ru-RU" sz="2000" baseline="0" dirty="0">
                          <a:latin typeface="Georgia" panose="02040502050405020303" pitchFamily="18" charset="0"/>
                        </a:rPr>
                        <a:t> - страховые взносы пониженные; </a:t>
                      </a:r>
                    </a:p>
                    <a:p>
                      <a:r>
                        <a:rPr lang="ru-RU" sz="2000" baseline="0" dirty="0">
                          <a:latin typeface="Georgia" panose="02040502050405020303" pitchFamily="18" charset="0"/>
                        </a:rPr>
                        <a:t>- </a:t>
                      </a:r>
                      <a:r>
                        <a:rPr lang="en-US" sz="2000" baseline="0" dirty="0">
                          <a:latin typeface="Georgia" panose="02040502050405020303" pitchFamily="18" charset="0"/>
                        </a:rPr>
                        <a:t>TAXFREE</a:t>
                      </a:r>
                      <a:r>
                        <a:rPr lang="ru-RU" sz="2000" baseline="0" dirty="0">
                          <a:latin typeface="Georgia" panose="02040502050405020303" pitchFamily="18" charset="0"/>
                        </a:rPr>
                        <a:t>;</a:t>
                      </a:r>
                    </a:p>
                    <a:p>
                      <a:pPr marL="285750" indent="-285750">
                        <a:buFontTx/>
                        <a:buChar char="-"/>
                      </a:pPr>
                      <a:r>
                        <a:rPr lang="ru-RU" sz="2000" baseline="0" dirty="0">
                          <a:latin typeface="Georgia" panose="02040502050405020303" pitchFamily="18" charset="0"/>
                        </a:rPr>
                        <a:t>Инвестиционный вычет</a:t>
                      </a:r>
                    </a:p>
                    <a:p>
                      <a:pPr marL="285750" indent="-285750">
                        <a:buFontTx/>
                        <a:buChar char="-"/>
                      </a:pPr>
                      <a:endParaRPr lang="ru-RU" dirty="0">
                        <a:latin typeface="Georgia" panose="02040502050405020303" pitchFamily="18" charset="0"/>
                      </a:endParaRPr>
                    </a:p>
                  </a:txBody>
                  <a:tcPr>
                    <a:solidFill>
                      <a:schemeClr val="bg1">
                        <a:lumMod val="95000"/>
                      </a:schemeClr>
                    </a:solidFill>
                  </a:tcPr>
                </a:tc>
                <a:extLst>
                  <a:ext uri="{0D108BD9-81ED-4DB2-BD59-A6C34878D82A}">
                    <a16:rowId xmlns:a16="http://schemas.microsoft.com/office/drawing/2014/main" val="10002"/>
                  </a:ext>
                </a:extLst>
              </a:tr>
              <a:tr h="386255">
                <a:tc>
                  <a:txBody>
                    <a:bodyPr/>
                    <a:lstStyle/>
                    <a:p>
                      <a:r>
                        <a:rPr lang="ru-RU" sz="2000" dirty="0">
                          <a:solidFill>
                            <a:schemeClr val="bg1"/>
                          </a:solidFill>
                          <a:latin typeface="Georgia" panose="02040502050405020303" pitchFamily="18" charset="0"/>
                        </a:rPr>
                        <a:t>Выездная проверка</a:t>
                      </a:r>
                    </a:p>
                  </a:txBody>
                  <a:tcPr>
                    <a:solidFill>
                      <a:schemeClr val="tx1"/>
                    </a:solidFill>
                  </a:tcPr>
                </a:tc>
                <a:tc>
                  <a:txBody>
                    <a:bodyPr/>
                    <a:lstStyle/>
                    <a:p>
                      <a:r>
                        <a:rPr lang="ru-RU" sz="2000" dirty="0">
                          <a:latin typeface="Georgia" panose="02040502050405020303" pitchFamily="18" charset="0"/>
                        </a:rPr>
                        <a:t>Пояснения и документы</a:t>
                      </a:r>
                    </a:p>
                  </a:txBody>
                  <a:tcPr>
                    <a:solidFill>
                      <a:schemeClr val="bg1"/>
                    </a:solidFill>
                  </a:tcPr>
                </a:tc>
                <a:extLst>
                  <a:ext uri="{0D108BD9-81ED-4DB2-BD59-A6C34878D82A}">
                    <a16:rowId xmlns:a16="http://schemas.microsoft.com/office/drawing/2014/main" val="10003"/>
                  </a:ext>
                </a:extLst>
              </a:tr>
            </a:tbl>
          </a:graphicData>
        </a:graphic>
      </p:graphicFrame>
      <p:graphicFrame>
        <p:nvGraphicFramePr>
          <p:cNvPr id="7" name="Схема 6"/>
          <p:cNvGraphicFramePr/>
          <p:nvPr>
            <p:extLst>
              <p:ext uri="{D42A27DB-BD31-4B8C-83A1-F6EECF244321}">
                <p14:modId xmlns:p14="http://schemas.microsoft.com/office/powerpoint/2010/main" val="4030678086"/>
              </p:ext>
            </p:extLst>
          </p:nvPr>
        </p:nvGraphicFramePr>
        <p:xfrm>
          <a:off x="195172" y="5856365"/>
          <a:ext cx="7902693" cy="855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Рисунок 8"/>
          <p:cNvPicPr/>
          <p:nvPr/>
        </p:nvPicPr>
        <p:blipFill>
          <a:blip r:embed="rId12" cstate="print"/>
          <a:stretch/>
        </p:blipFill>
        <p:spPr>
          <a:xfrm>
            <a:off x="8217775" y="6164318"/>
            <a:ext cx="926225" cy="551793"/>
          </a:xfrm>
          <a:prstGeom prst="rect">
            <a:avLst/>
          </a:prstGeom>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85000" lnSpcReduction="20000"/>
          </a:bodyPr>
          <a:lstStyle/>
          <a:p>
            <a:r>
              <a:rPr lang="ru-RU" dirty="0"/>
              <a:t>17ААС № 17АП-10136/2018-АК г. Пермь 23 августа 2018 года Дело № А71-130/2018</a:t>
            </a:r>
          </a:p>
          <a:p>
            <a:r>
              <a:rPr lang="ru-RU" dirty="0" err="1"/>
              <a:t>Нелья</a:t>
            </a:r>
            <a:r>
              <a:rPr lang="ru-RU" dirty="0"/>
              <a:t> истребовать документы в рамках КНП</a:t>
            </a:r>
          </a:p>
          <a:p>
            <a:r>
              <a:rPr lang="ru-RU" dirty="0"/>
              <a:t>Осмотр  в рамках 88 статьи Незаконен</a:t>
            </a:r>
          </a:p>
          <a:p>
            <a:r>
              <a:rPr lang="ru-RU" dirty="0" err="1"/>
              <a:t>Допмероприятия</a:t>
            </a:r>
            <a:r>
              <a:rPr lang="ru-RU" dirty="0"/>
              <a:t> незаконны без оснований и </a:t>
            </a:r>
            <a:r>
              <a:rPr lang="ru-RU" dirty="0" err="1"/>
              <a:t>встречка</a:t>
            </a:r>
            <a:r>
              <a:rPr lang="ru-RU" dirty="0"/>
              <a:t> </a:t>
            </a:r>
            <a:r>
              <a:rPr lang="ru-RU" dirty="0" err="1"/>
              <a:t>и</a:t>
            </a:r>
            <a:r>
              <a:rPr lang="ru-RU" dirty="0"/>
              <a:t> протоколы осмотра недопустимые доказательства</a:t>
            </a:r>
          </a:p>
        </p:txBody>
      </p:sp>
      <p:sp>
        <p:nvSpPr>
          <p:cNvPr id="4" name="Содержимое 3"/>
          <p:cNvSpPr>
            <a:spLocks noGrp="1"/>
          </p:cNvSpPr>
          <p:nvPr>
            <p:ph sz="half" idx="2"/>
          </p:nvPr>
        </p:nvSpPr>
        <p:spPr/>
        <p:txBody>
          <a:bodyPr>
            <a:normAutofit fontScale="85000" lnSpcReduction="20000"/>
          </a:bodyPr>
          <a:lstStyle/>
          <a:p>
            <a:r>
              <a:rPr lang="ru-RU" b="1" dirty="0"/>
              <a:t>Решение Арбитражного суда Челябинской области от 11.07.2019 по делу № А76-15894/2019</a:t>
            </a:r>
          </a:p>
          <a:p>
            <a:r>
              <a:rPr lang="ru-RU" i="1" dirty="0"/>
              <a:t>в связи с иными мероприятиями налогового контроля.</a:t>
            </a:r>
          </a:p>
          <a:p>
            <a:r>
              <a:rPr lang="ru-RU" i="1" dirty="0"/>
              <a:t>Ответ –не смогли </a:t>
            </a:r>
            <a:r>
              <a:rPr lang="ru-RU" i="1" dirty="0" err="1"/>
              <a:t>идентифицироватьконкретную</a:t>
            </a:r>
            <a:r>
              <a:rPr lang="ru-RU" i="1" dirty="0"/>
              <a:t> сделку</a:t>
            </a:r>
            <a:endParaRPr lang="ru-RU"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432532151"/>
              </p:ext>
            </p:extLst>
          </p:nvPr>
        </p:nvGraphicFramePr>
        <p:xfrm>
          <a:off x="484710" y="452718"/>
          <a:ext cx="7759698" cy="744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half" idx="1"/>
          </p:nvPr>
        </p:nvSpPr>
        <p:spPr>
          <a:xfrm>
            <a:off x="251520" y="1916832"/>
            <a:ext cx="3439218" cy="4195763"/>
          </a:xfrm>
        </p:spPr>
        <p:txBody>
          <a:bodyPr>
            <a:normAutofit/>
          </a:bodyPr>
          <a:lstStyle/>
          <a:p>
            <a:pPr marL="42863" indent="314325">
              <a:buClr>
                <a:srgbClr val="C00000"/>
              </a:buClr>
              <a:buSzPct val="130000"/>
              <a:buFont typeface="+mj-lt"/>
              <a:buAutoNum type="romanUcPeriod"/>
            </a:pPr>
            <a:r>
              <a:rPr lang="ru-RU" sz="1700" b="1" dirty="0">
                <a:solidFill>
                  <a:srgbClr val="002060"/>
                </a:solidFill>
                <a:latin typeface="Georgia" panose="02040502050405020303" pitchFamily="18" charset="0"/>
              </a:rPr>
              <a:t>АСК НДС</a:t>
            </a:r>
          </a:p>
          <a:p>
            <a:pPr marL="42863" indent="314325">
              <a:buClr>
                <a:srgbClr val="C00000"/>
              </a:buClr>
              <a:buSzPct val="130000"/>
              <a:buFont typeface="+mj-lt"/>
              <a:buAutoNum type="romanUcPeriod"/>
            </a:pPr>
            <a:r>
              <a:rPr lang="ru-RU" sz="1700" b="1" dirty="0">
                <a:solidFill>
                  <a:srgbClr val="002060"/>
                </a:solidFill>
                <a:latin typeface="Georgia" panose="02040502050405020303" pitchFamily="18" charset="0"/>
              </a:rPr>
              <a:t>Заработная плата</a:t>
            </a:r>
          </a:p>
          <a:p>
            <a:pPr marL="42863" indent="314325">
              <a:buClr>
                <a:srgbClr val="C00000"/>
              </a:buClr>
              <a:buSzPct val="130000"/>
              <a:buFont typeface="+mj-lt"/>
              <a:buAutoNum type="romanUcPeriod"/>
            </a:pPr>
            <a:r>
              <a:rPr lang="ru-RU" sz="1700" b="1" dirty="0">
                <a:solidFill>
                  <a:srgbClr val="002060"/>
                </a:solidFill>
                <a:latin typeface="Georgia" panose="02040502050405020303" pitchFamily="18" charset="0"/>
              </a:rPr>
              <a:t>Однодневки</a:t>
            </a:r>
          </a:p>
          <a:p>
            <a:pPr marL="42863" indent="314325">
              <a:buClr>
                <a:srgbClr val="C00000"/>
              </a:buClr>
              <a:buSzPct val="130000"/>
              <a:buFont typeface="+mj-lt"/>
              <a:buAutoNum type="romanUcPeriod"/>
            </a:pPr>
            <a:r>
              <a:rPr lang="ru-RU" sz="1700" b="1" dirty="0">
                <a:solidFill>
                  <a:srgbClr val="002060"/>
                </a:solidFill>
                <a:latin typeface="Georgia" panose="02040502050405020303" pitchFamily="18" charset="0"/>
              </a:rPr>
              <a:t>Нет офиса, людей, «</a:t>
            </a:r>
            <a:r>
              <a:rPr lang="ru-RU" sz="1700" b="1" dirty="0" err="1">
                <a:solidFill>
                  <a:srgbClr val="002060"/>
                </a:solidFill>
                <a:latin typeface="Georgia" panose="02040502050405020303" pitchFamily="18" charset="0"/>
              </a:rPr>
              <a:t>хозрасходов</a:t>
            </a:r>
            <a:r>
              <a:rPr lang="ru-RU" sz="1700" b="1" dirty="0">
                <a:solidFill>
                  <a:srgbClr val="002060"/>
                </a:solidFill>
                <a:latin typeface="Georgia" panose="02040502050405020303" pitchFamily="18" charset="0"/>
              </a:rPr>
              <a:t>», телефона, отказ от участия, </a:t>
            </a:r>
          </a:p>
          <a:p>
            <a:pPr marL="42863" indent="314325">
              <a:buClr>
                <a:srgbClr val="C00000"/>
              </a:buClr>
              <a:buSzPct val="130000"/>
              <a:buFont typeface="+mj-lt"/>
              <a:buAutoNum type="romanUcPeriod"/>
            </a:pPr>
            <a:r>
              <a:rPr lang="ru-RU" sz="1700" b="1" dirty="0">
                <a:solidFill>
                  <a:srgbClr val="002060"/>
                </a:solidFill>
                <a:latin typeface="Georgia" panose="02040502050405020303" pitchFamily="18" charset="0"/>
              </a:rPr>
              <a:t>Взаимозависимость</a:t>
            </a:r>
          </a:p>
          <a:p>
            <a:pPr marL="42863" indent="314325" fontAlgn="base">
              <a:buClr>
                <a:srgbClr val="C00000"/>
              </a:buClr>
              <a:buSzPct val="130000"/>
              <a:buFont typeface="+mj-lt"/>
              <a:buAutoNum type="romanUcPeriod"/>
            </a:pPr>
            <a:r>
              <a:rPr lang="ru-RU" sz="1700" b="1" dirty="0">
                <a:solidFill>
                  <a:srgbClr val="002060"/>
                </a:solidFill>
                <a:latin typeface="Georgia" panose="02040502050405020303" pitchFamily="18" charset="0"/>
              </a:rPr>
              <a:t>Компания проводит операции через цепочку посредников, и есть </a:t>
            </a:r>
            <a:r>
              <a:rPr lang="ru-RU" sz="1600" b="1" dirty="0">
                <a:solidFill>
                  <a:srgbClr val="002060"/>
                </a:solidFill>
                <a:latin typeface="Georgia" panose="02040502050405020303" pitchFamily="18" charset="0"/>
              </a:rPr>
              <a:t>признаки, что их действия согласованы;</a:t>
            </a:r>
          </a:p>
          <a:p>
            <a:pPr marL="42863" indent="314325">
              <a:buClr>
                <a:srgbClr val="C00000"/>
              </a:buClr>
              <a:buSzPct val="130000"/>
              <a:buFont typeface="+mj-lt"/>
              <a:buAutoNum type="romanUcPeriod"/>
            </a:pPr>
            <a:endParaRPr lang="ru-RU" sz="700" b="1" dirty="0">
              <a:latin typeface="Georgia" panose="02040502050405020303" pitchFamily="18" charset="0"/>
            </a:endParaRPr>
          </a:p>
        </p:txBody>
      </p:sp>
      <p:sp>
        <p:nvSpPr>
          <p:cNvPr id="4" name="Содержимое 3"/>
          <p:cNvSpPr>
            <a:spLocks noGrp="1"/>
          </p:cNvSpPr>
          <p:nvPr>
            <p:ph sz="half" idx="2"/>
          </p:nvPr>
        </p:nvSpPr>
        <p:spPr>
          <a:xfrm>
            <a:off x="3563888" y="1628800"/>
            <a:ext cx="5580112" cy="4200245"/>
          </a:xfrm>
        </p:spPr>
        <p:txBody>
          <a:bodyPr>
            <a:noAutofit/>
          </a:bodyPr>
          <a:lstStyle/>
          <a:p>
            <a:pPr marL="342900" indent="-342900" fontAlgn="base">
              <a:buClr>
                <a:srgbClr val="C00000"/>
              </a:buClr>
              <a:buSzPct val="140000"/>
              <a:buFont typeface="Wingdings 3" panose="05040102010807070707" pitchFamily="18" charset="2"/>
              <a:buChar char=""/>
            </a:pPr>
            <a:r>
              <a:rPr lang="ru-RU" sz="1500" b="1" i="1" dirty="0">
                <a:solidFill>
                  <a:srgbClr val="002060"/>
                </a:solidFill>
                <a:latin typeface="Georgia" panose="02040502050405020303" pitchFamily="18" charset="0"/>
              </a:rPr>
              <a:t>Контрагенты — фиктивные компании, которые незаконно обналичивали деньги. Это подтверждает приговор суда;</a:t>
            </a:r>
            <a:endParaRPr lang="ru-RU" sz="1500" i="1" dirty="0">
              <a:solidFill>
                <a:srgbClr val="002060"/>
              </a:solidFill>
              <a:latin typeface="Georgia" panose="02040502050405020303" pitchFamily="18" charset="0"/>
            </a:endParaRPr>
          </a:p>
          <a:p>
            <a:pPr marL="342900" indent="-342900" fontAlgn="base">
              <a:buClr>
                <a:srgbClr val="C00000"/>
              </a:buClr>
              <a:buSzPct val="140000"/>
              <a:buFont typeface="Wingdings 3" panose="05040102010807070707" pitchFamily="18" charset="2"/>
              <a:buChar char=""/>
            </a:pPr>
            <a:r>
              <a:rPr lang="ru-RU" sz="1500" b="1" i="1" dirty="0">
                <a:solidFill>
                  <a:srgbClr val="002060"/>
                </a:solidFill>
                <a:latin typeface="Georgia" panose="02040502050405020303" pitchFamily="18" charset="0"/>
              </a:rPr>
              <a:t>Контрагент обналичивал деньги. Это подтверждают свидетельские показания и анализ расчетного счета;</a:t>
            </a:r>
            <a:endParaRPr lang="ru-RU" sz="1500" i="1" dirty="0">
              <a:solidFill>
                <a:srgbClr val="002060"/>
              </a:solidFill>
              <a:latin typeface="Georgia" panose="02040502050405020303" pitchFamily="18" charset="0"/>
            </a:endParaRPr>
          </a:p>
          <a:p>
            <a:pPr marL="342900" indent="-342900" fontAlgn="base">
              <a:buClr>
                <a:srgbClr val="C00000"/>
              </a:buClr>
              <a:buSzPct val="140000"/>
              <a:buFont typeface="Wingdings 3" panose="05040102010807070707" pitchFamily="18" charset="2"/>
              <a:buChar char=""/>
            </a:pPr>
            <a:r>
              <a:rPr lang="ru-RU" sz="1500" b="1" i="1" dirty="0">
                <a:solidFill>
                  <a:srgbClr val="002060"/>
                </a:solidFill>
                <a:latin typeface="Georgia" panose="02040502050405020303" pitchFamily="18" charset="0"/>
              </a:rPr>
              <a:t>У контрагента нет условий для деятельности (основные средства, производственные активы, складские помещения, транспорт и пр.);</a:t>
            </a:r>
            <a:endParaRPr lang="ru-RU" sz="1500" i="1" dirty="0">
              <a:solidFill>
                <a:srgbClr val="002060"/>
              </a:solidFill>
              <a:latin typeface="Georgia" panose="02040502050405020303" pitchFamily="18" charset="0"/>
            </a:endParaRPr>
          </a:p>
          <a:p>
            <a:pPr marL="342900" indent="-342900" fontAlgn="base">
              <a:buClr>
                <a:srgbClr val="C00000"/>
              </a:buClr>
              <a:buSzPct val="140000"/>
              <a:buFont typeface="Wingdings 3" panose="05040102010807070707" pitchFamily="18" charset="2"/>
              <a:buChar char=""/>
            </a:pPr>
            <a:r>
              <a:rPr lang="ru-RU" sz="1500" b="1" i="1" dirty="0">
                <a:solidFill>
                  <a:srgbClr val="002060"/>
                </a:solidFill>
                <a:latin typeface="Georgia" panose="02040502050405020303" pitchFamily="18" charset="0"/>
              </a:rPr>
              <a:t>У контрагента нет платежей, характерных для реальной деятельности (коммунальные платежи, аренда, зарплата, налоги и т.д.);</a:t>
            </a:r>
            <a:endParaRPr lang="ru-RU" sz="1500" i="1" dirty="0">
              <a:solidFill>
                <a:srgbClr val="002060"/>
              </a:solidFill>
              <a:latin typeface="Georgia" panose="02040502050405020303" pitchFamily="18" charset="0"/>
            </a:endParaRPr>
          </a:p>
          <a:p>
            <a:pPr marL="342900" indent="-342900" fontAlgn="base">
              <a:buClr>
                <a:srgbClr val="C00000"/>
              </a:buClr>
              <a:buSzPct val="140000"/>
              <a:buFont typeface="Wingdings 3" panose="05040102010807070707" pitchFamily="18" charset="2"/>
              <a:buChar char=""/>
            </a:pPr>
            <a:r>
              <a:rPr lang="ru-RU" sz="1500" b="1" i="1" dirty="0">
                <a:solidFill>
                  <a:srgbClr val="002060"/>
                </a:solidFill>
                <a:latin typeface="Georgia" panose="02040502050405020303" pitchFamily="18" charset="0"/>
              </a:rPr>
              <a:t>Компании в сделках применяли особые формы расчетов (вексель, зачет);</a:t>
            </a:r>
            <a:endParaRPr lang="ru-RU" sz="1500" i="1" dirty="0">
              <a:solidFill>
                <a:srgbClr val="002060"/>
              </a:solidFill>
              <a:latin typeface="Georgia" panose="02040502050405020303" pitchFamily="18" charset="0"/>
            </a:endParaRPr>
          </a:p>
          <a:p>
            <a:pPr marL="342900" indent="-342900" fontAlgn="base">
              <a:buClr>
                <a:srgbClr val="C00000"/>
              </a:buClr>
              <a:buSzPct val="140000"/>
              <a:buFont typeface="Wingdings 3" panose="05040102010807070707" pitchFamily="18" charset="2"/>
              <a:buChar char=""/>
            </a:pPr>
            <a:r>
              <a:rPr lang="ru-RU" sz="1500" b="1" i="1" dirty="0">
                <a:solidFill>
                  <a:srgbClr val="002060"/>
                </a:solidFill>
                <a:latin typeface="Georgia" panose="02040502050405020303" pitchFamily="18" charset="0"/>
              </a:rPr>
              <a:t>Номинальный руководитель контрагента подтвердил, что не он подписывал </a:t>
            </a:r>
            <a:r>
              <a:rPr lang="ru-RU" sz="1500" b="1" i="1" dirty="0" err="1">
                <a:solidFill>
                  <a:srgbClr val="002060"/>
                </a:solidFill>
                <a:latin typeface="Georgia" panose="02040502050405020303" pitchFamily="18" charset="0"/>
              </a:rPr>
              <a:t>первичку</a:t>
            </a:r>
            <a:r>
              <a:rPr lang="ru-RU" sz="1500" b="1" i="1" dirty="0">
                <a:solidFill>
                  <a:srgbClr val="002060"/>
                </a:solidFill>
                <a:latin typeface="Georgia" panose="02040502050405020303" pitchFamily="18" charset="0"/>
              </a:rPr>
              <a:t>;</a:t>
            </a:r>
            <a:endParaRPr lang="ru-RU" sz="1500" i="1" dirty="0">
              <a:solidFill>
                <a:srgbClr val="002060"/>
              </a:solidFill>
              <a:latin typeface="Georgia" panose="02040502050405020303" pitchFamily="18" charset="0"/>
            </a:endParaRPr>
          </a:p>
          <a:p>
            <a:pPr marL="342900" indent="-342900" fontAlgn="base">
              <a:buClr>
                <a:srgbClr val="C00000"/>
              </a:buClr>
              <a:buSzPct val="140000"/>
              <a:buFont typeface="Wingdings 3" panose="05040102010807070707" pitchFamily="18" charset="2"/>
              <a:buChar char=""/>
            </a:pPr>
            <a:r>
              <a:rPr lang="ru-RU" sz="1500" b="1" i="1" dirty="0" err="1">
                <a:solidFill>
                  <a:srgbClr val="002060"/>
                </a:solidFill>
                <a:latin typeface="Georgia" panose="02040502050405020303" pitchFamily="18" charset="0"/>
              </a:rPr>
              <a:t>Первичку</a:t>
            </a:r>
            <a:r>
              <a:rPr lang="ru-RU" sz="1500" b="1" i="1" dirty="0">
                <a:solidFill>
                  <a:srgbClr val="002060"/>
                </a:solidFill>
                <a:latin typeface="Georgia" panose="02040502050405020303" pitchFamily="18" charset="0"/>
              </a:rPr>
              <a:t> </a:t>
            </a:r>
            <a:r>
              <a:rPr lang="ru-RU" sz="1500" b="1" i="1" dirty="0">
                <a:solidFill>
                  <a:schemeClr val="bg1"/>
                </a:solidFill>
                <a:latin typeface="Georgia" panose="02040502050405020303" pitchFamily="18" charset="0"/>
              </a:rPr>
              <a:t>подписывали неизвестные, это подтвердила почерковедческая экспертиза.</a:t>
            </a:r>
            <a:endParaRPr lang="ru-RU" sz="1500" i="1" dirty="0">
              <a:solidFill>
                <a:schemeClr val="bg1"/>
              </a:solidFill>
              <a:latin typeface="Georgia" panose="02040502050405020303" pitchFamily="18" charset="0"/>
            </a:endParaRPr>
          </a:p>
          <a:p>
            <a:pPr marL="342900" indent="-342900">
              <a:buClr>
                <a:srgbClr val="C00000"/>
              </a:buClr>
              <a:buSzPct val="140000"/>
              <a:buFont typeface="Wingdings 3" panose="05040102010807070707" pitchFamily="18" charset="2"/>
              <a:buChar char=""/>
            </a:pPr>
            <a:endParaRPr lang="ru-RU" sz="1500" i="1" dirty="0">
              <a:solidFill>
                <a:schemeClr val="bg1"/>
              </a:solidFill>
              <a:latin typeface="Georgia" panose="02040502050405020303" pitchFamily="18" charset="0"/>
            </a:endParaRPr>
          </a:p>
        </p:txBody>
      </p:sp>
      <p:cxnSp>
        <p:nvCxnSpPr>
          <p:cNvPr id="7" name="Соединительная линия уступом 6"/>
          <p:cNvCxnSpPr/>
          <p:nvPr/>
        </p:nvCxnSpPr>
        <p:spPr>
          <a:xfrm rot="10800000" flipV="1">
            <a:off x="0" y="1412776"/>
            <a:ext cx="7092280" cy="4248472"/>
          </a:xfrm>
          <a:prstGeom prst="bentConnector3">
            <a:avLst>
              <a:gd name="adj1"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206"/>
          <p:cNvSpPr/>
          <p:nvPr/>
        </p:nvSpPr>
        <p:spPr>
          <a:xfrm>
            <a:off x="899592" y="5829045"/>
            <a:ext cx="1080120" cy="949871"/>
          </a:xfrm>
          <a:custGeom>
            <a:avLst/>
            <a:gdLst/>
            <a:ahLst/>
            <a:cxnLst/>
            <a:rect l="l" t="t" r="r" b="b"/>
            <a:pathLst>
              <a:path w="504825" h="432707">
                <a:moveTo>
                  <a:pt x="207339" y="0"/>
                </a:moveTo>
                <a:lnTo>
                  <a:pt x="297486" y="0"/>
                </a:lnTo>
                <a:cubicBezTo>
                  <a:pt x="304999" y="0"/>
                  <a:pt x="311384" y="2629"/>
                  <a:pt x="316642" y="7888"/>
                </a:cubicBezTo>
                <a:cubicBezTo>
                  <a:pt x="321901" y="13146"/>
                  <a:pt x="324530" y="19532"/>
                  <a:pt x="324530" y="27044"/>
                </a:cubicBezTo>
                <a:lnTo>
                  <a:pt x="324530" y="117192"/>
                </a:lnTo>
                <a:cubicBezTo>
                  <a:pt x="324530" y="124704"/>
                  <a:pt x="321901" y="131089"/>
                  <a:pt x="316642" y="136348"/>
                </a:cubicBezTo>
                <a:cubicBezTo>
                  <a:pt x="311384" y="141606"/>
                  <a:pt x="304999" y="144236"/>
                  <a:pt x="297486" y="144236"/>
                </a:cubicBezTo>
                <a:lnTo>
                  <a:pt x="270442" y="144236"/>
                </a:lnTo>
                <a:lnTo>
                  <a:pt x="270442" y="198324"/>
                </a:lnTo>
                <a:lnTo>
                  <a:pt x="414678" y="198324"/>
                </a:lnTo>
                <a:cubicBezTo>
                  <a:pt x="424444" y="198324"/>
                  <a:pt x="432895" y="201892"/>
                  <a:pt x="440031" y="209029"/>
                </a:cubicBezTo>
                <a:cubicBezTo>
                  <a:pt x="447168" y="216166"/>
                  <a:pt x="450736" y="224617"/>
                  <a:pt x="450736" y="234383"/>
                </a:cubicBezTo>
                <a:lnTo>
                  <a:pt x="450736" y="288471"/>
                </a:lnTo>
                <a:lnTo>
                  <a:pt x="477781" y="288471"/>
                </a:lnTo>
                <a:cubicBezTo>
                  <a:pt x="485293" y="288471"/>
                  <a:pt x="491679" y="291101"/>
                  <a:pt x="496937" y="296359"/>
                </a:cubicBezTo>
                <a:cubicBezTo>
                  <a:pt x="502196" y="301618"/>
                  <a:pt x="504825" y="308003"/>
                  <a:pt x="504825" y="315515"/>
                </a:cubicBezTo>
                <a:lnTo>
                  <a:pt x="504825" y="405663"/>
                </a:lnTo>
                <a:cubicBezTo>
                  <a:pt x="504825" y="413175"/>
                  <a:pt x="502196" y="419561"/>
                  <a:pt x="496937" y="424819"/>
                </a:cubicBezTo>
                <a:cubicBezTo>
                  <a:pt x="491679" y="430078"/>
                  <a:pt x="485293" y="432707"/>
                  <a:pt x="477781" y="432707"/>
                </a:cubicBezTo>
                <a:lnTo>
                  <a:pt x="387633" y="432707"/>
                </a:lnTo>
                <a:cubicBezTo>
                  <a:pt x="380121" y="432707"/>
                  <a:pt x="373736" y="430078"/>
                  <a:pt x="368477" y="424819"/>
                </a:cubicBezTo>
                <a:cubicBezTo>
                  <a:pt x="363219" y="419561"/>
                  <a:pt x="360589" y="413175"/>
                  <a:pt x="360589" y="405663"/>
                </a:cubicBezTo>
                <a:lnTo>
                  <a:pt x="360589" y="315515"/>
                </a:lnTo>
                <a:cubicBezTo>
                  <a:pt x="360589" y="308003"/>
                  <a:pt x="363219" y="301618"/>
                  <a:pt x="368477" y="296359"/>
                </a:cubicBezTo>
                <a:cubicBezTo>
                  <a:pt x="373736" y="291101"/>
                  <a:pt x="380121" y="288471"/>
                  <a:pt x="387633" y="288471"/>
                </a:cubicBezTo>
                <a:lnTo>
                  <a:pt x="414678" y="288471"/>
                </a:lnTo>
                <a:lnTo>
                  <a:pt x="414678" y="234383"/>
                </a:lnTo>
                <a:lnTo>
                  <a:pt x="270442" y="234383"/>
                </a:lnTo>
                <a:lnTo>
                  <a:pt x="270442" y="288471"/>
                </a:lnTo>
                <a:lnTo>
                  <a:pt x="297486" y="288471"/>
                </a:lnTo>
                <a:cubicBezTo>
                  <a:pt x="304999" y="288471"/>
                  <a:pt x="311384" y="291101"/>
                  <a:pt x="316642" y="296359"/>
                </a:cubicBezTo>
                <a:cubicBezTo>
                  <a:pt x="321901" y="301618"/>
                  <a:pt x="324530" y="308003"/>
                  <a:pt x="324530" y="315515"/>
                </a:cubicBezTo>
                <a:lnTo>
                  <a:pt x="324530" y="405663"/>
                </a:lnTo>
                <a:cubicBezTo>
                  <a:pt x="324530" y="413175"/>
                  <a:pt x="321901" y="419561"/>
                  <a:pt x="316642" y="424819"/>
                </a:cubicBezTo>
                <a:cubicBezTo>
                  <a:pt x="311384" y="430078"/>
                  <a:pt x="304999" y="432707"/>
                  <a:pt x="297486" y="432707"/>
                </a:cubicBezTo>
                <a:lnTo>
                  <a:pt x="207339" y="432707"/>
                </a:lnTo>
                <a:cubicBezTo>
                  <a:pt x="199827" y="432707"/>
                  <a:pt x="193441" y="430078"/>
                  <a:pt x="188182" y="424819"/>
                </a:cubicBezTo>
                <a:cubicBezTo>
                  <a:pt x="182924" y="419561"/>
                  <a:pt x="180294" y="413175"/>
                  <a:pt x="180294" y="405663"/>
                </a:cubicBezTo>
                <a:lnTo>
                  <a:pt x="180294" y="315515"/>
                </a:lnTo>
                <a:cubicBezTo>
                  <a:pt x="180294" y="308003"/>
                  <a:pt x="182924" y="301618"/>
                  <a:pt x="188182" y="296359"/>
                </a:cubicBezTo>
                <a:cubicBezTo>
                  <a:pt x="193441" y="291101"/>
                  <a:pt x="199827" y="288471"/>
                  <a:pt x="207339" y="288471"/>
                </a:cubicBezTo>
                <a:lnTo>
                  <a:pt x="234383" y="288471"/>
                </a:lnTo>
                <a:lnTo>
                  <a:pt x="234383" y="234383"/>
                </a:lnTo>
                <a:lnTo>
                  <a:pt x="90147" y="234383"/>
                </a:lnTo>
                <a:lnTo>
                  <a:pt x="90147" y="288471"/>
                </a:lnTo>
                <a:lnTo>
                  <a:pt x="117191" y="288471"/>
                </a:lnTo>
                <a:cubicBezTo>
                  <a:pt x="124704" y="288471"/>
                  <a:pt x="131089" y="291101"/>
                  <a:pt x="136348" y="296359"/>
                </a:cubicBezTo>
                <a:cubicBezTo>
                  <a:pt x="141606" y="301618"/>
                  <a:pt x="144235" y="308003"/>
                  <a:pt x="144235" y="315515"/>
                </a:cubicBezTo>
                <a:lnTo>
                  <a:pt x="144235" y="405663"/>
                </a:lnTo>
                <a:cubicBezTo>
                  <a:pt x="144235" y="413175"/>
                  <a:pt x="141606" y="419561"/>
                  <a:pt x="136348" y="424819"/>
                </a:cubicBezTo>
                <a:cubicBezTo>
                  <a:pt x="131089" y="430078"/>
                  <a:pt x="124704" y="432707"/>
                  <a:pt x="117191" y="432707"/>
                </a:cubicBezTo>
                <a:lnTo>
                  <a:pt x="27044" y="432707"/>
                </a:lnTo>
                <a:cubicBezTo>
                  <a:pt x="19532" y="432707"/>
                  <a:pt x="13147" y="430078"/>
                  <a:pt x="7888" y="424819"/>
                </a:cubicBezTo>
                <a:cubicBezTo>
                  <a:pt x="2630" y="419561"/>
                  <a:pt x="0" y="413175"/>
                  <a:pt x="0" y="405663"/>
                </a:cubicBezTo>
                <a:lnTo>
                  <a:pt x="0" y="315515"/>
                </a:lnTo>
                <a:cubicBezTo>
                  <a:pt x="0" y="308003"/>
                  <a:pt x="2630" y="301618"/>
                  <a:pt x="7888" y="296359"/>
                </a:cubicBezTo>
                <a:cubicBezTo>
                  <a:pt x="13147" y="291101"/>
                  <a:pt x="19532" y="288471"/>
                  <a:pt x="27044" y="288471"/>
                </a:cubicBezTo>
                <a:lnTo>
                  <a:pt x="54088" y="288471"/>
                </a:lnTo>
                <a:lnTo>
                  <a:pt x="54088" y="234383"/>
                </a:lnTo>
                <a:cubicBezTo>
                  <a:pt x="54088" y="224617"/>
                  <a:pt x="57657" y="216166"/>
                  <a:pt x="64793" y="209029"/>
                </a:cubicBezTo>
                <a:cubicBezTo>
                  <a:pt x="71930" y="201892"/>
                  <a:pt x="80381" y="198324"/>
                  <a:pt x="90147" y="198324"/>
                </a:cubicBezTo>
                <a:lnTo>
                  <a:pt x="234383" y="198324"/>
                </a:lnTo>
                <a:lnTo>
                  <a:pt x="234383" y="144236"/>
                </a:lnTo>
                <a:lnTo>
                  <a:pt x="207339" y="144236"/>
                </a:lnTo>
                <a:cubicBezTo>
                  <a:pt x="199827" y="144236"/>
                  <a:pt x="193441" y="141606"/>
                  <a:pt x="188182" y="136348"/>
                </a:cubicBezTo>
                <a:cubicBezTo>
                  <a:pt x="182924" y="131089"/>
                  <a:pt x="180294" y="124704"/>
                  <a:pt x="180294" y="117192"/>
                </a:cubicBezTo>
                <a:lnTo>
                  <a:pt x="180294" y="27044"/>
                </a:lnTo>
                <a:cubicBezTo>
                  <a:pt x="180294" y="19532"/>
                  <a:pt x="182924" y="13146"/>
                  <a:pt x="188182" y="7888"/>
                </a:cubicBezTo>
                <a:cubicBezTo>
                  <a:pt x="193441" y="2629"/>
                  <a:pt x="199827" y="0"/>
                  <a:pt x="207339" y="0"/>
                </a:cubicBezTo>
                <a:close/>
              </a:path>
            </a:pathLst>
          </a:cu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857109" y="1049057"/>
            <a:ext cx="914400" cy="850501"/>
          </a:xfrm>
          <a:prstGeom prst="rect">
            <a:avLst/>
          </a:prstGeom>
        </p:spPr>
        <p:txBody>
          <a:bodyPr vert="horz" wrap="none" lIns="139058" tIns="69529" rIns="139058" bIns="69529" rtlCol="0" anchor="ctr">
            <a:normAutofit lnSpcReduction="10000"/>
          </a:bodyPr>
          <a:lstStyle/>
          <a:p>
            <a:pPr defTabSz="1390571">
              <a:spcBef>
                <a:spcPct val="0"/>
              </a:spcBef>
            </a:pPr>
            <a:r>
              <a:rPr lang="ru-RU" b="1" dirty="0">
                <a:solidFill>
                  <a:srgbClr val="005AA9"/>
                </a:solidFill>
                <a:latin typeface="+mj-lt"/>
                <a:ea typeface="+mj-ea"/>
                <a:cs typeface="+mj-cs"/>
              </a:rPr>
              <a:t>Основные критерии налоговых рисков</a:t>
            </a:r>
          </a:p>
          <a:p>
            <a:pPr defTabSz="1390571">
              <a:spcBef>
                <a:spcPct val="0"/>
              </a:spcBef>
            </a:pPr>
            <a:r>
              <a:rPr lang="ru-RU" sz="1600" dirty="0">
                <a:solidFill>
                  <a:schemeClr val="tx1">
                    <a:lumMod val="50000"/>
                    <a:lumOff val="50000"/>
                  </a:schemeClr>
                </a:solidFill>
                <a:latin typeface="+mj-lt"/>
                <a:ea typeface="+mj-ea"/>
                <a:cs typeface="+mj-cs"/>
              </a:rPr>
              <a:t>по которым происходит включение налогоплательщиков</a:t>
            </a:r>
          </a:p>
          <a:p>
            <a:pPr defTabSz="1390571">
              <a:spcBef>
                <a:spcPct val="0"/>
              </a:spcBef>
            </a:pPr>
            <a:r>
              <a:rPr lang="ru-RU" sz="1600" dirty="0">
                <a:solidFill>
                  <a:schemeClr val="tx1">
                    <a:lumMod val="50000"/>
                    <a:lumOff val="50000"/>
                  </a:schemeClr>
                </a:solidFill>
                <a:latin typeface="+mj-lt"/>
                <a:ea typeface="+mj-ea"/>
                <a:cs typeface="+mj-cs"/>
              </a:rPr>
              <a:t>в план выездных налоговых проверок</a:t>
            </a:r>
          </a:p>
        </p:txBody>
      </p:sp>
      <p:sp>
        <p:nvSpPr>
          <p:cNvPr id="50" name="Прямоугольник 49"/>
          <p:cNvSpPr/>
          <p:nvPr/>
        </p:nvSpPr>
        <p:spPr>
          <a:xfrm>
            <a:off x="4974871" y="2132857"/>
            <a:ext cx="3892587" cy="582115"/>
          </a:xfrm>
          <a:prstGeom prst="rect">
            <a:avLst/>
          </a:prstGeom>
          <a:solidFill>
            <a:schemeClr val="bg1">
              <a:lumMod val="95000"/>
              <a:alpha val="80000"/>
            </a:schemeClr>
          </a:solidFill>
          <a:ln w="19050">
            <a:noFill/>
          </a:ln>
        </p:spPr>
        <p:style>
          <a:lnRef idx="2">
            <a:schemeClr val="accent1"/>
          </a:lnRef>
          <a:fillRef idx="1">
            <a:schemeClr val="lt1"/>
          </a:fillRef>
          <a:effectRef idx="0">
            <a:schemeClr val="accent1"/>
          </a:effectRef>
          <a:fontRef idx="minor">
            <a:schemeClr val="dk1"/>
          </a:fontRef>
        </p:style>
        <p:txBody>
          <a:bodyPr lIns="121905" tIns="60953" rIns="121905" bIns="60953" rtlCol="0" anchor="ctr"/>
          <a:lstStyle/>
          <a:p>
            <a:r>
              <a:rPr lang="ru-RU" sz="1700" b="1" dirty="0"/>
              <a:t>Налоговая  нагрузка </a:t>
            </a:r>
            <a:r>
              <a:rPr lang="ru-RU" sz="1700" dirty="0"/>
              <a:t>ниже  ее среднего уровня по виду экономической деятельности</a:t>
            </a:r>
          </a:p>
        </p:txBody>
      </p:sp>
      <p:sp>
        <p:nvSpPr>
          <p:cNvPr id="51" name="Прямоугольник 50"/>
          <p:cNvSpPr/>
          <p:nvPr/>
        </p:nvSpPr>
        <p:spPr>
          <a:xfrm>
            <a:off x="4981309" y="3234183"/>
            <a:ext cx="3886149" cy="596052"/>
          </a:xfrm>
          <a:prstGeom prst="rect">
            <a:avLst/>
          </a:prstGeom>
          <a:solidFill>
            <a:schemeClr val="bg1">
              <a:lumMod val="95000"/>
              <a:alpha val="80000"/>
            </a:schemeClr>
          </a:solidFill>
          <a:ln w="19050">
            <a:noFill/>
          </a:ln>
        </p:spPr>
        <p:style>
          <a:lnRef idx="2">
            <a:schemeClr val="accent1"/>
          </a:lnRef>
          <a:fillRef idx="1">
            <a:schemeClr val="lt1"/>
          </a:fillRef>
          <a:effectRef idx="0">
            <a:schemeClr val="accent1"/>
          </a:effectRef>
          <a:fontRef idx="minor">
            <a:schemeClr val="dk1"/>
          </a:fontRef>
        </p:style>
        <p:txBody>
          <a:bodyPr lIns="121905" tIns="60953" rIns="121905" bIns="60953" rtlCol="0" anchor="ctr"/>
          <a:lstStyle/>
          <a:p>
            <a:r>
              <a:rPr lang="ru-RU" sz="1700" dirty="0"/>
              <a:t>Высокий удельный вес </a:t>
            </a:r>
            <a:r>
              <a:rPr lang="ru-RU" sz="1700" b="1" dirty="0"/>
              <a:t>вычетов по НДС (более 89%) </a:t>
            </a:r>
            <a:r>
              <a:rPr lang="ru-RU" sz="1700" dirty="0"/>
              <a:t>по данным налоговой отчетности</a:t>
            </a:r>
          </a:p>
        </p:txBody>
      </p:sp>
      <p:sp>
        <p:nvSpPr>
          <p:cNvPr id="53" name="Прямоугольник 52"/>
          <p:cNvSpPr/>
          <p:nvPr/>
        </p:nvSpPr>
        <p:spPr>
          <a:xfrm>
            <a:off x="4974871" y="5511251"/>
            <a:ext cx="3892587" cy="777937"/>
          </a:xfrm>
          <a:prstGeom prst="rect">
            <a:avLst/>
          </a:prstGeom>
          <a:solidFill>
            <a:schemeClr val="bg1">
              <a:lumMod val="95000"/>
              <a:alpha val="80000"/>
            </a:schemeClr>
          </a:solidFill>
          <a:ln w="19050">
            <a:noFill/>
          </a:ln>
        </p:spPr>
        <p:style>
          <a:lnRef idx="2">
            <a:schemeClr val="accent1"/>
          </a:lnRef>
          <a:fillRef idx="1">
            <a:schemeClr val="lt1"/>
          </a:fillRef>
          <a:effectRef idx="0">
            <a:schemeClr val="accent1"/>
          </a:effectRef>
          <a:fontRef idx="minor">
            <a:schemeClr val="dk1"/>
          </a:fontRef>
        </p:style>
        <p:txBody>
          <a:bodyPr lIns="121905" tIns="60953" rIns="121905" bIns="60953" rtlCol="0" anchor="ctr"/>
          <a:lstStyle/>
          <a:p>
            <a:r>
              <a:rPr lang="ru-RU" sz="1700" dirty="0"/>
              <a:t>Среднемесячная </a:t>
            </a:r>
            <a:r>
              <a:rPr lang="ru-RU" sz="1700" b="1" dirty="0"/>
              <a:t>заработная плата работников ниже </a:t>
            </a:r>
            <a:r>
              <a:rPr lang="ru-RU" sz="1700" dirty="0"/>
              <a:t>среднего уровня по виду экономической деятельности</a:t>
            </a:r>
          </a:p>
        </p:txBody>
      </p:sp>
      <p:sp>
        <p:nvSpPr>
          <p:cNvPr id="54" name="Прямоугольник 53"/>
          <p:cNvSpPr/>
          <p:nvPr/>
        </p:nvSpPr>
        <p:spPr>
          <a:xfrm>
            <a:off x="4974870" y="4293097"/>
            <a:ext cx="3892589" cy="728347"/>
          </a:xfrm>
          <a:prstGeom prst="rect">
            <a:avLst/>
          </a:prstGeom>
          <a:solidFill>
            <a:schemeClr val="bg1">
              <a:lumMod val="95000"/>
              <a:alpha val="80000"/>
            </a:schemeClr>
          </a:solidFill>
          <a:ln w="19050">
            <a:noFill/>
          </a:ln>
        </p:spPr>
        <p:style>
          <a:lnRef idx="2">
            <a:schemeClr val="accent1"/>
          </a:lnRef>
          <a:fillRef idx="1">
            <a:schemeClr val="lt1"/>
          </a:fillRef>
          <a:effectRef idx="0">
            <a:schemeClr val="accent1"/>
          </a:effectRef>
          <a:fontRef idx="minor">
            <a:schemeClr val="dk1"/>
          </a:fontRef>
        </p:style>
        <p:txBody>
          <a:bodyPr lIns="121905" tIns="60953" rIns="121905" bIns="60953" rtlCol="0" anchor="ctr"/>
          <a:lstStyle/>
          <a:p>
            <a:r>
              <a:rPr lang="ru-RU" sz="1700" dirty="0"/>
              <a:t>Ведение финансово-хозяйственной деятельности с высоким налоговым риском (установлены </a:t>
            </a:r>
            <a:r>
              <a:rPr lang="ru-RU" sz="1700" b="1" dirty="0"/>
              <a:t>схемные операции с сомнительными контрагентами</a:t>
            </a:r>
            <a:r>
              <a:rPr lang="ru-RU" sz="1700" dirty="0"/>
              <a:t>)</a:t>
            </a:r>
            <a:endParaRPr lang="ru-RU" sz="1700" b="1" dirty="0"/>
          </a:p>
        </p:txBody>
      </p:sp>
      <p:pic>
        <p:nvPicPr>
          <p:cNvPr id="55" name="Picture 3" descr="Z:\Мои документы\network.png"/>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flipH="1">
            <a:off x="4669435" y="4419020"/>
            <a:ext cx="314519" cy="411117"/>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Z:\Мои документы\bar-chart.png"/>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4687244" y="3366553"/>
            <a:ext cx="278901" cy="32608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Z:\Мои документы\coins.png"/>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4713992" y="5661179"/>
            <a:ext cx="225405" cy="31877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Z:\Мои документы\bar-chart.png"/>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4700618" y="2242997"/>
            <a:ext cx="252154" cy="33620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07723" y="332656"/>
            <a:ext cx="6502559" cy="644070"/>
          </a:xfrm>
          <a:prstGeom prst="rect">
            <a:avLst/>
          </a:prstGeom>
        </p:spPr>
        <p:txBody>
          <a:bodyPr vert="horz" wrap="none" lIns="139071" tIns="69536" rIns="139071" bIns="69536" rtlCol="0" anchor="ctr">
            <a:normAutofit/>
          </a:bodyPr>
          <a:lstStyle/>
          <a:p>
            <a:pPr defTabSz="1390707">
              <a:spcBef>
                <a:spcPct val="0"/>
              </a:spcBef>
            </a:pPr>
            <a:r>
              <a:rPr lang="ru-RU" sz="2000" b="1" dirty="0">
                <a:solidFill>
                  <a:srgbClr val="0070C0"/>
                </a:solidFill>
                <a:latin typeface="+mj-lt"/>
                <a:ea typeface="+mj-ea"/>
                <a:cs typeface="+mj-cs"/>
              </a:rPr>
              <a:t>РИСК-ОРИЕНТИРОВАННЫЙ ПОДХОД ПРИ ВЫБОРЕ ОБЪЕКТОВ КОНТРОЛЯ</a:t>
            </a:r>
          </a:p>
        </p:txBody>
      </p:sp>
      <p:cxnSp>
        <p:nvCxnSpPr>
          <p:cNvPr id="43" name="Прямая соединительная линия 42"/>
          <p:cNvCxnSpPr/>
          <p:nvPr/>
        </p:nvCxnSpPr>
        <p:spPr>
          <a:xfrm>
            <a:off x="1304901" y="1932875"/>
            <a:ext cx="1209675" cy="143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514577" y="2076076"/>
            <a:ext cx="1206500" cy="263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52" name="Таблица 51"/>
          <p:cNvGraphicFramePr>
            <a:graphicFrameLocks noGrp="1"/>
          </p:cNvGraphicFramePr>
          <p:nvPr>
            <p:extLst>
              <p:ext uri="{D42A27DB-BD31-4B8C-83A1-F6EECF244321}">
                <p14:modId xmlns:p14="http://schemas.microsoft.com/office/powerpoint/2010/main" val="2875107385"/>
              </p:ext>
            </p:extLst>
          </p:nvPr>
        </p:nvGraphicFramePr>
        <p:xfrm>
          <a:off x="719704" y="920357"/>
          <a:ext cx="3600000" cy="4320000"/>
        </p:xfrm>
        <a:graphic>
          <a:graphicData uri="http://schemas.openxmlformats.org/drawingml/2006/table">
            <a:tbl>
              <a:tblPr firstRow="1" bandRow="1">
                <a:tableStyleId>{5C22544A-7EE6-4342-B048-85BDC9FD1C3A}</a:tableStyleId>
              </a:tblPr>
              <a:tblGrid>
                <a:gridCol w="1200000">
                  <a:extLst>
                    <a:ext uri="{9D8B030D-6E8A-4147-A177-3AD203B41FA5}">
                      <a16:colId xmlns:a16="http://schemas.microsoft.com/office/drawing/2014/main" val="20000"/>
                    </a:ext>
                  </a:extLst>
                </a:gridCol>
                <a:gridCol w="1200000">
                  <a:extLst>
                    <a:ext uri="{9D8B030D-6E8A-4147-A177-3AD203B41FA5}">
                      <a16:colId xmlns:a16="http://schemas.microsoft.com/office/drawing/2014/main" val="20001"/>
                    </a:ext>
                  </a:extLst>
                </a:gridCol>
                <a:gridCol w="1200000">
                  <a:extLst>
                    <a:ext uri="{9D8B030D-6E8A-4147-A177-3AD203B41FA5}">
                      <a16:colId xmlns:a16="http://schemas.microsoft.com/office/drawing/2014/main" val="20002"/>
                    </a:ext>
                  </a:extLst>
                </a:gridCol>
              </a:tblGrid>
              <a:tr h="1440000">
                <a:tc>
                  <a:txBody>
                    <a:bodyPr/>
                    <a:lstStyle/>
                    <a:p>
                      <a:pPr algn="ctr"/>
                      <a:r>
                        <a:rPr lang="ru-RU" sz="1900" dirty="0">
                          <a:solidFill>
                            <a:schemeClr val="tx1">
                              <a:lumMod val="65000"/>
                              <a:lumOff val="35000"/>
                            </a:schemeClr>
                          </a:solidFill>
                        </a:rPr>
                        <a:t>20 164</a:t>
                      </a:r>
                    </a:p>
                  </a:txBody>
                  <a:tcPr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ru-RU" sz="1900" dirty="0">
                        <a:solidFill>
                          <a:schemeClr val="tx1">
                            <a:lumMod val="65000"/>
                            <a:lumOff val="35000"/>
                          </a:schemeClr>
                        </a:solidFill>
                      </a:endParaRPr>
                    </a:p>
                    <a:p>
                      <a:pPr algn="ctr"/>
                      <a:r>
                        <a:rPr lang="ru-RU" sz="1900" dirty="0">
                          <a:solidFill>
                            <a:schemeClr val="tx1">
                              <a:lumMod val="65000"/>
                              <a:lumOff val="35000"/>
                            </a:schemeClr>
                          </a:solidFill>
                        </a:rPr>
                        <a:t>14 156</a:t>
                      </a:r>
                    </a:p>
                  </a:txBody>
                  <a:tcPr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ru-RU" sz="1900" dirty="0">
                        <a:solidFill>
                          <a:schemeClr val="tx1">
                            <a:lumMod val="65000"/>
                            <a:lumOff val="35000"/>
                          </a:schemeClr>
                        </a:solidFill>
                      </a:endParaRPr>
                    </a:p>
                    <a:p>
                      <a:pPr algn="ctr"/>
                      <a:endParaRPr lang="ru-RU" sz="1900" dirty="0">
                        <a:solidFill>
                          <a:schemeClr val="tx1">
                            <a:lumMod val="65000"/>
                            <a:lumOff val="35000"/>
                          </a:schemeClr>
                        </a:solidFill>
                      </a:endParaRPr>
                    </a:p>
                    <a:p>
                      <a:pPr algn="ctr"/>
                      <a:endParaRPr lang="ru-RU" sz="1900" dirty="0">
                        <a:solidFill>
                          <a:schemeClr val="tx1">
                            <a:lumMod val="65000"/>
                            <a:lumOff val="35000"/>
                          </a:schemeClr>
                        </a:solidFill>
                      </a:endParaRPr>
                    </a:p>
                    <a:p>
                      <a:pPr algn="ctr"/>
                      <a:r>
                        <a:rPr lang="ru-RU" sz="1900" dirty="0">
                          <a:solidFill>
                            <a:srgbClr val="0070C0"/>
                          </a:solidFill>
                        </a:rPr>
                        <a:t>9 334</a:t>
                      </a:r>
                    </a:p>
                  </a:txBody>
                  <a:tcPr marT="60960" marB="6096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000">
                <a:tc>
                  <a:txBody>
                    <a:bodyPr/>
                    <a:lstStyle/>
                    <a:p>
                      <a:pPr algn="ctr"/>
                      <a:r>
                        <a:rPr lang="ru-RU" sz="1900" dirty="0">
                          <a:solidFill>
                            <a:schemeClr val="tx1">
                              <a:lumMod val="65000"/>
                              <a:lumOff val="35000"/>
                            </a:schemeClr>
                          </a:solidFill>
                        </a:rPr>
                        <a:t>3 из 1000</a:t>
                      </a:r>
                    </a:p>
                  </a:txBody>
                  <a:tcPr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ru-RU" sz="1900" dirty="0">
                          <a:solidFill>
                            <a:schemeClr val="tx1">
                              <a:lumMod val="65000"/>
                              <a:lumOff val="35000"/>
                            </a:schemeClr>
                          </a:solidFill>
                        </a:rPr>
                        <a:t>2 из 1000</a:t>
                      </a:r>
                    </a:p>
                  </a:txBody>
                  <a:tcPr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ru-RU" sz="1900" b="1" dirty="0">
                          <a:solidFill>
                            <a:schemeClr val="accent6">
                              <a:lumMod val="75000"/>
                            </a:schemeClr>
                          </a:solidFill>
                        </a:rPr>
                        <a:t>1 из 1000</a:t>
                      </a:r>
                    </a:p>
                  </a:txBody>
                  <a:tcPr marT="60960" marB="6096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40000">
                <a:tc>
                  <a:txBody>
                    <a:bodyPr/>
                    <a:lstStyle/>
                    <a:p>
                      <a:pPr algn="ctr" fontAlgn="ctr"/>
                      <a:endParaRPr lang="ru-RU" sz="1600" b="0" i="0" u="none" strike="noStrike" dirty="0">
                        <a:solidFill>
                          <a:schemeClr val="tx1">
                            <a:lumMod val="65000"/>
                            <a:lumOff val="35000"/>
                          </a:schemeClr>
                        </a:solidFill>
                        <a:effectLst/>
                        <a:latin typeface="Calibri"/>
                      </a:endParaRPr>
                    </a:p>
                    <a:p>
                      <a:pPr algn="ctr" fontAlgn="ctr"/>
                      <a:endParaRPr lang="ru-RU" sz="1600" b="0" i="0" u="none" strike="noStrike" dirty="0">
                        <a:solidFill>
                          <a:schemeClr val="tx1">
                            <a:lumMod val="65000"/>
                            <a:lumOff val="35000"/>
                          </a:schemeClr>
                        </a:solidFill>
                        <a:effectLst/>
                        <a:latin typeface="Calibri"/>
                      </a:endParaRPr>
                    </a:p>
                    <a:p>
                      <a:pPr algn="ctr" fontAlgn="ctr"/>
                      <a:endParaRPr lang="ru-RU" sz="1600" b="0" i="0" u="none" strike="noStrike" dirty="0">
                        <a:solidFill>
                          <a:schemeClr val="tx1">
                            <a:lumMod val="65000"/>
                            <a:lumOff val="35000"/>
                          </a:schemeClr>
                        </a:solidFill>
                        <a:effectLst/>
                        <a:latin typeface="Calibri"/>
                      </a:endParaRPr>
                    </a:p>
                    <a:p>
                      <a:pPr algn="ctr" fontAlgn="ctr"/>
                      <a:r>
                        <a:rPr lang="ru-RU" sz="1600" b="0" i="0" u="none" strike="noStrike" dirty="0">
                          <a:solidFill>
                            <a:schemeClr val="tx1">
                              <a:lumMod val="65000"/>
                              <a:lumOff val="35000"/>
                            </a:schemeClr>
                          </a:solidFill>
                          <a:effectLst/>
                          <a:latin typeface="Calibri"/>
                        </a:rPr>
                        <a:t>15,7</a:t>
                      </a:r>
                    </a:p>
                  </a:txBody>
                  <a:tcPr marL="9525" marR="95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ru-RU" sz="1600" b="0" i="0" u="none" strike="noStrike" dirty="0">
                        <a:solidFill>
                          <a:schemeClr val="tx1">
                            <a:lumMod val="65000"/>
                            <a:lumOff val="35000"/>
                          </a:schemeClr>
                        </a:solidFill>
                        <a:effectLst/>
                        <a:latin typeface="Calibri"/>
                      </a:endParaRPr>
                    </a:p>
                    <a:p>
                      <a:pPr algn="ctr" fontAlgn="ctr"/>
                      <a:endParaRPr lang="ru-RU" sz="1600" b="0" i="0" u="none" strike="noStrike" dirty="0">
                        <a:solidFill>
                          <a:schemeClr val="tx1">
                            <a:lumMod val="65000"/>
                            <a:lumOff val="35000"/>
                          </a:schemeClr>
                        </a:solidFill>
                        <a:effectLst/>
                        <a:latin typeface="Calibri"/>
                      </a:endParaRPr>
                    </a:p>
                    <a:p>
                      <a:pPr algn="ctr" fontAlgn="ctr"/>
                      <a:r>
                        <a:rPr lang="ru-RU" sz="1600" b="0" i="0" u="none" strike="noStrike" dirty="0">
                          <a:solidFill>
                            <a:schemeClr val="tx1">
                              <a:lumMod val="65000"/>
                              <a:lumOff val="35000"/>
                            </a:schemeClr>
                          </a:solidFill>
                          <a:effectLst/>
                          <a:latin typeface="Calibri"/>
                        </a:rPr>
                        <a:t>22,2</a:t>
                      </a:r>
                    </a:p>
                  </a:txBody>
                  <a:tcPr marL="9525" marR="95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ru-RU" sz="1600" b="1" i="0" u="none" strike="noStrike" dirty="0">
                          <a:solidFill>
                            <a:srgbClr val="339933"/>
                          </a:solidFill>
                          <a:effectLst/>
                          <a:latin typeface="Calibri"/>
                        </a:rPr>
                        <a:t>33,5</a:t>
                      </a:r>
                    </a:p>
                  </a:txBody>
                  <a:tcPr marL="9525" marR="9525"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8" name="TextBox 57"/>
          <p:cNvSpPr txBox="1"/>
          <p:nvPr/>
        </p:nvSpPr>
        <p:spPr>
          <a:xfrm>
            <a:off x="962503" y="1128021"/>
            <a:ext cx="914400" cy="491221"/>
          </a:xfrm>
          <a:prstGeom prst="rect">
            <a:avLst/>
          </a:prstGeom>
        </p:spPr>
        <p:txBody>
          <a:bodyPr vert="horz" wrap="none" lIns="139058" tIns="69529" rIns="139058" bIns="69529" rtlCol="0" anchor="ctr">
            <a:normAutofit/>
          </a:bodyPr>
          <a:lstStyle/>
          <a:p>
            <a:pPr defTabSz="1390571">
              <a:spcBef>
                <a:spcPct val="0"/>
              </a:spcBef>
            </a:pPr>
            <a:r>
              <a:rPr lang="ru-RU" b="1" dirty="0">
                <a:solidFill>
                  <a:schemeClr val="accent6">
                    <a:lumMod val="75000"/>
                  </a:schemeClr>
                </a:solidFill>
                <a:latin typeface="+mj-lt"/>
                <a:ea typeface="+mj-ea"/>
                <a:cs typeface="+mj-cs"/>
              </a:rPr>
              <a:t>Количество</a:t>
            </a:r>
            <a:r>
              <a:rPr lang="ru-RU" b="1" dirty="0">
                <a:solidFill>
                  <a:srgbClr val="005AA9"/>
                </a:solidFill>
                <a:latin typeface="+mj-lt"/>
                <a:ea typeface="+mj-ea"/>
                <a:cs typeface="+mj-cs"/>
              </a:rPr>
              <a:t> </a:t>
            </a:r>
            <a:r>
              <a:rPr lang="ru-RU" sz="1700" dirty="0">
                <a:solidFill>
                  <a:srgbClr val="005AA9"/>
                </a:solidFill>
                <a:latin typeface="+mj-lt"/>
                <a:ea typeface="+mj-ea"/>
                <a:cs typeface="+mj-cs"/>
              </a:rPr>
              <a:t>выездных налоговых проверок, ед.</a:t>
            </a:r>
          </a:p>
        </p:txBody>
      </p:sp>
      <p:sp>
        <p:nvSpPr>
          <p:cNvPr id="59" name="TextBox 58"/>
          <p:cNvSpPr txBox="1"/>
          <p:nvPr/>
        </p:nvSpPr>
        <p:spPr>
          <a:xfrm>
            <a:off x="962503" y="2518855"/>
            <a:ext cx="914400" cy="491221"/>
          </a:xfrm>
          <a:prstGeom prst="rect">
            <a:avLst/>
          </a:prstGeom>
        </p:spPr>
        <p:txBody>
          <a:bodyPr vert="horz" wrap="none" lIns="139058" tIns="69529" rIns="139058" bIns="69529" rtlCol="0" anchor="ctr">
            <a:normAutofit/>
          </a:bodyPr>
          <a:lstStyle/>
          <a:p>
            <a:pPr defTabSz="1390571">
              <a:spcBef>
                <a:spcPct val="0"/>
              </a:spcBef>
            </a:pPr>
            <a:r>
              <a:rPr lang="ru-RU" b="1" dirty="0">
                <a:solidFill>
                  <a:schemeClr val="accent6">
                    <a:lumMod val="75000"/>
                  </a:schemeClr>
                </a:solidFill>
                <a:latin typeface="+mj-lt"/>
                <a:ea typeface="+mj-ea"/>
                <a:cs typeface="+mj-cs"/>
              </a:rPr>
              <a:t>Охват</a:t>
            </a:r>
            <a:r>
              <a:rPr lang="ru-RU" b="1" dirty="0">
                <a:solidFill>
                  <a:srgbClr val="005AA9"/>
                </a:solidFill>
                <a:latin typeface="+mj-lt"/>
                <a:ea typeface="+mj-ea"/>
                <a:cs typeface="+mj-cs"/>
              </a:rPr>
              <a:t> </a:t>
            </a:r>
            <a:r>
              <a:rPr lang="ru-RU" sz="1700" dirty="0">
                <a:solidFill>
                  <a:srgbClr val="005AA9"/>
                </a:solidFill>
                <a:latin typeface="+mj-lt"/>
                <a:ea typeface="+mj-ea"/>
                <a:cs typeface="+mj-cs"/>
              </a:rPr>
              <a:t>выездным контролем налогоплательщиков</a:t>
            </a:r>
          </a:p>
        </p:txBody>
      </p:sp>
      <p:sp>
        <p:nvSpPr>
          <p:cNvPr id="60" name="TextBox 59"/>
          <p:cNvSpPr txBox="1"/>
          <p:nvPr/>
        </p:nvSpPr>
        <p:spPr>
          <a:xfrm>
            <a:off x="962503" y="3998049"/>
            <a:ext cx="914400" cy="724747"/>
          </a:xfrm>
          <a:prstGeom prst="rect">
            <a:avLst/>
          </a:prstGeom>
        </p:spPr>
        <p:txBody>
          <a:bodyPr vert="horz" wrap="none" lIns="139058" tIns="69529" rIns="139058" bIns="69529" rtlCol="0" anchor="ctr">
            <a:normAutofit/>
          </a:bodyPr>
          <a:lstStyle/>
          <a:p>
            <a:pPr defTabSz="1390571">
              <a:spcBef>
                <a:spcPct val="0"/>
              </a:spcBef>
            </a:pPr>
            <a:r>
              <a:rPr lang="ru-RU" b="1" dirty="0">
                <a:solidFill>
                  <a:schemeClr val="accent6">
                    <a:lumMod val="75000"/>
                  </a:schemeClr>
                </a:solidFill>
                <a:latin typeface="+mj-lt"/>
                <a:ea typeface="+mj-ea"/>
                <a:cs typeface="+mj-cs"/>
              </a:rPr>
              <a:t>Эффективность</a:t>
            </a:r>
            <a:r>
              <a:rPr lang="ru-RU" b="1" dirty="0">
                <a:solidFill>
                  <a:srgbClr val="005AA9"/>
                </a:solidFill>
                <a:latin typeface="+mj-lt"/>
                <a:ea typeface="+mj-ea"/>
                <a:cs typeface="+mj-cs"/>
              </a:rPr>
              <a:t> </a:t>
            </a:r>
            <a:r>
              <a:rPr lang="ru-RU" sz="1700" dirty="0">
                <a:solidFill>
                  <a:srgbClr val="005AA9"/>
                </a:solidFill>
                <a:latin typeface="+mj-lt"/>
                <a:ea typeface="+mj-ea"/>
                <a:cs typeface="+mj-cs"/>
              </a:rPr>
              <a:t>одной выездной проверки, </a:t>
            </a:r>
          </a:p>
          <a:p>
            <a:pPr defTabSz="1390571">
              <a:spcBef>
                <a:spcPct val="0"/>
              </a:spcBef>
            </a:pPr>
            <a:r>
              <a:rPr lang="ru-RU" sz="1600" b="1" dirty="0">
                <a:solidFill>
                  <a:schemeClr val="tx1">
                    <a:lumMod val="50000"/>
                    <a:lumOff val="50000"/>
                  </a:schemeClr>
                </a:solidFill>
                <a:latin typeface="+mj-lt"/>
                <a:ea typeface="+mj-ea"/>
                <a:cs typeface="+mj-cs"/>
              </a:rPr>
              <a:t>млн.руб.</a:t>
            </a:r>
          </a:p>
        </p:txBody>
      </p:sp>
      <p:sp>
        <p:nvSpPr>
          <p:cNvPr id="62" name="Овал 61"/>
          <p:cNvSpPr/>
          <p:nvPr/>
        </p:nvSpPr>
        <p:spPr>
          <a:xfrm>
            <a:off x="1259899" y="1867908"/>
            <a:ext cx="90000" cy="120000"/>
          </a:xfrm>
          <a:prstGeom prst="ellipse">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spcCol="0" rtlCol="0" anchor="ctr"/>
          <a:lstStyle/>
          <a:p>
            <a:pPr algn="ctr"/>
            <a:endParaRPr lang="ru-RU"/>
          </a:p>
        </p:txBody>
      </p:sp>
      <p:sp>
        <p:nvSpPr>
          <p:cNvPr id="63" name="Овал 62"/>
          <p:cNvSpPr/>
          <p:nvPr/>
        </p:nvSpPr>
        <p:spPr>
          <a:xfrm>
            <a:off x="2469575" y="2011108"/>
            <a:ext cx="90000" cy="120000"/>
          </a:xfrm>
          <a:prstGeom prst="ellipse">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spcCol="0" rtlCol="0" anchor="ctr"/>
          <a:lstStyle/>
          <a:p>
            <a:pPr algn="ctr"/>
            <a:endParaRPr lang="ru-RU"/>
          </a:p>
        </p:txBody>
      </p:sp>
      <p:sp>
        <p:nvSpPr>
          <p:cNvPr id="64" name="Овал 63"/>
          <p:cNvSpPr/>
          <p:nvPr/>
        </p:nvSpPr>
        <p:spPr>
          <a:xfrm>
            <a:off x="3676075" y="2274308"/>
            <a:ext cx="90000" cy="120000"/>
          </a:xfrm>
          <a:prstGeom prst="ellipse">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spcCol="0" rtlCol="0" anchor="ctr"/>
          <a:lstStyle/>
          <a:p>
            <a:pPr algn="ctr"/>
            <a:endParaRPr lang="ru-RU"/>
          </a:p>
        </p:txBody>
      </p:sp>
      <p:cxnSp>
        <p:nvCxnSpPr>
          <p:cNvPr id="65" name="Прямая соединительная линия 64"/>
          <p:cNvCxnSpPr>
            <a:stCxn id="67" idx="2"/>
            <a:endCxn id="68" idx="6"/>
          </p:cNvCxnSpPr>
          <p:nvPr/>
        </p:nvCxnSpPr>
        <p:spPr>
          <a:xfrm flipV="1">
            <a:off x="1259900" y="4979464"/>
            <a:ext cx="1299674" cy="144016"/>
          </a:xfrm>
          <a:prstGeom prst="line">
            <a:avLst/>
          </a:prstGeom>
          <a:ln w="25400">
            <a:solidFill>
              <a:srgbClr val="339933"/>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a:stCxn id="68" idx="2"/>
          </p:cNvCxnSpPr>
          <p:nvPr/>
        </p:nvCxnSpPr>
        <p:spPr>
          <a:xfrm flipV="1">
            <a:off x="2469574" y="4752488"/>
            <a:ext cx="1251501" cy="226977"/>
          </a:xfrm>
          <a:prstGeom prst="line">
            <a:avLst/>
          </a:prstGeom>
          <a:ln w="25400">
            <a:solidFill>
              <a:srgbClr val="339933"/>
            </a:solidFill>
          </a:ln>
        </p:spPr>
        <p:style>
          <a:lnRef idx="1">
            <a:schemeClr val="accent1"/>
          </a:lnRef>
          <a:fillRef idx="0">
            <a:schemeClr val="accent1"/>
          </a:fillRef>
          <a:effectRef idx="0">
            <a:schemeClr val="accent1"/>
          </a:effectRef>
          <a:fontRef idx="minor">
            <a:schemeClr val="tx1"/>
          </a:fontRef>
        </p:style>
      </p:cxnSp>
      <p:sp>
        <p:nvSpPr>
          <p:cNvPr id="67" name="Овал 66"/>
          <p:cNvSpPr/>
          <p:nvPr/>
        </p:nvSpPr>
        <p:spPr>
          <a:xfrm>
            <a:off x="1259899" y="5063480"/>
            <a:ext cx="90000" cy="120000"/>
          </a:xfrm>
          <a:prstGeom prst="ellipse">
            <a:avLst/>
          </a:prstGeom>
          <a:solidFill>
            <a:schemeClr val="bg1">
              <a:lumMod val="95000"/>
            </a:schemeClr>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spcCol="0" rtlCol="0" anchor="ctr"/>
          <a:lstStyle/>
          <a:p>
            <a:pPr algn="ctr"/>
            <a:endParaRPr lang="ru-RU"/>
          </a:p>
        </p:txBody>
      </p:sp>
      <p:sp>
        <p:nvSpPr>
          <p:cNvPr id="68" name="Овал 67"/>
          <p:cNvSpPr/>
          <p:nvPr/>
        </p:nvSpPr>
        <p:spPr>
          <a:xfrm>
            <a:off x="2469574" y="4919464"/>
            <a:ext cx="90000" cy="120000"/>
          </a:xfrm>
          <a:prstGeom prst="ellipse">
            <a:avLst/>
          </a:prstGeom>
          <a:solidFill>
            <a:schemeClr val="bg1">
              <a:lumMod val="95000"/>
            </a:schemeClr>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spcCol="0" rtlCol="0" anchor="ctr"/>
          <a:lstStyle/>
          <a:p>
            <a:pPr algn="ctr"/>
            <a:endParaRPr lang="ru-RU"/>
          </a:p>
        </p:txBody>
      </p:sp>
      <p:sp>
        <p:nvSpPr>
          <p:cNvPr id="71" name="Овал 70"/>
          <p:cNvSpPr/>
          <p:nvPr/>
        </p:nvSpPr>
        <p:spPr>
          <a:xfrm>
            <a:off x="3676074" y="4687520"/>
            <a:ext cx="90000" cy="120000"/>
          </a:xfrm>
          <a:prstGeom prst="ellipse">
            <a:avLst/>
          </a:prstGeom>
          <a:solidFill>
            <a:schemeClr val="bg1">
              <a:lumMod val="95000"/>
            </a:schemeClr>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spcCol="0" rtlCol="0" anchor="ctr"/>
          <a:lstStyle/>
          <a:p>
            <a:pPr algn="ctr"/>
            <a:endParaRPr lang="ru-RU"/>
          </a:p>
        </p:txBody>
      </p:sp>
      <p:pic>
        <p:nvPicPr>
          <p:cNvPr id="72" name="Picture 2" descr="Z:\Мои документы\policeman.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254" y="1191753"/>
            <a:ext cx="272818" cy="363757"/>
          </a:xfrm>
          <a:prstGeom prst="rect">
            <a:avLst/>
          </a:prstGeom>
          <a:noFill/>
          <a:extLst>
            <a:ext uri="{909E8E84-426E-40DD-AFC4-6F175D3DCCD1}">
              <a14:hiddenFill xmlns:a14="http://schemas.microsoft.com/office/drawing/2010/main">
                <a:solidFill>
                  <a:srgbClr val="FFFFFF"/>
                </a:solidFill>
              </a14:hiddenFill>
            </a:ext>
          </a:extLst>
        </p:spPr>
      </p:pic>
      <p:pic>
        <p:nvPicPr>
          <p:cNvPr id="79" name="Рисунок 78"/>
          <p:cNvPicPr>
            <a:picLocks noChangeAspect="1"/>
          </p:cNvPicPr>
          <p:nvPr/>
        </p:nvPicPr>
        <p:blipFill rotWithShape="1">
          <a:blip r:embed="rId8" cstate="print">
            <a:duotone>
              <a:schemeClr val="accent1">
                <a:shade val="45000"/>
                <a:satMod val="135000"/>
              </a:schemeClr>
              <a:prstClr val="white"/>
            </a:duotone>
          </a:blip>
          <a:srcRect l="50590" t="26901" r="29132" b="37400"/>
          <a:stretch/>
        </p:blipFill>
        <p:spPr>
          <a:xfrm>
            <a:off x="683568" y="4051660"/>
            <a:ext cx="274189" cy="384000"/>
          </a:xfrm>
          <a:prstGeom prst="rect">
            <a:avLst/>
          </a:prstGeom>
        </p:spPr>
      </p:pic>
      <p:pic>
        <p:nvPicPr>
          <p:cNvPr id="80"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47826" y1="13944" x2="47826" y2="13944"/>
                        <a14:foregroundMark x1="46860" y1="29482" x2="48068" y2="51793"/>
                        <a14:foregroundMark x1="51208" y1="37849" x2="50725" y2="86454"/>
                        <a14:foregroundMark x1="61111" y1="23904" x2="61111" y2="23904"/>
                        <a14:foregroundMark x1="64251" y1="41833" x2="64251" y2="41833"/>
                        <a14:foregroundMark x1="72947" y1="31474" x2="72947" y2="31474"/>
                        <a14:foregroundMark x1="83816" y1="37052" x2="83816" y2="37052"/>
                        <a14:foregroundMark x1="83333" y1="50598" x2="85990" y2="84462"/>
                        <a14:foregroundMark x1="85990" y1="84462" x2="85990" y2="84462"/>
                        <a14:foregroundMark x1="72222" y1="46614" x2="70290" y2="87251"/>
                        <a14:foregroundMark x1="11353" y1="39044" x2="11353" y2="39044"/>
                        <a14:foregroundMark x1="21256" y1="32271" x2="21256" y2="32271"/>
                        <a14:foregroundMark x1="33575" y1="25896" x2="33575" y2="25896"/>
                        <a14:foregroundMark x1="21981" y1="29084" x2="21981" y2="29084"/>
                        <a14:foregroundMark x1="12560" y1="33865" x2="12560" y2="33865"/>
                        <a14:foregroundMark x1="72222" y1="29084" x2="72222" y2="29084"/>
                        <a14:foregroundMark x1="81159" y1="36653" x2="81159" y2="36653"/>
                        <a14:foregroundMark x1="75845" y1="41036" x2="75362" y2="88446"/>
                        <a14:foregroundMark x1="81401" y1="86056" x2="79952" y2="49801"/>
                        <a14:foregroundMark x1="84541" y1="50598" x2="85749" y2="47809"/>
                        <a14:foregroundMark x1="85749" y1="47809" x2="85749" y2="47809"/>
                        <a14:foregroundMark x1="88889" y1="56972" x2="89855" y2="61753"/>
                        <a14:foregroundMark x1="89855" y1="61753" x2="89855" y2="61753"/>
                        <a14:foregroundMark x1="87198" y1="59363" x2="45894" y2="39841"/>
                        <a14:foregroundMark x1="47343" y1="37052" x2="5072" y2="61753"/>
                        <a14:foregroundMark x1="6280" y1="53785" x2="31159" y2="41833"/>
                        <a14:foregroundMark x1="31159" y1="41833" x2="31159" y2="41833"/>
                        <a14:foregroundMark x1="21981" y1="32271" x2="21981" y2="32271"/>
                        <a14:foregroundMark x1="70290" y1="32271" x2="70290" y2="32271"/>
                        <a14:foregroundMark x1="71014" y1="32271" x2="71014" y2="32271"/>
                        <a14:foregroundMark x1="83333" y1="37849" x2="81401" y2="42231"/>
                        <a14:foregroundMark x1="10870" y1="61753" x2="9662" y2="87251"/>
                        <a14:foregroundMark x1="19082" y1="55378" x2="19082" y2="86056"/>
                        <a14:foregroundMark x1="23188" y1="61753" x2="24638" y2="82072"/>
                        <a14:foregroundMark x1="12802" y1="64940" x2="14010" y2="85259"/>
                        <a14:foregroundMark x1="46618" y1="43426" x2="44203" y2="83267"/>
                        <a14:foregroundMark x1="31643" y1="49801" x2="31643" y2="86454"/>
                        <a14:foregroundMark x1="31643" y1="86454" x2="31643" y2="86454"/>
                        <a14:foregroundMark x1="35507" y1="55378" x2="37440" y2="80876"/>
                        <a14:foregroundMark x1="59179" y1="52590" x2="57729" y2="83267"/>
                        <a14:foregroundMark x1="62802" y1="51793" x2="64251" y2="81673"/>
                      </a14:backgroundRemoval>
                    </a14:imgEffect>
                  </a14:imgLayer>
                </a14:imgProps>
              </a:ext>
              <a:ext uri="{28A0092B-C50C-407E-A947-70E740481C1C}">
                <a14:useLocalDpi xmlns:a14="http://schemas.microsoft.com/office/drawing/2010/main" val="0"/>
              </a:ext>
            </a:extLst>
          </a:blip>
          <a:srcRect/>
          <a:stretch>
            <a:fillRect/>
          </a:stretch>
        </p:blipFill>
        <p:spPr bwMode="auto">
          <a:xfrm>
            <a:off x="1024174" y="3248253"/>
            <a:ext cx="561455" cy="45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2"/>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47343" y1="16335" x2="47343" y2="16335"/>
                        <a14:foregroundMark x1="34058" y1="24701" x2="34058" y2="24701"/>
                        <a14:foregroundMark x1="22222" y1="30677" x2="22222" y2="30677"/>
                        <a14:foregroundMark x1="22222" y1="30677" x2="22222" y2="30677"/>
                        <a14:foregroundMark x1="10628" y1="37450" x2="10628" y2="37450"/>
                        <a14:foregroundMark x1="34058" y1="43426" x2="34058" y2="43426"/>
                        <a14:foregroundMark x1="34058" y1="43426" x2="5072" y2="60956"/>
                        <a14:foregroundMark x1="6522" y1="49004" x2="32609" y2="40239"/>
                        <a14:foregroundMark x1="32609" y1="40239" x2="32609" y2="40239"/>
                        <a14:foregroundMark x1="8454" y1="53785" x2="33575" y2="52988"/>
                        <a14:foregroundMark x1="33575" y1="52988" x2="33575" y2="52988"/>
                        <a14:foregroundMark x1="61594" y1="25896" x2="61594" y2="25896"/>
                        <a14:foregroundMark x1="72947" y1="31474" x2="72947" y2="31474"/>
                        <a14:foregroundMark x1="83575" y1="36653" x2="83575" y2="36653"/>
                        <a14:foregroundMark x1="85024" y1="48207" x2="60145" y2="49004"/>
                        <a14:foregroundMark x1="65217" y1="39841" x2="84541" y2="62550"/>
                        <a14:foregroundMark x1="84541" y1="62550" x2="84541" y2="62550"/>
                        <a14:foregroundMark x1="73430" y1="56574" x2="75604" y2="89243"/>
                        <a14:foregroundMark x1="68841" y1="64542" x2="70048" y2="84462"/>
                        <a14:foregroundMark x1="70048" y1="84462" x2="70048" y2="84462"/>
                        <a14:foregroundMark x1="80193" y1="69323" x2="80193" y2="86056"/>
                        <a14:foregroundMark x1="85749" y1="86853" x2="84541" y2="49004"/>
                        <a14:foregroundMark x1="88647" y1="52590" x2="88647" y2="52590"/>
                        <a14:foregroundMark x1="88647" y1="52590" x2="89855" y2="56574"/>
                        <a14:foregroundMark x1="89855" y1="67331" x2="89855" y2="67331"/>
                        <a14:foregroundMark x1="71498" y1="34263" x2="71498" y2="34263"/>
                        <a14:foregroundMark x1="71498" y1="30677" x2="74396" y2="31873"/>
                        <a14:foregroundMark x1="81401" y1="37849" x2="82850" y2="39841"/>
                        <a14:foregroundMark x1="34058" y1="21116" x2="31159" y2="25896"/>
                        <a14:foregroundMark x1="31159" y1="25896" x2="31159" y2="25896"/>
                        <a14:foregroundMark x1="20773" y1="30677" x2="20773" y2="34263"/>
                        <a14:foregroundMark x1="9903" y1="36653" x2="13285" y2="37450"/>
                        <a14:foregroundMark x1="13285" y1="37450" x2="13285" y2="37450"/>
                        <a14:foregroundMark x1="18599" y1="56175" x2="19807" y2="82072"/>
                        <a14:foregroundMark x1="22947" y1="60159" x2="25121" y2="87251"/>
                        <a14:foregroundMark x1="25121" y1="87251" x2="25121" y2="87251"/>
                        <a14:foregroundMark x1="30193" y1="84861" x2="31401" y2="45817"/>
                        <a14:foregroundMark x1="37681" y1="83267" x2="35024" y2="44622"/>
                        <a14:foregroundMark x1="35024" y1="42629" x2="34300" y2="39841"/>
                        <a14:foregroundMark x1="34300" y1="39044" x2="34300" y2="39044"/>
                        <a14:foregroundMark x1="9420" y1="60956" x2="9420" y2="83267"/>
                        <a14:foregroundMark x1="14010" y1="84462" x2="14010" y2="58566"/>
                        <a14:foregroundMark x1="47343" y1="36653" x2="49275" y2="48207"/>
                        <a14:foregroundMark x1="49275" y1="48207" x2="49275" y2="48207"/>
                        <a14:foregroundMark x1="49517" y1="54183" x2="51208" y2="80478"/>
                        <a14:foregroundMark x1="51208" y1="80478" x2="51208" y2="80478"/>
                        <a14:foregroundMark x1="45652" y1="57371" x2="44444" y2="79283"/>
                        <a14:foregroundMark x1="58696" y1="82470" x2="59179" y2="51394"/>
                        <a14:foregroundMark x1="64493" y1="82470" x2="63043" y2="59761"/>
                        <a14:foregroundMark x1="62319" y1="49004" x2="62319" y2="44622"/>
                        <a14:foregroundMark x1="62319" y1="44622" x2="62319" y2="44622"/>
                        <a14:foregroundMark x1="42995" y1="33865" x2="44928" y2="44622"/>
                        <a14:foregroundMark x1="45169" y1="31474" x2="51208" y2="30279"/>
                        <a14:foregroundMark x1="61594" y1="37849" x2="65700" y2="40239"/>
                        <a14:foregroundMark x1="74879" y1="58566" x2="78744" y2="54980"/>
                        <a14:foregroundMark x1="78744" y1="54980" x2="78744" y2="54980"/>
                        <a14:foregroundMark x1="78744" y1="54183" x2="78744" y2="54183"/>
                        <a14:foregroundMark x1="78744" y1="52988" x2="78744" y2="52988"/>
                        <a14:foregroundMark x1="82850" y1="58566" x2="84541" y2="63745"/>
                        <a14:foregroundMark x1="82850" y1="61355" x2="82126" y2="58964"/>
                        <a14:foregroundMark x1="80918" y1="59761" x2="80918" y2="59761"/>
                        <a14:foregroundMark x1="80918" y1="62550" x2="80918" y2="62550"/>
                        <a14:foregroundMark x1="82126" y1="64940" x2="82126" y2="64940"/>
                        <a14:foregroundMark x1="26570" y1="52988" x2="23671" y2="61355"/>
                        <a14:foregroundMark x1="18357" y1="63347" x2="21498" y2="61355"/>
                        <a14:foregroundMark x1="21498" y1="57371" x2="20531" y2="57371"/>
                        <a14:foregroundMark x1="17874" y1="59761" x2="17874" y2="59761"/>
                        <a14:foregroundMark x1="17633" y1="59761" x2="12802" y2="59761"/>
                        <a14:foregroundMark x1="11111" y1="58964" x2="11111" y2="58964"/>
                        <a14:foregroundMark x1="9179" y1="56175" x2="9179" y2="56175"/>
                        <a14:foregroundMark x1="9903" y1="56175" x2="13527" y2="56574"/>
                        <a14:foregroundMark x1="14010" y1="57769" x2="14010" y2="57769"/>
                        <a14:foregroundMark x1="14010" y1="57769" x2="14010" y2="57769"/>
                        <a14:foregroundMark x1="15459" y1="57769" x2="16425" y2="57769"/>
                      </a14:backgroundRemoval>
                    </a14:imgEffect>
                  </a14:imgLayer>
                </a14:imgProps>
              </a:ext>
              <a:ext uri="{28A0092B-C50C-407E-A947-70E740481C1C}">
                <a14:useLocalDpi xmlns:a14="http://schemas.microsoft.com/office/drawing/2010/main" val="0"/>
              </a:ext>
            </a:extLst>
          </a:blip>
          <a:srcRect/>
          <a:stretch>
            <a:fillRect/>
          </a:stretch>
        </p:blipFill>
        <p:spPr bwMode="auto">
          <a:xfrm>
            <a:off x="2233849" y="3237168"/>
            <a:ext cx="561455" cy="453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book14.png"/>
          <p:cNvPicPr/>
          <p:nvPr/>
        </p:nvPicPr>
        <p:blipFill>
          <a:blip r:embed="rId13" cstate="print">
            <a:duotone>
              <a:schemeClr val="accent1">
                <a:shade val="45000"/>
                <a:satMod val="135000"/>
              </a:schemeClr>
              <a:prstClr val="white"/>
            </a:duotone>
          </a:blip>
          <a:stretch>
            <a:fillRect/>
          </a:stretch>
        </p:blipFill>
        <p:spPr>
          <a:xfrm flipH="1">
            <a:off x="686417" y="2582587"/>
            <a:ext cx="268491" cy="363757"/>
          </a:xfrm>
          <a:prstGeom prst="rect">
            <a:avLst/>
          </a:prstGeom>
          <a:ln w="12700">
            <a:miter lim="400000"/>
          </a:ln>
        </p:spPr>
      </p:pic>
      <p:sp>
        <p:nvSpPr>
          <p:cNvPr id="84" name="TextBox 83"/>
          <p:cNvSpPr txBox="1"/>
          <p:nvPr/>
        </p:nvSpPr>
        <p:spPr>
          <a:xfrm>
            <a:off x="962503" y="5345797"/>
            <a:ext cx="914400" cy="724747"/>
          </a:xfrm>
          <a:prstGeom prst="rect">
            <a:avLst/>
          </a:prstGeom>
        </p:spPr>
        <p:txBody>
          <a:bodyPr vert="horz" wrap="none" lIns="139058" tIns="69529" rIns="139058" bIns="69529" rtlCol="0" anchor="ctr">
            <a:normAutofit/>
          </a:bodyPr>
          <a:lstStyle/>
          <a:p>
            <a:pPr defTabSz="1390571">
              <a:spcBef>
                <a:spcPct val="0"/>
              </a:spcBef>
            </a:pPr>
            <a:r>
              <a:rPr lang="ru-RU" b="1" dirty="0">
                <a:solidFill>
                  <a:schemeClr val="accent6">
                    <a:lumMod val="75000"/>
                  </a:schemeClr>
                </a:solidFill>
                <a:latin typeface="+mj-lt"/>
                <a:ea typeface="+mj-ea"/>
                <a:cs typeface="+mj-cs"/>
              </a:rPr>
              <a:t>Доля поступлений по аналитической работе</a:t>
            </a:r>
            <a:endParaRPr lang="ru-RU" sz="1700" dirty="0">
              <a:solidFill>
                <a:srgbClr val="0070C0"/>
              </a:solidFill>
              <a:latin typeface="+mj-lt"/>
              <a:ea typeface="+mj-ea"/>
              <a:cs typeface="+mj-cs"/>
            </a:endParaRPr>
          </a:p>
        </p:txBody>
      </p:sp>
      <p:sp>
        <p:nvSpPr>
          <p:cNvPr id="85" name="TextBox 84"/>
          <p:cNvSpPr txBox="1"/>
          <p:nvPr/>
        </p:nvSpPr>
        <p:spPr>
          <a:xfrm>
            <a:off x="1024174" y="5879511"/>
            <a:ext cx="591071" cy="609600"/>
          </a:xfrm>
          <a:prstGeom prst="rect">
            <a:avLst/>
          </a:prstGeom>
        </p:spPr>
        <p:txBody>
          <a:bodyPr vert="horz" wrap="none" lIns="139071" tIns="69536" rIns="139071" bIns="69536" rtlCol="0" anchor="ctr">
            <a:normAutofit/>
          </a:bodyPr>
          <a:lstStyle/>
          <a:p>
            <a:pPr defTabSz="1390707">
              <a:spcBef>
                <a:spcPct val="0"/>
              </a:spcBef>
            </a:pPr>
            <a:r>
              <a:rPr lang="ru-RU" sz="2400" b="1" dirty="0">
                <a:solidFill>
                  <a:srgbClr val="005AA9"/>
                </a:solidFill>
                <a:latin typeface="+mj-lt"/>
                <a:ea typeface="+mj-ea"/>
                <a:cs typeface="+mj-cs"/>
              </a:rPr>
              <a:t>20%</a:t>
            </a:r>
          </a:p>
        </p:txBody>
      </p:sp>
      <p:sp>
        <p:nvSpPr>
          <p:cNvPr id="86" name="TextBox 85"/>
          <p:cNvSpPr txBox="1"/>
          <p:nvPr/>
        </p:nvSpPr>
        <p:spPr>
          <a:xfrm>
            <a:off x="2219041" y="5879511"/>
            <a:ext cx="591071" cy="609600"/>
          </a:xfrm>
          <a:prstGeom prst="rect">
            <a:avLst/>
          </a:prstGeom>
        </p:spPr>
        <p:txBody>
          <a:bodyPr vert="horz" wrap="none" lIns="139071" tIns="69536" rIns="139071" bIns="69536" rtlCol="0" anchor="ctr">
            <a:normAutofit/>
          </a:bodyPr>
          <a:lstStyle/>
          <a:p>
            <a:pPr defTabSz="1390707">
              <a:spcBef>
                <a:spcPct val="0"/>
              </a:spcBef>
            </a:pPr>
            <a:r>
              <a:rPr lang="ru-RU" sz="2800" b="1" dirty="0">
                <a:solidFill>
                  <a:srgbClr val="005AA9"/>
                </a:solidFill>
                <a:latin typeface="+mj-lt"/>
                <a:ea typeface="+mj-ea"/>
                <a:cs typeface="+mj-cs"/>
              </a:rPr>
              <a:t>26%</a:t>
            </a:r>
          </a:p>
        </p:txBody>
      </p:sp>
      <p:sp>
        <p:nvSpPr>
          <p:cNvPr id="87" name="TextBox 86"/>
          <p:cNvSpPr txBox="1"/>
          <p:nvPr/>
        </p:nvSpPr>
        <p:spPr>
          <a:xfrm>
            <a:off x="3425538" y="5879511"/>
            <a:ext cx="591071" cy="609600"/>
          </a:xfrm>
          <a:prstGeom prst="rect">
            <a:avLst/>
          </a:prstGeom>
        </p:spPr>
        <p:txBody>
          <a:bodyPr vert="horz" wrap="none" lIns="139071" tIns="69536" rIns="139071" bIns="69536" rtlCol="0" anchor="ctr">
            <a:normAutofit lnSpcReduction="10000"/>
          </a:bodyPr>
          <a:lstStyle/>
          <a:p>
            <a:pPr defTabSz="1390707">
              <a:spcBef>
                <a:spcPct val="0"/>
              </a:spcBef>
            </a:pPr>
            <a:r>
              <a:rPr lang="ru-RU" sz="3200" b="1" dirty="0">
                <a:solidFill>
                  <a:srgbClr val="005AA9"/>
                </a:solidFill>
                <a:latin typeface="+mj-lt"/>
                <a:ea typeface="+mj-ea"/>
                <a:cs typeface="+mj-cs"/>
              </a:rPr>
              <a:t>37%</a:t>
            </a:r>
          </a:p>
        </p:txBody>
      </p:sp>
      <p:pic>
        <p:nvPicPr>
          <p:cNvPr id="88" name="thumb36.png"/>
          <p:cNvPicPr/>
          <p:nvPr/>
        </p:nvPicPr>
        <p:blipFill>
          <a:blip r:embed="rId14" cstate="print">
            <a:duotone>
              <a:schemeClr val="accent1">
                <a:shade val="45000"/>
                <a:satMod val="135000"/>
              </a:schemeClr>
              <a:prstClr val="white"/>
            </a:duotone>
          </a:blip>
          <a:stretch>
            <a:fillRect/>
          </a:stretch>
        </p:blipFill>
        <p:spPr>
          <a:xfrm>
            <a:off x="692927" y="5485535"/>
            <a:ext cx="255472" cy="356596"/>
          </a:xfrm>
          <a:prstGeom prst="rect">
            <a:avLst/>
          </a:prstGeom>
          <a:ln w="12700">
            <a:miter lim="400000"/>
          </a:ln>
        </p:spPr>
      </p:pic>
      <p:sp>
        <p:nvSpPr>
          <p:cNvPr id="89" name="TextBox 88"/>
          <p:cNvSpPr txBox="1"/>
          <p:nvPr/>
        </p:nvSpPr>
        <p:spPr>
          <a:xfrm>
            <a:off x="847699" y="6272624"/>
            <a:ext cx="914400" cy="447040"/>
          </a:xfrm>
          <a:prstGeom prst="rect">
            <a:avLst/>
          </a:prstGeom>
        </p:spPr>
        <p:txBody>
          <a:bodyPr vert="horz" wrap="none" lIns="139071" tIns="69536" rIns="139071" bIns="69536" rtlCol="0" anchor="ctr">
            <a:noAutofit/>
          </a:bodyPr>
          <a:lstStyle/>
          <a:p>
            <a:pPr algn="ctr" defTabSz="1390707">
              <a:spcBef>
                <a:spcPct val="0"/>
              </a:spcBef>
            </a:pPr>
            <a:r>
              <a:rPr lang="ru-RU" dirty="0">
                <a:solidFill>
                  <a:schemeClr val="tx1">
                    <a:lumMod val="50000"/>
                    <a:lumOff val="50000"/>
                  </a:schemeClr>
                </a:solidFill>
                <a:latin typeface="+mj-lt"/>
                <a:ea typeface="+mj-ea"/>
                <a:cs typeface="+mj-cs"/>
              </a:rPr>
              <a:t>2017</a:t>
            </a:r>
          </a:p>
        </p:txBody>
      </p:sp>
      <p:sp>
        <p:nvSpPr>
          <p:cNvPr id="90" name="TextBox 89"/>
          <p:cNvSpPr txBox="1"/>
          <p:nvPr/>
        </p:nvSpPr>
        <p:spPr>
          <a:xfrm>
            <a:off x="2057376" y="6272624"/>
            <a:ext cx="914400" cy="447040"/>
          </a:xfrm>
          <a:prstGeom prst="rect">
            <a:avLst/>
          </a:prstGeom>
        </p:spPr>
        <p:txBody>
          <a:bodyPr vert="horz" wrap="none" lIns="139071" tIns="69536" rIns="139071" bIns="69536" rtlCol="0" anchor="ctr">
            <a:noAutofit/>
          </a:bodyPr>
          <a:lstStyle/>
          <a:p>
            <a:pPr algn="ctr" defTabSz="1390707">
              <a:spcBef>
                <a:spcPct val="0"/>
              </a:spcBef>
            </a:pPr>
            <a:r>
              <a:rPr lang="ru-RU" dirty="0">
                <a:solidFill>
                  <a:schemeClr val="tx1">
                    <a:lumMod val="50000"/>
                    <a:lumOff val="50000"/>
                  </a:schemeClr>
                </a:solidFill>
                <a:latin typeface="+mj-lt"/>
                <a:ea typeface="+mj-ea"/>
                <a:cs typeface="+mj-cs"/>
              </a:rPr>
              <a:t>2018</a:t>
            </a:r>
          </a:p>
        </p:txBody>
      </p:sp>
      <p:sp>
        <p:nvSpPr>
          <p:cNvPr id="91" name="TextBox 90"/>
          <p:cNvSpPr txBox="1"/>
          <p:nvPr/>
        </p:nvSpPr>
        <p:spPr>
          <a:xfrm>
            <a:off x="3263876" y="6272624"/>
            <a:ext cx="914400" cy="447040"/>
          </a:xfrm>
          <a:prstGeom prst="rect">
            <a:avLst/>
          </a:prstGeom>
        </p:spPr>
        <p:txBody>
          <a:bodyPr vert="horz" wrap="none" lIns="139071" tIns="69536" rIns="139071" bIns="69536" rtlCol="0" anchor="ctr">
            <a:noAutofit/>
          </a:bodyPr>
          <a:lstStyle/>
          <a:p>
            <a:pPr algn="ctr" defTabSz="1390707">
              <a:spcBef>
                <a:spcPct val="0"/>
              </a:spcBef>
            </a:pPr>
            <a:r>
              <a:rPr lang="ru-RU" dirty="0">
                <a:solidFill>
                  <a:schemeClr val="tx1">
                    <a:lumMod val="50000"/>
                    <a:lumOff val="50000"/>
                  </a:schemeClr>
                </a:solidFill>
                <a:latin typeface="+mj-lt"/>
                <a:ea typeface="+mj-ea"/>
                <a:cs typeface="+mj-cs"/>
              </a:rPr>
              <a:t>2019</a:t>
            </a:r>
          </a:p>
        </p:txBody>
      </p:sp>
      <p:pic>
        <p:nvPicPr>
          <p:cNvPr id="1026" name="Picture 2"/>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49333" y1="10638" x2="49333" y2="55319"/>
                        <a14:foregroundMark x1="13333" y1="40426" x2="37333" y2="25532"/>
                        <a14:foregroundMark x1="64000" y1="23404" x2="88000" y2="40426"/>
                        <a14:foregroundMark x1="90667" y1="51064" x2="8000" y2="51064"/>
                        <a14:foregroundMark x1="10667" y1="87234" x2="90667" y2="87234"/>
                        <a14:foregroundMark x1="89333" y1="85106" x2="9333" y2="51064"/>
                        <a14:foregroundMark x1="12000" y1="85106" x2="89333" y2="51064"/>
                        <a14:foregroundMark x1="10667" y1="87234" x2="10667" y2="51064"/>
                        <a14:foregroundMark x1="89333" y1="85106" x2="86667" y2="51064"/>
                        <a14:foregroundMark x1="86667" y1="65957" x2="12000" y2="65957"/>
                        <a14:backgroundMark x1="10667" y1="12766" x2="10667" y2="12766"/>
                        <a14:backgroundMark x1="2667" y1="23404" x2="44000" y2="0"/>
                        <a14:backgroundMark x1="61333" y1="2128" x2="98667" y2="29787"/>
                        <a14:backgroundMark x1="22667" y1="4255" x2="0" y2="31915"/>
                        <a14:backgroundMark x1="14667" y1="23404" x2="0" y2="40426"/>
                        <a14:backgroundMark x1="16000" y1="23404" x2="42667" y2="2128"/>
                        <a14:backgroundMark x1="45333" y1="2128" x2="68000" y2="4255"/>
                        <a14:backgroundMark x1="60000" y1="4255" x2="94667" y2="31915"/>
                        <a14:backgroundMark x1="94667" y1="31915" x2="94667" y2="31915"/>
                        <a14:backgroundMark x1="97333" y1="34043" x2="98667" y2="87234"/>
                        <a14:backgroundMark x1="96000" y1="87234" x2="96000" y2="95745"/>
                        <a14:backgroundMark x1="2667" y1="82979" x2="4000" y2="97872"/>
                        <a14:backgroundMark x1="2667" y1="76596" x2="1333" y2="36170"/>
                        <a14:backgroundMark x1="57333" y1="12766" x2="68000" y2="4255"/>
                        <a14:backgroundMark x1="41333" y1="14894" x2="30667" y2="6383"/>
                        <a14:backgroundMark x1="42667" y1="10638" x2="40000" y2="4255"/>
                        <a14:backgroundMark x1="57333" y1="10638" x2="53333" y2="4255"/>
                        <a14:backgroundMark x1="5333" y1="97872" x2="94667" y2="97872"/>
                      </a14:backgroundRemoval>
                    </a14:imgEffect>
                  </a14:imgLayer>
                </a14:imgProps>
              </a:ext>
              <a:ext uri="{28A0092B-C50C-407E-A947-70E740481C1C}">
                <a14:useLocalDpi xmlns:a14="http://schemas.microsoft.com/office/drawing/2010/main" val="0"/>
              </a:ext>
            </a:extLst>
          </a:blip>
          <a:srcRect/>
          <a:stretch>
            <a:fillRect/>
          </a:stretch>
        </p:blipFill>
        <p:spPr bwMode="auto">
          <a:xfrm>
            <a:off x="3425001" y="3269358"/>
            <a:ext cx="535781"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5901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209932153"/>
              </p:ext>
            </p:extLst>
          </p:nvPr>
        </p:nvGraphicFramePr>
        <p:xfrm>
          <a:off x="628650" y="128643"/>
          <a:ext cx="8109388" cy="628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idx="1"/>
          </p:nvPr>
        </p:nvSpPr>
        <p:spPr>
          <a:xfrm>
            <a:off x="331075" y="1150884"/>
            <a:ext cx="8184275" cy="5565226"/>
          </a:xfrm>
        </p:spPr>
        <p:txBody>
          <a:bodyPr>
            <a:normAutofit fontScale="62500" lnSpcReduction="20000"/>
          </a:bodyPr>
          <a:lstStyle/>
          <a:p>
            <a:pPr algn="ctr">
              <a:buClr>
                <a:srgbClr val="C00000"/>
              </a:buClr>
              <a:buFont typeface="Wingdings" panose="05000000000000000000" pitchFamily="2" charset="2"/>
              <a:buChar char="v"/>
            </a:pPr>
            <a:r>
              <a:rPr lang="ru-RU" sz="4000" b="1" u="sng" dirty="0">
                <a:latin typeface="Georgia" panose="02040502050405020303" pitchFamily="18" charset="0"/>
              </a:rPr>
              <a:t>Место проверки +действия по безопасности:</a:t>
            </a:r>
          </a:p>
          <a:p>
            <a:pPr marL="0" indent="0">
              <a:buClr>
                <a:srgbClr val="C00000"/>
              </a:buClr>
              <a:buNone/>
            </a:pPr>
            <a:endParaRPr lang="ru-RU" sz="3400" b="1" u="sng" dirty="0">
              <a:latin typeface="Georgia" panose="02040502050405020303" pitchFamily="18" charset="0"/>
            </a:endParaRPr>
          </a:p>
          <a:p>
            <a:pPr marL="514350" indent="-514350">
              <a:buClr>
                <a:srgbClr val="C00000"/>
              </a:buClr>
              <a:buFont typeface="+mj-lt"/>
              <a:buAutoNum type="arabicPeriod"/>
            </a:pPr>
            <a:r>
              <a:rPr lang="ru-RU" b="1" dirty="0">
                <a:latin typeface="Georgia" panose="02040502050405020303" pitchFamily="18" charset="0"/>
              </a:rPr>
              <a:t>Информационная безопасность;</a:t>
            </a:r>
          </a:p>
          <a:p>
            <a:pPr marL="514350" indent="-514350">
              <a:buClr>
                <a:srgbClr val="C00000"/>
              </a:buClr>
              <a:buFont typeface="+mj-lt"/>
              <a:buAutoNum type="arabicPeriod"/>
            </a:pPr>
            <a:r>
              <a:rPr lang="ru-RU" b="1" dirty="0">
                <a:latin typeface="Georgia" panose="02040502050405020303" pitchFamily="18" charset="0"/>
              </a:rPr>
              <a:t>Документационная безопасность;</a:t>
            </a:r>
          </a:p>
          <a:p>
            <a:pPr marL="514350" indent="-514350">
              <a:buClr>
                <a:srgbClr val="C00000"/>
              </a:buClr>
              <a:buFont typeface="+mj-lt"/>
              <a:buAutoNum type="arabicPeriod"/>
            </a:pPr>
            <a:r>
              <a:rPr lang="ru-RU" b="1" dirty="0">
                <a:latin typeface="Georgia" panose="02040502050405020303" pitchFamily="18" charset="0"/>
              </a:rPr>
              <a:t>51 статья Конституции РФ - собрание работников + бывших сотрудников;</a:t>
            </a:r>
          </a:p>
          <a:p>
            <a:pPr marL="514350" indent="-514350">
              <a:buClr>
                <a:srgbClr val="C00000"/>
              </a:buClr>
              <a:buFont typeface="+mj-lt"/>
              <a:buAutoNum type="arabicPeriod"/>
            </a:pPr>
            <a:r>
              <a:rPr lang="ru-RU" b="1" dirty="0">
                <a:latin typeface="Georgia" panose="02040502050405020303" pitchFamily="18" charset="0"/>
              </a:rPr>
              <a:t>Алгоритмы и стратегии работы ФНС;</a:t>
            </a:r>
          </a:p>
          <a:p>
            <a:pPr marL="514350" indent="-514350">
              <a:buClr>
                <a:srgbClr val="C00000"/>
              </a:buClr>
              <a:buFont typeface="+mj-lt"/>
              <a:buAutoNum type="arabicPeriod"/>
            </a:pPr>
            <a:r>
              <a:rPr lang="ru-RU" b="1" dirty="0">
                <a:latin typeface="Georgia" panose="02040502050405020303" pitchFamily="18" charset="0"/>
              </a:rPr>
              <a:t>Пробивка контрагентов по базам ФНС;</a:t>
            </a:r>
          </a:p>
          <a:p>
            <a:pPr marL="514350" indent="-514350">
              <a:buClr>
                <a:srgbClr val="C00000"/>
              </a:buClr>
              <a:buFont typeface="+mj-lt"/>
              <a:buAutoNum type="arabicPeriod"/>
            </a:pPr>
            <a:r>
              <a:rPr lang="ru-RU" b="1" dirty="0">
                <a:latin typeface="Georgia" panose="02040502050405020303" pitchFamily="18" charset="0"/>
              </a:rPr>
              <a:t>Выполнение условий договоров;</a:t>
            </a:r>
          </a:p>
          <a:p>
            <a:pPr marL="514350" indent="-514350">
              <a:buClr>
                <a:srgbClr val="C00000"/>
              </a:buClr>
              <a:buFont typeface="+mj-lt"/>
              <a:buAutoNum type="arabicPeriod"/>
            </a:pPr>
            <a:r>
              <a:rPr lang="ru-RU" b="1" dirty="0">
                <a:latin typeface="Georgia" panose="02040502050405020303" pitchFamily="18" charset="0"/>
              </a:rPr>
              <a:t>Нарушения в оформлении документов;</a:t>
            </a:r>
          </a:p>
          <a:p>
            <a:pPr marL="514350" indent="-514350">
              <a:buClr>
                <a:srgbClr val="C00000"/>
              </a:buClr>
              <a:buFont typeface="+mj-lt"/>
              <a:buAutoNum type="arabicPeriod"/>
            </a:pPr>
            <a:r>
              <a:rPr lang="ru-RU" b="1" dirty="0">
                <a:latin typeface="Georgia" panose="02040502050405020303" pitchFamily="18" charset="0"/>
              </a:rPr>
              <a:t>Анализ выписок по счетам;</a:t>
            </a:r>
          </a:p>
          <a:p>
            <a:pPr marL="514350" indent="-514350">
              <a:buClr>
                <a:srgbClr val="C00000"/>
              </a:buClr>
              <a:buFont typeface="+mj-lt"/>
              <a:buAutoNum type="arabicPeriod"/>
            </a:pPr>
            <a:r>
              <a:rPr lang="ru-RU" b="1" dirty="0">
                <a:latin typeface="Georgia" panose="02040502050405020303" pitchFamily="18" charset="0"/>
              </a:rPr>
              <a:t>Проверка адресов, сайтов и др.;</a:t>
            </a:r>
          </a:p>
          <a:p>
            <a:pPr marL="514350" indent="-514350">
              <a:buClr>
                <a:srgbClr val="C00000"/>
              </a:buClr>
              <a:buFont typeface="+mj-lt"/>
              <a:buAutoNum type="arabicPeriod"/>
            </a:pPr>
            <a:r>
              <a:rPr lang="ru-RU" b="1" dirty="0">
                <a:latin typeface="Georgia" panose="02040502050405020303" pitchFamily="18" charset="0"/>
              </a:rPr>
              <a:t>Проявление должной осмотрительности; </a:t>
            </a:r>
          </a:p>
          <a:p>
            <a:pPr marL="514350" indent="-514350">
              <a:buClr>
                <a:srgbClr val="C00000"/>
              </a:buClr>
              <a:buFont typeface="+mj-lt"/>
              <a:buAutoNum type="arabicPeriod"/>
            </a:pPr>
            <a:r>
              <a:rPr lang="ru-RU" b="1" dirty="0">
                <a:latin typeface="Georgia" panose="02040502050405020303" pitchFamily="18" charset="0"/>
              </a:rPr>
              <a:t>Опросы сотрудников;</a:t>
            </a:r>
          </a:p>
          <a:p>
            <a:pPr marL="514350" indent="-514350">
              <a:buClr>
                <a:srgbClr val="C00000"/>
              </a:buClr>
              <a:buFont typeface="+mj-lt"/>
              <a:buAutoNum type="arabicPeriod"/>
            </a:pPr>
            <a:r>
              <a:rPr lang="ru-RU" b="1" dirty="0">
                <a:latin typeface="Georgia" panose="02040502050405020303" pitchFamily="18" charset="0"/>
              </a:rPr>
              <a:t>Выемка;</a:t>
            </a:r>
          </a:p>
          <a:p>
            <a:pPr marL="514350" indent="-514350">
              <a:buClr>
                <a:srgbClr val="C00000"/>
              </a:buClr>
              <a:buFont typeface="+mj-lt"/>
              <a:buAutoNum type="arabicPeriod"/>
            </a:pPr>
            <a:r>
              <a:rPr lang="ru-RU" b="1" dirty="0">
                <a:latin typeface="Georgia" panose="02040502050405020303" pitchFamily="18" charset="0"/>
              </a:rPr>
              <a:t>Откуда товар поступил - 93.1+ опросы;</a:t>
            </a:r>
          </a:p>
          <a:p>
            <a:pPr marL="514350" indent="-514350">
              <a:buClr>
                <a:srgbClr val="C00000"/>
              </a:buClr>
              <a:buFont typeface="+mj-lt"/>
              <a:buAutoNum type="arabicPeriod"/>
            </a:pPr>
            <a:r>
              <a:rPr lang="ru-RU" b="1" dirty="0">
                <a:latin typeface="Georgia" panose="02040502050405020303" pitchFamily="18" charset="0"/>
              </a:rPr>
              <a:t>Контрагенты второго звена.</a:t>
            </a:r>
          </a:p>
          <a:p>
            <a:endParaRPr lang="ru-RU" dirty="0"/>
          </a:p>
        </p:txBody>
      </p:sp>
      <p:pic>
        <p:nvPicPr>
          <p:cNvPr id="7" name="Рисунок 6"/>
          <p:cNvPicPr/>
          <p:nvPr/>
        </p:nvPicPr>
        <p:blipFill>
          <a:blip r:embed="rId7" cstate="print"/>
          <a:stretch/>
        </p:blipFill>
        <p:spPr>
          <a:xfrm>
            <a:off x="8097865" y="6173670"/>
            <a:ext cx="1046135" cy="542440"/>
          </a:xfrm>
          <a:prstGeom prst="rect">
            <a:avLst/>
          </a:prstGeom>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Представление документов в рамках ВНП</a:t>
            </a:r>
          </a:p>
        </p:txBody>
      </p:sp>
      <p:sp>
        <p:nvSpPr>
          <p:cNvPr id="3" name="Содержимое 2"/>
          <p:cNvSpPr>
            <a:spLocks noGrp="1"/>
          </p:cNvSpPr>
          <p:nvPr>
            <p:ph sz="half" idx="1"/>
          </p:nvPr>
        </p:nvSpPr>
        <p:spPr/>
        <p:txBody>
          <a:bodyPr>
            <a:normAutofit fontScale="85000" lnSpcReduction="20000"/>
          </a:bodyPr>
          <a:lstStyle/>
          <a:p>
            <a:r>
              <a:rPr lang="ru-RU" b="1" dirty="0"/>
              <a:t>Ходатайство о продлении сроков представления.</a:t>
            </a:r>
          </a:p>
          <a:p>
            <a:r>
              <a:rPr lang="ru-RU" b="1" dirty="0"/>
              <a:t>Печатные или ТКС?</a:t>
            </a:r>
          </a:p>
          <a:p>
            <a:r>
              <a:rPr lang="ru-RU" b="1" dirty="0"/>
              <a:t>Сшивы</a:t>
            </a:r>
          </a:p>
        </p:txBody>
      </p:sp>
      <p:sp>
        <p:nvSpPr>
          <p:cNvPr id="4" name="Содержимое 3"/>
          <p:cNvSpPr>
            <a:spLocks noGrp="1"/>
          </p:cNvSpPr>
          <p:nvPr>
            <p:ph sz="half" idx="2"/>
          </p:nvPr>
        </p:nvSpPr>
        <p:spPr/>
        <p:txBody>
          <a:bodyPr>
            <a:normAutofit fontScale="85000" lnSpcReduction="20000"/>
          </a:bodyPr>
          <a:lstStyle/>
          <a:p>
            <a:r>
              <a:rPr lang="ru-RU" dirty="0"/>
              <a:t>АС Центрального округа в </a:t>
            </a:r>
            <a:r>
              <a:rPr lang="ru-RU" dirty="0">
                <a:hlinkClick r:id="rId2"/>
              </a:rPr>
              <a:t>постановлении от 23.03.2020 № А36-4253/2019</a:t>
            </a:r>
            <a:r>
              <a:rPr lang="ru-RU" dirty="0"/>
              <a:t> пришел к выводу, что уведомление об ознакомлении проверяющих с подлинниками документов не имеет самостоятельного правового значения. </a:t>
            </a:r>
            <a:r>
              <a:rPr lang="ru-RU" b="1" dirty="0"/>
              <a:t>Оно носит информационный и уведомительный характер. </a:t>
            </a:r>
          </a:p>
          <a:p>
            <a:endParaRPr lang="ru-RU"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СВИДЕТЕЛИ</a:t>
            </a:r>
          </a:p>
        </p:txBody>
      </p:sp>
      <p:sp>
        <p:nvSpPr>
          <p:cNvPr id="3" name="Содержимое 2"/>
          <p:cNvSpPr>
            <a:spLocks noGrp="1"/>
          </p:cNvSpPr>
          <p:nvPr>
            <p:ph sz="half" idx="1"/>
          </p:nvPr>
        </p:nvSpPr>
        <p:spPr/>
        <p:txBody>
          <a:bodyPr>
            <a:normAutofit fontScale="40000" lnSpcReduction="20000"/>
          </a:bodyPr>
          <a:lstStyle/>
          <a:p>
            <a:r>
              <a:rPr lang="ru-RU" sz="3000" b="1" dirty="0"/>
              <a:t>Законность вызова</a:t>
            </a:r>
          </a:p>
          <a:p>
            <a:r>
              <a:rPr lang="ru-RU" sz="3000" b="1" dirty="0">
                <a:latin typeface="Georgia" panose="02040502050405020303" pitchFamily="18" charset="0"/>
              </a:rPr>
              <a:t>Законность прихода в офис, домой, допрос на улице</a:t>
            </a:r>
          </a:p>
          <a:p>
            <a:pPr marL="42863" indent="314325" algn="just" defTabSz="1614488">
              <a:lnSpc>
                <a:spcPct val="150000"/>
              </a:lnSpc>
              <a:buClr>
                <a:srgbClr val="C00000"/>
              </a:buClr>
              <a:buSzPct val="200000"/>
              <a:buNone/>
            </a:pPr>
            <a:r>
              <a:rPr lang="ru-RU" sz="3000" b="1" dirty="0">
                <a:latin typeface="Georgia" panose="02040502050405020303" pitchFamily="18" charset="0"/>
              </a:rPr>
              <a:t>Ходить или не ходить в ИФНС?</a:t>
            </a:r>
            <a:r>
              <a:rPr lang="ru-RU" sz="3000" b="1" dirty="0">
                <a:solidFill>
                  <a:srgbClr val="002060"/>
                </a:solidFill>
                <a:latin typeface="Georgia" panose="02040502050405020303" pitchFamily="18" charset="0"/>
              </a:rPr>
              <a:t> </a:t>
            </a:r>
          </a:p>
          <a:p>
            <a:pPr marL="42863" indent="314325" algn="just" defTabSz="1614488">
              <a:lnSpc>
                <a:spcPct val="150000"/>
              </a:lnSpc>
              <a:buClr>
                <a:srgbClr val="C00000"/>
              </a:buClr>
              <a:buSzPct val="200000"/>
              <a:buNone/>
            </a:pPr>
            <a:r>
              <a:rPr lang="ru-RU" sz="3000" b="1" dirty="0">
                <a:solidFill>
                  <a:srgbClr val="002060"/>
                </a:solidFill>
                <a:latin typeface="Georgia" panose="02040502050405020303" pitchFamily="18" charset="0"/>
              </a:rPr>
              <a:t>94-ФЗ О КОММЕРЧЕСКОЙ ТАЙНЕ ИЛИ УЧИТЕ 51 СТАТЬЮ КОНСТИТУЦИИ РФ</a:t>
            </a:r>
          </a:p>
          <a:p>
            <a:pPr marL="42863" indent="314325" algn="just" defTabSz="1614488">
              <a:lnSpc>
                <a:spcPct val="150000"/>
              </a:lnSpc>
              <a:buClr>
                <a:srgbClr val="C00000"/>
              </a:buClr>
              <a:buSzPct val="200000"/>
              <a:buNone/>
            </a:pPr>
            <a:r>
              <a:rPr lang="ru-RU" sz="3000" b="1" dirty="0">
                <a:solidFill>
                  <a:srgbClr val="FF0000"/>
                </a:solidFill>
                <a:latin typeface="Georgia" panose="02040502050405020303" pitchFamily="18" charset="0"/>
              </a:rPr>
              <a:t>Отказ от дачи показаний по 51 статье Конституции- </a:t>
            </a:r>
            <a:r>
              <a:rPr lang="ru-RU" sz="3000" b="1" dirty="0">
                <a:solidFill>
                  <a:srgbClr val="002060"/>
                </a:solidFill>
                <a:latin typeface="Georgia" panose="02040502050405020303" pitchFamily="18" charset="0"/>
              </a:rPr>
              <a:t>т.к. работал и могут привлечь к материальной ответственности</a:t>
            </a:r>
          </a:p>
          <a:p>
            <a:pPr marL="42863" indent="314325" algn="just" defTabSz="1614488">
              <a:lnSpc>
                <a:spcPct val="150000"/>
              </a:lnSpc>
              <a:buClr>
                <a:srgbClr val="C00000"/>
              </a:buClr>
              <a:buSzPct val="200000"/>
              <a:buNone/>
            </a:pPr>
            <a:r>
              <a:rPr lang="ru-RU" sz="3000" b="1" dirty="0">
                <a:solidFill>
                  <a:srgbClr val="002060"/>
                </a:solidFill>
                <a:latin typeface="Georgia" panose="02040502050405020303" pitchFamily="18" charset="0"/>
              </a:rPr>
              <a:t>Допрос только в ИФНС своей или нет- по ситуации</a:t>
            </a:r>
          </a:p>
          <a:p>
            <a:pPr marL="42863" indent="314325" algn="just" defTabSz="1614488">
              <a:lnSpc>
                <a:spcPct val="150000"/>
              </a:lnSpc>
              <a:buClr>
                <a:srgbClr val="C00000"/>
              </a:buClr>
              <a:buSzPct val="200000"/>
              <a:buNone/>
            </a:pPr>
            <a:r>
              <a:rPr lang="ru-RU" sz="3000" b="1" dirty="0">
                <a:solidFill>
                  <a:srgbClr val="002060"/>
                </a:solidFill>
                <a:latin typeface="Georgia" panose="02040502050405020303" pitchFamily="18" charset="0"/>
              </a:rPr>
              <a:t>Не давать образцы почерка, голоса, подписи,</a:t>
            </a:r>
          </a:p>
          <a:p>
            <a:pPr marL="42863" indent="314325" algn="just" defTabSz="1614488">
              <a:lnSpc>
                <a:spcPct val="150000"/>
              </a:lnSpc>
              <a:buClr>
                <a:srgbClr val="C00000"/>
              </a:buClr>
              <a:buSzPct val="200000"/>
              <a:buNone/>
            </a:pPr>
            <a:r>
              <a:rPr lang="ru-RU" sz="3000" b="1" dirty="0">
                <a:solidFill>
                  <a:srgbClr val="002060"/>
                </a:solidFill>
                <a:latin typeface="Georgia" panose="02040502050405020303" pitchFamily="18" charset="0"/>
              </a:rPr>
              <a:t>Не верьте словам!</a:t>
            </a:r>
          </a:p>
          <a:p>
            <a:pPr marL="42863" indent="314325" algn="just" defTabSz="1614488">
              <a:lnSpc>
                <a:spcPct val="150000"/>
              </a:lnSpc>
              <a:buClr>
                <a:srgbClr val="C00000"/>
              </a:buClr>
              <a:buSzPct val="200000"/>
              <a:buNone/>
            </a:pPr>
            <a:r>
              <a:rPr lang="ru-RU" sz="3000" b="1" dirty="0">
                <a:solidFill>
                  <a:srgbClr val="002060"/>
                </a:solidFill>
                <a:latin typeface="Georgia" panose="02040502050405020303" pitchFamily="18" charset="0"/>
              </a:rPr>
              <a:t>Читайте что написано</a:t>
            </a:r>
          </a:p>
          <a:p>
            <a:pPr marL="42863" indent="314325" algn="just" defTabSz="1614488">
              <a:lnSpc>
                <a:spcPct val="150000"/>
              </a:lnSpc>
              <a:buClr>
                <a:srgbClr val="C00000"/>
              </a:buClr>
              <a:buSzPct val="200000"/>
              <a:buNone/>
            </a:pPr>
            <a:r>
              <a:rPr lang="ru-RU" sz="3000" b="1" dirty="0">
                <a:solidFill>
                  <a:srgbClr val="002060"/>
                </a:solidFill>
                <a:latin typeface="Georgia" panose="02040502050405020303" pitchFamily="18" charset="0"/>
              </a:rPr>
              <a:t>Подпись на каждой странице протокола</a:t>
            </a:r>
          </a:p>
          <a:p>
            <a:endParaRPr lang="ru-RU" dirty="0">
              <a:latin typeface="Georgia" panose="02040502050405020303" pitchFamily="18" charset="0"/>
            </a:endParaRPr>
          </a:p>
          <a:p>
            <a:pPr lvl="0"/>
            <a:endParaRPr lang="ru-RU" dirty="0">
              <a:latin typeface="Georgia" panose="02040502050405020303" pitchFamily="18" charset="0"/>
            </a:endParaRPr>
          </a:p>
          <a:p>
            <a:pPr lvl="0"/>
            <a:endParaRPr lang="ru-RU" dirty="0"/>
          </a:p>
          <a:p>
            <a:endParaRPr lang="ru-RU" dirty="0"/>
          </a:p>
        </p:txBody>
      </p:sp>
      <p:sp>
        <p:nvSpPr>
          <p:cNvPr id="4" name="Содержимое 3"/>
          <p:cNvSpPr>
            <a:spLocks noGrp="1"/>
          </p:cNvSpPr>
          <p:nvPr>
            <p:ph sz="half" idx="2"/>
          </p:nvPr>
        </p:nvSpPr>
        <p:spPr/>
        <p:txBody>
          <a:bodyPr>
            <a:normAutofit fontScale="40000" lnSpcReduction="20000"/>
          </a:bodyPr>
          <a:lstStyle/>
          <a:p>
            <a:pPr lvl="0"/>
            <a:r>
              <a:rPr lang="ru-RU" sz="4500" dirty="0"/>
              <a:t>В</a:t>
            </a:r>
            <a:r>
              <a:rPr lang="ru-RU" sz="4500" b="1" dirty="0"/>
              <a:t> день получения решения о проведении выездной проверки обратитесь в ИФНС с ходатайством о своем участии (либо участии представителей) в допросах свидетелей. Мотивировка — </a:t>
            </a:r>
            <a:r>
              <a:rPr lang="ru-RU" sz="4500" b="1" dirty="0">
                <a:hlinkClick r:id="rId2"/>
              </a:rPr>
              <a:t>письмо ФНС от 21.09.2018 № ЕД-4-15/18411@</a:t>
            </a:r>
            <a:r>
              <a:rPr lang="ru-RU" sz="4500" b="1" dirty="0"/>
              <a:t>.</a:t>
            </a:r>
            <a:r>
              <a:rPr lang="ru-RU" sz="4500" dirty="0"/>
              <a:t> при обжаловании решения по проверке заявите, что ИФНС существенно нарушила процессуальные права (</a:t>
            </a:r>
            <a:r>
              <a:rPr lang="ru-RU" sz="4500" u="sng" dirty="0">
                <a:hlinkClick r:id="rId3"/>
              </a:rPr>
              <a:t>п. 14 ст.101 НК</a:t>
            </a:r>
            <a:r>
              <a:rPr lang="ru-RU" sz="4500" dirty="0"/>
              <a:t>).</a:t>
            </a:r>
          </a:p>
          <a:p>
            <a:pPr lvl="0"/>
            <a:r>
              <a:rPr lang="ru-RU" sz="4500" b="1" dirty="0"/>
              <a:t>Ходатайство о повторном допросе с конкретными </a:t>
            </a:r>
            <a:r>
              <a:rPr lang="ru-RU" sz="4500" b="1" dirty="0" err="1"/>
              <a:t>вопросами+обозрение</a:t>
            </a:r>
            <a:r>
              <a:rPr lang="ru-RU" sz="4500" b="1" dirty="0"/>
              <a:t> документов</a:t>
            </a:r>
          </a:p>
          <a:p>
            <a:endParaRPr lang="ru-RU"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02209532"/>
              </p:ext>
            </p:extLst>
          </p:nvPr>
        </p:nvGraphicFramePr>
        <p:xfrm>
          <a:off x="827584" y="141711"/>
          <a:ext cx="7056784" cy="54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half" idx="1"/>
          </p:nvPr>
        </p:nvSpPr>
        <p:spPr>
          <a:xfrm>
            <a:off x="107504" y="908720"/>
            <a:ext cx="4716017" cy="5805264"/>
          </a:xfrm>
        </p:spPr>
        <p:txBody>
          <a:bodyPr>
            <a:normAutofit fontScale="25000" lnSpcReduction="20000"/>
          </a:bodyPr>
          <a:lstStyle/>
          <a:p>
            <a:pPr marL="0" indent="357188">
              <a:buClr>
                <a:srgbClr val="C00000"/>
              </a:buClr>
              <a:buSzPct val="170000"/>
              <a:buFont typeface="Wingdings 3" panose="05040102010807070707" pitchFamily="18" charset="2"/>
              <a:buChar char=""/>
            </a:pPr>
            <a:r>
              <a:rPr lang="ru-RU" sz="6000" dirty="0">
                <a:solidFill>
                  <a:srgbClr val="002060"/>
                </a:solidFill>
                <a:latin typeface="Georgia" panose="02040502050405020303" pitchFamily="18" charset="0"/>
              </a:rPr>
              <a:t>Вызов </a:t>
            </a:r>
            <a:r>
              <a:rPr lang="ru-RU" sz="6000" dirty="0" err="1">
                <a:solidFill>
                  <a:srgbClr val="002060"/>
                </a:solidFill>
                <a:latin typeface="Georgia" panose="02040502050405020303" pitchFamily="18" charset="0"/>
              </a:rPr>
              <a:t>юрлица</a:t>
            </a:r>
            <a:r>
              <a:rPr lang="ru-RU" sz="6000" dirty="0">
                <a:solidFill>
                  <a:srgbClr val="002060"/>
                </a:solidFill>
                <a:latin typeface="Georgia" panose="02040502050405020303" pitchFamily="18" charset="0"/>
              </a:rPr>
              <a:t> - уведомление (приложение № 2 к приказу ФНС от 08.05.2015 № ММВ-7-2/189@). </a:t>
            </a:r>
          </a:p>
          <a:p>
            <a:pPr marL="0" indent="357188">
              <a:buClr>
                <a:srgbClr val="C00000"/>
              </a:buClr>
              <a:buSzPct val="170000"/>
              <a:buFont typeface="Wingdings 3" panose="05040102010807070707" pitchFamily="18" charset="2"/>
              <a:buChar char=""/>
            </a:pPr>
            <a:r>
              <a:rPr lang="ru-RU" sz="6000" dirty="0">
                <a:solidFill>
                  <a:srgbClr val="002060"/>
                </a:solidFill>
                <a:latin typeface="Georgia" panose="02040502050405020303" pitchFamily="18" charset="0"/>
              </a:rPr>
              <a:t> и вызов ФИЗЛИЦА- повестка или уведомление (письмо ФНС от 17.07.2013 № АС-4-2/12837)</a:t>
            </a:r>
          </a:p>
          <a:p>
            <a:pPr marL="0" indent="357188">
              <a:buClr>
                <a:srgbClr val="C00000"/>
              </a:buClr>
              <a:buSzPct val="170000"/>
              <a:buFont typeface="Wingdings 3" panose="05040102010807070707" pitchFamily="18" charset="2"/>
              <a:buChar char=""/>
            </a:pPr>
            <a:r>
              <a:rPr lang="ru-RU" sz="6000" dirty="0">
                <a:solidFill>
                  <a:srgbClr val="002060"/>
                </a:solidFill>
                <a:latin typeface="Georgia" panose="02040502050405020303" pitchFamily="18" charset="0"/>
              </a:rPr>
              <a:t>Свидетелями могут быть лишь лица, причастные к операциям, по которым возник налоговый спор. Например, кладовщик может подтвердить факт приемки товара на склад (решение АС Москвы от 14.01.2019 № А40-23565/18-108-1032</a:t>
            </a:r>
          </a:p>
          <a:p>
            <a:pPr marL="0" indent="357188">
              <a:buClr>
                <a:srgbClr val="C00000"/>
              </a:buClr>
              <a:buSzPct val="170000"/>
              <a:buFont typeface="Wingdings 3" panose="05040102010807070707" pitchFamily="18" charset="2"/>
              <a:buChar char=""/>
            </a:pPr>
            <a:r>
              <a:rPr lang="ru-RU" sz="6000" dirty="0">
                <a:solidFill>
                  <a:srgbClr val="002060"/>
                </a:solidFill>
                <a:latin typeface="Georgia" panose="02040502050405020303" pitchFamily="18" charset="0"/>
              </a:rPr>
              <a:t>Главбух может подтвердить, что директор не номинал  АС ХМАО от 11.09.2018 № А75-133/2018)</a:t>
            </a:r>
          </a:p>
          <a:p>
            <a:pPr marL="0" indent="357188">
              <a:buClr>
                <a:srgbClr val="C00000"/>
              </a:buClr>
              <a:buSzPct val="170000"/>
              <a:buFont typeface="Wingdings 3" panose="05040102010807070707" pitchFamily="18" charset="2"/>
              <a:buChar char=""/>
            </a:pPr>
            <a:r>
              <a:rPr lang="ru-RU" sz="6000" dirty="0">
                <a:solidFill>
                  <a:srgbClr val="002060"/>
                </a:solidFill>
                <a:latin typeface="Georgia" panose="02040502050405020303" pitchFamily="18" charset="0"/>
              </a:rPr>
              <a:t>показания следует брать только у тех лиц, которые обладают соответствующими сведениями в силу специфики своей деятельности (постановление АС Московского округа от 15.04.2015 № А40-55746/14)</a:t>
            </a:r>
          </a:p>
          <a:p>
            <a:pPr marL="0" indent="0" algn="ctr">
              <a:buNone/>
            </a:pPr>
            <a:r>
              <a:rPr lang="ru-RU" sz="5600" b="1" dirty="0">
                <a:solidFill>
                  <a:srgbClr val="002060"/>
                </a:solidFill>
                <a:latin typeface="Georgia" panose="02040502050405020303" pitchFamily="18" charset="0"/>
              </a:rPr>
              <a:t>Постановлении АС Центрального округа от 02.07.2018 года по делу №А09-1955/2017: </a:t>
            </a:r>
            <a:r>
              <a:rPr lang="ru-RU" sz="5600" i="1" dirty="0">
                <a:solidFill>
                  <a:srgbClr val="002060"/>
                </a:solidFill>
                <a:latin typeface="Georgia" panose="02040502050405020303" pitchFamily="18" charset="0"/>
              </a:rPr>
              <a:t>«Доводы инспекции о том, что в протоколах допросов кладовщики и водители общества в 2016г. не смогли назвать ООО «…», ООО «…», ООО «…», ООО «…», ООО «…», не опровергают приобретение обществом в 2012г.-2013г. посуды и предметов интерьера у этих организаций»</a:t>
            </a:r>
            <a:endParaRPr lang="ru-RU" sz="5600" dirty="0">
              <a:solidFill>
                <a:srgbClr val="002060"/>
              </a:solidFill>
              <a:latin typeface="Georgia" panose="02040502050405020303" pitchFamily="18" charset="0"/>
            </a:endParaRPr>
          </a:p>
          <a:p>
            <a:endParaRPr lang="ru-RU" dirty="0"/>
          </a:p>
        </p:txBody>
      </p:sp>
      <p:sp>
        <p:nvSpPr>
          <p:cNvPr id="4" name="Содержимое 3"/>
          <p:cNvSpPr>
            <a:spLocks noGrp="1"/>
          </p:cNvSpPr>
          <p:nvPr>
            <p:ph sz="half" idx="2"/>
          </p:nvPr>
        </p:nvSpPr>
        <p:spPr>
          <a:xfrm>
            <a:off x="4932040" y="751905"/>
            <a:ext cx="4211960" cy="5203603"/>
          </a:xfrm>
        </p:spPr>
        <p:txBody>
          <a:bodyPr>
            <a:normAutofit fontScale="25000" lnSpcReduction="20000"/>
          </a:bodyPr>
          <a:lstStyle/>
          <a:p>
            <a:pPr marL="0" indent="0">
              <a:buNone/>
            </a:pPr>
            <a:endParaRPr lang="ru-RU" sz="3400" dirty="0">
              <a:solidFill>
                <a:schemeClr val="bg1">
                  <a:lumMod val="95000"/>
                  <a:lumOff val="5000"/>
                </a:schemeClr>
              </a:solidFill>
              <a:latin typeface="Georgia" panose="02040502050405020303" pitchFamily="18" charset="0"/>
            </a:endParaRPr>
          </a:p>
          <a:p>
            <a:pPr marL="0" indent="0">
              <a:buNone/>
            </a:pPr>
            <a:r>
              <a:rPr lang="ru-RU" sz="6400" b="1" dirty="0">
                <a:solidFill>
                  <a:srgbClr val="002060"/>
                </a:solidFill>
                <a:latin typeface="Georgia" panose="02040502050405020303" pitchFamily="18" charset="0"/>
              </a:rPr>
              <a:t>Передопрос в суде- смена показаний + допрос в подъезде АС Поволжского округа №Ф06-49618/2019 от 08.08.2019 года по делу №А65-29058/2018</a:t>
            </a:r>
          </a:p>
          <a:p>
            <a:pPr marL="0" indent="0">
              <a:buNone/>
            </a:pPr>
            <a:r>
              <a:rPr lang="ru-RU" sz="6400" dirty="0">
                <a:solidFill>
                  <a:srgbClr val="002060"/>
                </a:solidFill>
                <a:latin typeface="Georgia" panose="02040502050405020303" pitchFamily="18" charset="0"/>
              </a:rPr>
              <a:t>Противоречивые показания директора по развитию и работника АС Москвы от 15.01.2019 № А40-206620/2018</a:t>
            </a:r>
          </a:p>
          <a:p>
            <a:endParaRPr lang="ru-RU" sz="6400" dirty="0">
              <a:solidFill>
                <a:srgbClr val="002060"/>
              </a:solidFill>
              <a:latin typeface="Georgia" panose="02040502050405020303" pitchFamily="18" charset="0"/>
            </a:endParaRPr>
          </a:p>
          <a:p>
            <a:pPr marL="0" indent="0">
              <a:buNone/>
            </a:pPr>
            <a:r>
              <a:rPr lang="ru-RU" sz="6400" dirty="0">
                <a:solidFill>
                  <a:srgbClr val="002060"/>
                </a:solidFill>
                <a:latin typeface="Georgia" panose="02040502050405020303" pitchFamily="18" charset="0"/>
              </a:rPr>
              <a:t>Водитель не мог знать директоров компании, он доставлял только грузы Пятнадцатого ААС от 25.01.2016 № А53-10551/2015</a:t>
            </a:r>
          </a:p>
          <a:p>
            <a:pPr marL="0" indent="0">
              <a:buNone/>
            </a:pPr>
            <a:r>
              <a:rPr lang="ru-RU" sz="6400" b="1" dirty="0">
                <a:solidFill>
                  <a:srgbClr val="002060"/>
                </a:solidFill>
                <a:latin typeface="Georgia" panose="02040502050405020303" pitchFamily="18" charset="0"/>
              </a:rPr>
              <a:t>протоколы допросов, составленные до или после проверки, — недопустимое Допрос, проведенный после окончания проверки, в том числе за рамками </a:t>
            </a:r>
            <a:r>
              <a:rPr lang="ru-RU" sz="6400" b="1" dirty="0" err="1">
                <a:solidFill>
                  <a:srgbClr val="002060"/>
                </a:solidFill>
                <a:latin typeface="Georgia" panose="02040502050405020303" pitchFamily="18" charset="0"/>
              </a:rPr>
              <a:t>допмероприятий</a:t>
            </a:r>
            <a:r>
              <a:rPr lang="ru-RU" sz="6400" b="1" dirty="0">
                <a:solidFill>
                  <a:srgbClr val="002060"/>
                </a:solidFill>
                <a:latin typeface="Georgia" panose="02040502050405020303" pitchFamily="18" charset="0"/>
              </a:rPr>
              <a:t>, — недопустимое доказательство (письмо ФНС от 23.04.2014 № ЕД-4-2/7970@,решение АС Москвы от 09.04.2018 № А40-255380/16-20-2407</a:t>
            </a:r>
            <a:endParaRPr lang="ru-RU" sz="6400" dirty="0">
              <a:solidFill>
                <a:srgbClr val="002060"/>
              </a:solidFill>
              <a:latin typeface="Georgia" panose="02040502050405020303" pitchFamily="18" charset="0"/>
            </a:endParaRPr>
          </a:p>
          <a:p>
            <a:endParaRPr lang="ru-RU" sz="6400" dirty="0">
              <a:solidFill>
                <a:srgbClr val="002060"/>
              </a:solidFill>
              <a:latin typeface="Georgia" panose="02040502050405020303" pitchFamily="18" charset="0"/>
            </a:endParaRPr>
          </a:p>
        </p:txBody>
      </p:sp>
      <p:cxnSp>
        <p:nvCxnSpPr>
          <p:cNvPr id="7" name="Соединительная линия уступом 6"/>
          <p:cNvCxnSpPr/>
          <p:nvPr/>
        </p:nvCxnSpPr>
        <p:spPr>
          <a:xfrm rot="10800000" flipV="1">
            <a:off x="611560" y="908720"/>
            <a:ext cx="8280920" cy="5832648"/>
          </a:xfrm>
          <a:prstGeom prst="bentConnector3">
            <a:avLst/>
          </a:prstGeom>
          <a:ln w="69850"/>
        </p:spPr>
        <p:style>
          <a:lnRef idx="1">
            <a:schemeClr val="accent1"/>
          </a:lnRef>
          <a:fillRef idx="0">
            <a:schemeClr val="accent1"/>
          </a:fillRef>
          <a:effectRef idx="0">
            <a:schemeClr val="accent1"/>
          </a:effectRef>
          <a:fontRef idx="minor">
            <a:schemeClr val="tx1"/>
          </a:fontRef>
        </p:style>
      </p:cxnSp>
      <p:sp>
        <p:nvSpPr>
          <p:cNvPr id="8" name="Freeform 128"/>
          <p:cNvSpPr/>
          <p:nvPr/>
        </p:nvSpPr>
        <p:spPr>
          <a:xfrm>
            <a:off x="7884368" y="6146452"/>
            <a:ext cx="720080" cy="567532"/>
          </a:xfrm>
          <a:custGeom>
            <a:avLst/>
            <a:gdLst>
              <a:gd name="connsiteX0" fmla="*/ 73103 w 297485"/>
              <a:gd name="connsiteY0" fmla="*/ 148745 h 324532"/>
              <a:gd name="connsiteX1" fmla="*/ 81977 w 297485"/>
              <a:gd name="connsiteY1" fmla="*/ 153288 h 324532"/>
              <a:gd name="connsiteX2" fmla="*/ 97718 w 297485"/>
              <a:gd name="connsiteY2" fmla="*/ 163429 h 324532"/>
              <a:gd name="connsiteX3" fmla="*/ 120536 w 297485"/>
              <a:gd name="connsiteY3" fmla="*/ 173571 h 324532"/>
              <a:gd name="connsiteX4" fmla="*/ 148743 w 297485"/>
              <a:gd name="connsiteY4" fmla="*/ 178114 h 324532"/>
              <a:gd name="connsiteX5" fmla="*/ 176949 w 297485"/>
              <a:gd name="connsiteY5" fmla="*/ 173571 h 324532"/>
              <a:gd name="connsiteX6" fmla="*/ 199768 w 297485"/>
              <a:gd name="connsiteY6" fmla="*/ 163429 h 324532"/>
              <a:gd name="connsiteX7" fmla="*/ 215508 w 297485"/>
              <a:gd name="connsiteY7" fmla="*/ 153288 h 324532"/>
              <a:gd name="connsiteX8" fmla="*/ 224382 w 297485"/>
              <a:gd name="connsiteY8" fmla="*/ 148745 h 324532"/>
              <a:gd name="connsiteX9" fmla="*/ 247940 w 297485"/>
              <a:gd name="connsiteY9" fmla="*/ 152971 h 324532"/>
              <a:gd name="connsiteX10" fmla="*/ 266005 w 297485"/>
              <a:gd name="connsiteY10" fmla="*/ 164275 h 324532"/>
              <a:gd name="connsiteX11" fmla="*/ 279104 w 297485"/>
              <a:gd name="connsiteY11" fmla="*/ 181388 h 324532"/>
              <a:gd name="connsiteX12" fmla="*/ 288189 w 297485"/>
              <a:gd name="connsiteY12" fmla="*/ 201988 h 324532"/>
              <a:gd name="connsiteX13" fmla="*/ 293788 w 297485"/>
              <a:gd name="connsiteY13" fmla="*/ 224913 h 324532"/>
              <a:gd name="connsiteX14" fmla="*/ 296746 w 297485"/>
              <a:gd name="connsiteY14" fmla="*/ 247942 h 324532"/>
              <a:gd name="connsiteX15" fmla="*/ 297485 w 297485"/>
              <a:gd name="connsiteY15" fmla="*/ 269810 h 324532"/>
              <a:gd name="connsiteX16" fmla="*/ 282061 w 297485"/>
              <a:gd name="connsiteY16" fmla="*/ 309848 h 324532"/>
              <a:gd name="connsiteX17" fmla="*/ 241073 w 297485"/>
              <a:gd name="connsiteY17" fmla="*/ 324532 h 324532"/>
              <a:gd name="connsiteX18" fmla="*/ 56412 w 297485"/>
              <a:gd name="connsiteY18" fmla="*/ 324532 h 324532"/>
              <a:gd name="connsiteX19" fmla="*/ 15423 w 297485"/>
              <a:gd name="connsiteY19" fmla="*/ 309848 h 324532"/>
              <a:gd name="connsiteX20" fmla="*/ 0 w 297485"/>
              <a:gd name="connsiteY20" fmla="*/ 269810 h 324532"/>
              <a:gd name="connsiteX21" fmla="*/ 740 w 297485"/>
              <a:gd name="connsiteY21" fmla="*/ 247942 h 324532"/>
              <a:gd name="connsiteX22" fmla="*/ 3698 w 297485"/>
              <a:gd name="connsiteY22" fmla="*/ 224913 h 324532"/>
              <a:gd name="connsiteX23" fmla="*/ 9296 w 297485"/>
              <a:gd name="connsiteY23" fmla="*/ 201988 h 324532"/>
              <a:gd name="connsiteX24" fmla="*/ 18382 w 297485"/>
              <a:gd name="connsiteY24" fmla="*/ 181388 h 324532"/>
              <a:gd name="connsiteX25" fmla="*/ 31481 w 297485"/>
              <a:gd name="connsiteY25" fmla="*/ 164275 h 324532"/>
              <a:gd name="connsiteX26" fmla="*/ 49546 w 297485"/>
              <a:gd name="connsiteY26" fmla="*/ 152971 h 324532"/>
              <a:gd name="connsiteX27" fmla="*/ 73103 w 297485"/>
              <a:gd name="connsiteY27" fmla="*/ 148745 h 324532"/>
              <a:gd name="connsiteX28" fmla="*/ 148743 w 297485"/>
              <a:gd name="connsiteY28" fmla="*/ 0 h 324532"/>
              <a:gd name="connsiteX29" fmla="*/ 206106 w 297485"/>
              <a:gd name="connsiteY29" fmla="*/ 23770 h 324532"/>
              <a:gd name="connsiteX30" fmla="*/ 229875 w 297485"/>
              <a:gd name="connsiteY30" fmla="*/ 81133 h 324532"/>
              <a:gd name="connsiteX31" fmla="*/ 206106 w 297485"/>
              <a:gd name="connsiteY31" fmla="*/ 138496 h 324532"/>
              <a:gd name="connsiteX32" fmla="*/ 148743 w 297485"/>
              <a:gd name="connsiteY32" fmla="*/ 162266 h 324532"/>
              <a:gd name="connsiteX33" fmla="*/ 91379 w 297485"/>
              <a:gd name="connsiteY33" fmla="*/ 138496 h 324532"/>
              <a:gd name="connsiteX34" fmla="*/ 67610 w 297485"/>
              <a:gd name="connsiteY34" fmla="*/ 81133 h 324532"/>
              <a:gd name="connsiteX35" fmla="*/ 91379 w 297485"/>
              <a:gd name="connsiteY35" fmla="*/ 23770 h 324532"/>
              <a:gd name="connsiteX36" fmla="*/ 148743 w 297485"/>
              <a:gd name="connsiteY36" fmla="*/ 0 h 3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7485" h="324532">
                <a:moveTo>
                  <a:pt x="73103" y="148745"/>
                </a:moveTo>
                <a:cubicBezTo>
                  <a:pt x="74372" y="148745"/>
                  <a:pt x="77330" y="150259"/>
                  <a:pt x="81977" y="153288"/>
                </a:cubicBezTo>
                <a:cubicBezTo>
                  <a:pt x="86626" y="156316"/>
                  <a:pt x="91872" y="159697"/>
                  <a:pt x="97718" y="163429"/>
                </a:cubicBezTo>
                <a:cubicBezTo>
                  <a:pt x="103564" y="167162"/>
                  <a:pt x="111170" y="170542"/>
                  <a:pt x="120536" y="173571"/>
                </a:cubicBezTo>
                <a:cubicBezTo>
                  <a:pt x="129903" y="176599"/>
                  <a:pt x="139306" y="178114"/>
                  <a:pt x="148743" y="178114"/>
                </a:cubicBezTo>
                <a:cubicBezTo>
                  <a:pt x="158180" y="178114"/>
                  <a:pt x="167582" y="176599"/>
                  <a:pt x="176949" y="173571"/>
                </a:cubicBezTo>
                <a:cubicBezTo>
                  <a:pt x="186315" y="170542"/>
                  <a:pt x="193922" y="167162"/>
                  <a:pt x="199768" y="163429"/>
                </a:cubicBezTo>
                <a:cubicBezTo>
                  <a:pt x="205613" y="159697"/>
                  <a:pt x="210860" y="156316"/>
                  <a:pt x="215508" y="153288"/>
                </a:cubicBezTo>
                <a:cubicBezTo>
                  <a:pt x="220157" y="150259"/>
                  <a:pt x="223115" y="148745"/>
                  <a:pt x="224382" y="148745"/>
                </a:cubicBezTo>
                <a:cubicBezTo>
                  <a:pt x="232974" y="148745"/>
                  <a:pt x="240827" y="150154"/>
                  <a:pt x="247940" y="152971"/>
                </a:cubicBezTo>
                <a:cubicBezTo>
                  <a:pt x="255053" y="155788"/>
                  <a:pt x="261074" y="159556"/>
                  <a:pt x="266005" y="164275"/>
                </a:cubicBezTo>
                <a:cubicBezTo>
                  <a:pt x="270935" y="168993"/>
                  <a:pt x="275301" y="174697"/>
                  <a:pt x="279104" y="181388"/>
                </a:cubicBezTo>
                <a:cubicBezTo>
                  <a:pt x="282907" y="188079"/>
                  <a:pt x="285935" y="194946"/>
                  <a:pt x="288189" y="201988"/>
                </a:cubicBezTo>
                <a:cubicBezTo>
                  <a:pt x="290443" y="209031"/>
                  <a:pt x="292309" y="216673"/>
                  <a:pt x="293788" y="224913"/>
                </a:cubicBezTo>
                <a:cubicBezTo>
                  <a:pt x="295267" y="233152"/>
                  <a:pt x="296253" y="240829"/>
                  <a:pt x="296746" y="247942"/>
                </a:cubicBezTo>
                <a:cubicBezTo>
                  <a:pt x="297238" y="255056"/>
                  <a:pt x="297485" y="262344"/>
                  <a:pt x="297485" y="269810"/>
                </a:cubicBezTo>
                <a:cubicBezTo>
                  <a:pt x="297485" y="286713"/>
                  <a:pt x="292344" y="300059"/>
                  <a:pt x="282061" y="309848"/>
                </a:cubicBezTo>
                <a:cubicBezTo>
                  <a:pt x="271779" y="319638"/>
                  <a:pt x="258116" y="324532"/>
                  <a:pt x="241073" y="324532"/>
                </a:cubicBezTo>
                <a:lnTo>
                  <a:pt x="56412" y="324532"/>
                </a:lnTo>
                <a:cubicBezTo>
                  <a:pt x="39368" y="324532"/>
                  <a:pt x="25706" y="319638"/>
                  <a:pt x="15423" y="309848"/>
                </a:cubicBezTo>
                <a:cubicBezTo>
                  <a:pt x="5141" y="300059"/>
                  <a:pt x="0" y="286713"/>
                  <a:pt x="0" y="269810"/>
                </a:cubicBezTo>
                <a:cubicBezTo>
                  <a:pt x="0" y="262344"/>
                  <a:pt x="246" y="255056"/>
                  <a:pt x="740" y="247942"/>
                </a:cubicBezTo>
                <a:cubicBezTo>
                  <a:pt x="1232" y="240829"/>
                  <a:pt x="2219" y="233152"/>
                  <a:pt x="3698" y="224913"/>
                </a:cubicBezTo>
                <a:cubicBezTo>
                  <a:pt x="5177" y="216673"/>
                  <a:pt x="7043" y="209031"/>
                  <a:pt x="9296" y="201988"/>
                </a:cubicBezTo>
                <a:cubicBezTo>
                  <a:pt x="11550" y="194946"/>
                  <a:pt x="14579" y="188079"/>
                  <a:pt x="18382" y="181388"/>
                </a:cubicBezTo>
                <a:cubicBezTo>
                  <a:pt x="22184" y="174697"/>
                  <a:pt x="26551" y="168993"/>
                  <a:pt x="31481" y="164275"/>
                </a:cubicBezTo>
                <a:cubicBezTo>
                  <a:pt x="36411" y="159556"/>
                  <a:pt x="42432" y="155788"/>
                  <a:pt x="49546" y="152971"/>
                </a:cubicBezTo>
                <a:cubicBezTo>
                  <a:pt x="56659" y="150154"/>
                  <a:pt x="64511" y="148745"/>
                  <a:pt x="73103" y="148745"/>
                </a:cubicBezTo>
                <a:close/>
                <a:moveTo>
                  <a:pt x="148743" y="0"/>
                </a:moveTo>
                <a:cubicBezTo>
                  <a:pt x="171139" y="0"/>
                  <a:pt x="190259" y="7923"/>
                  <a:pt x="206106" y="23770"/>
                </a:cubicBezTo>
                <a:cubicBezTo>
                  <a:pt x="221952" y="39616"/>
                  <a:pt x="229875" y="58736"/>
                  <a:pt x="229875" y="81133"/>
                </a:cubicBezTo>
                <a:cubicBezTo>
                  <a:pt x="229875" y="103529"/>
                  <a:pt x="221952" y="122650"/>
                  <a:pt x="206106" y="138496"/>
                </a:cubicBezTo>
                <a:cubicBezTo>
                  <a:pt x="190259" y="154342"/>
                  <a:pt x="171139" y="162266"/>
                  <a:pt x="148743" y="162266"/>
                </a:cubicBezTo>
                <a:cubicBezTo>
                  <a:pt x="126347" y="162266"/>
                  <a:pt x="107226" y="154342"/>
                  <a:pt x="91379" y="138496"/>
                </a:cubicBezTo>
                <a:cubicBezTo>
                  <a:pt x="75533" y="122650"/>
                  <a:pt x="67610" y="103529"/>
                  <a:pt x="67610" y="81133"/>
                </a:cubicBezTo>
                <a:cubicBezTo>
                  <a:pt x="67610" y="58736"/>
                  <a:pt x="75533" y="39616"/>
                  <a:pt x="91379" y="23770"/>
                </a:cubicBezTo>
                <a:cubicBezTo>
                  <a:pt x="107226" y="7923"/>
                  <a:pt x="126347" y="0"/>
                  <a:pt x="148743"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04168" y="1340768"/>
            <a:ext cx="8928992" cy="5040560"/>
          </a:xfrm>
        </p:spPr>
        <p:txBody>
          <a:bodyPr>
            <a:noAutofit/>
          </a:bodyPr>
          <a:lstStyle/>
          <a:p>
            <a:pPr marL="0" indent="357188" algn="ctr">
              <a:buNone/>
            </a:pPr>
            <a:r>
              <a:rPr lang="ru-RU" sz="1600" b="1" dirty="0">
                <a:solidFill>
                  <a:srgbClr val="002060"/>
                </a:solidFill>
                <a:latin typeface="Georgia" panose="02040502050405020303" pitchFamily="18" charset="0"/>
              </a:rPr>
              <a:t>Чтобы это доказательство было легитимным, оно должно отвечать критериям относимости, допустимости, достоверности, а также достаточности и взаимосвязи с другими документами (ч. 2, 4 ст. 71 АПК)</a:t>
            </a:r>
          </a:p>
          <a:p>
            <a:pPr marL="0" indent="357188" algn="ctr">
              <a:buNone/>
            </a:pPr>
            <a:endParaRPr lang="ru-RU" sz="1600" b="1" dirty="0">
              <a:solidFill>
                <a:srgbClr val="002060"/>
              </a:solidFill>
              <a:latin typeface="Georgia" panose="02040502050405020303" pitchFamily="18" charset="0"/>
            </a:endParaRPr>
          </a:p>
          <a:p>
            <a:pPr marL="0" indent="357188">
              <a:buNone/>
            </a:pPr>
            <a:r>
              <a:rPr lang="ru-RU" sz="1600" dirty="0">
                <a:solidFill>
                  <a:srgbClr val="002060"/>
                </a:solidFill>
                <a:latin typeface="Georgia" panose="02040502050405020303" pitchFamily="18" charset="0"/>
              </a:rPr>
              <a:t>Свидетель не был предупрежден об ответственности за дачу ложных показаний— грубое нарушение (</a:t>
            </a:r>
            <a:r>
              <a:rPr lang="ru-RU" sz="1600" b="1" dirty="0">
                <a:solidFill>
                  <a:srgbClr val="002060"/>
                </a:solidFill>
                <a:latin typeface="Georgia" panose="02040502050405020303" pitchFamily="18" charset="0"/>
              </a:rPr>
              <a:t>постановление ФАС Московского округа от 25.12.2012 № А40-113120/2011-116-305 </a:t>
            </a:r>
            <a:r>
              <a:rPr lang="ru-RU" sz="1600" dirty="0">
                <a:solidFill>
                  <a:srgbClr val="002060"/>
                </a:solidFill>
                <a:latin typeface="Georgia" panose="02040502050405020303" pitchFamily="18" charset="0"/>
              </a:rPr>
              <a:t>(</a:t>
            </a:r>
            <a:r>
              <a:rPr lang="ru-RU" sz="1600" b="1" u="sng" dirty="0">
                <a:solidFill>
                  <a:srgbClr val="002060"/>
                </a:solidFill>
                <a:latin typeface="Georgia" panose="02040502050405020303" pitchFamily="18" charset="0"/>
              </a:rPr>
              <a:t>постановление Восьмого ААС от 16.07.15 № 08АП-6042/2015</a:t>
            </a:r>
            <a:r>
              <a:rPr lang="ru-RU" sz="1600" dirty="0">
                <a:solidFill>
                  <a:srgbClr val="002060"/>
                </a:solidFill>
                <a:latin typeface="Georgia" panose="02040502050405020303" pitchFamily="18" charset="0"/>
              </a:rPr>
              <a:t>, оставлено в силе </a:t>
            </a:r>
            <a:r>
              <a:rPr lang="ru-RU" sz="1600" b="1" u="sng" dirty="0">
                <a:solidFill>
                  <a:srgbClr val="002060"/>
                </a:solidFill>
                <a:latin typeface="Georgia" panose="02040502050405020303" pitchFamily="18" charset="0"/>
              </a:rPr>
              <a:t>постановлением АС Западно-Сибирского округа от 18.11.15 № Ф04-25517/2015</a:t>
            </a:r>
          </a:p>
          <a:p>
            <a:pPr marL="0" indent="0">
              <a:buNone/>
            </a:pPr>
            <a:r>
              <a:rPr lang="ru-RU" sz="1600" u="sng" dirty="0">
                <a:solidFill>
                  <a:srgbClr val="002060"/>
                </a:solidFill>
                <a:latin typeface="Georgia" panose="02040502050405020303" pitchFamily="18" charset="0"/>
              </a:rPr>
              <a:t>Подпись на каждой странице (</a:t>
            </a:r>
            <a:r>
              <a:rPr lang="ru-RU" sz="1600" b="1" u="sng" dirty="0">
                <a:solidFill>
                  <a:srgbClr val="002060"/>
                </a:solidFill>
                <a:latin typeface="Georgia" panose="02040502050405020303" pitchFamily="18" charset="0"/>
              </a:rPr>
              <a:t>нет подписи инспектора- протокол недействительный </a:t>
            </a:r>
            <a:r>
              <a:rPr lang="ru-RU" sz="1600" b="1" dirty="0">
                <a:solidFill>
                  <a:srgbClr val="002060"/>
                </a:solidFill>
                <a:latin typeface="Georgia" panose="02040502050405020303" pitchFamily="18" charset="0"/>
              </a:rPr>
              <a:t>АС Московского округа от 18.10.2019 № А41-33725/2017</a:t>
            </a:r>
            <a:endParaRPr lang="ru-RU" sz="1600" b="1" u="sng" dirty="0">
              <a:solidFill>
                <a:srgbClr val="002060"/>
              </a:solidFill>
              <a:latin typeface="Georgia" panose="02040502050405020303" pitchFamily="18" charset="0"/>
            </a:endParaRPr>
          </a:p>
          <a:p>
            <a:pPr marL="0" indent="357188">
              <a:buNone/>
            </a:pPr>
            <a:r>
              <a:rPr lang="ru-RU" sz="1600" dirty="0">
                <a:solidFill>
                  <a:srgbClr val="002060"/>
                </a:solidFill>
                <a:latin typeface="Georgia" panose="02040502050405020303" pitchFamily="18" charset="0"/>
              </a:rPr>
              <a:t>ИФНС ссылаются только на те факты, которые в отрыве от общего контекста подтверждают </a:t>
            </a:r>
            <a:r>
              <a:rPr lang="ru-RU" sz="1600" dirty="0" err="1">
                <a:solidFill>
                  <a:srgbClr val="002060"/>
                </a:solidFill>
                <a:latin typeface="Georgia" panose="02040502050405020303" pitchFamily="18" charset="0"/>
              </a:rPr>
              <a:t>профискальную</a:t>
            </a:r>
            <a:r>
              <a:rPr lang="ru-RU" sz="1600" dirty="0">
                <a:solidFill>
                  <a:srgbClr val="002060"/>
                </a:solidFill>
                <a:latin typeface="Georgia" panose="02040502050405020303" pitchFamily="18" charset="0"/>
              </a:rPr>
              <a:t> позицию</a:t>
            </a:r>
          </a:p>
          <a:p>
            <a:pPr marL="0" indent="0">
              <a:buNone/>
            </a:pPr>
            <a:r>
              <a:rPr lang="ru-RU" sz="1600" b="1" dirty="0">
                <a:solidFill>
                  <a:srgbClr val="002060"/>
                </a:solidFill>
                <a:latin typeface="Georgia" panose="02040502050405020303" pitchFamily="18" charset="0"/>
              </a:rPr>
              <a:t>доказательство</a:t>
            </a:r>
            <a:r>
              <a:rPr lang="ru-RU" sz="1600" dirty="0">
                <a:solidFill>
                  <a:srgbClr val="002060"/>
                </a:solidFill>
                <a:latin typeface="Georgia" panose="02040502050405020303" pitchFamily="18" charset="0"/>
              </a:rPr>
              <a:t>. Их получили вне рамок проверки, а это нарушает НК (постановления ФАС Московского </a:t>
            </a:r>
            <a:r>
              <a:rPr lang="ru-RU" sz="1600" b="1" dirty="0">
                <a:solidFill>
                  <a:srgbClr val="002060"/>
                </a:solidFill>
                <a:latin typeface="Georgia" panose="02040502050405020303" pitchFamily="18" charset="0"/>
              </a:rPr>
              <a:t>от 16.07.2010 № А40-77419/09-126-566, от 16.06.2011 № А40-79498/10-76-408, Волго-Вятского от 07.04.2011 № А43-5795/2010</a:t>
            </a:r>
            <a:r>
              <a:rPr lang="ru-RU" sz="1600" b="1" dirty="0">
                <a:solidFill>
                  <a:srgbClr val="C00000"/>
                </a:solidFill>
                <a:latin typeface="Georgia" panose="02040502050405020303" pitchFamily="18" charset="0"/>
              </a:rPr>
              <a:t>, Уральского от 08.08.2011 № А76-21415/2010 и Западно-Сибирского от 24.11.2011 № А46-3658/2011 округов, АС Поволжского от 13.02.2017 № Ф06-7969/2016, Центрального от 03.06.2016 № А54-5473/2015 округов).</a:t>
            </a:r>
          </a:p>
          <a:p>
            <a:pPr marL="0" indent="0">
              <a:buNone/>
            </a:pPr>
            <a:endParaRPr lang="ru-RU" sz="1400" dirty="0">
              <a:solidFill>
                <a:schemeClr val="bg1">
                  <a:lumMod val="95000"/>
                  <a:lumOff val="5000"/>
                </a:schemeClr>
              </a:solidFill>
              <a:latin typeface="Georgia" panose="02040502050405020303" pitchFamily="18" charset="0"/>
            </a:endParaRPr>
          </a:p>
        </p:txBody>
      </p:sp>
      <p:graphicFrame>
        <p:nvGraphicFramePr>
          <p:cNvPr id="7" name="Схема 6"/>
          <p:cNvGraphicFramePr/>
          <p:nvPr>
            <p:extLst>
              <p:ext uri="{D42A27DB-BD31-4B8C-83A1-F6EECF244321}">
                <p14:modId xmlns:p14="http://schemas.microsoft.com/office/powerpoint/2010/main" val="1474914221"/>
              </p:ext>
            </p:extLst>
          </p:nvPr>
        </p:nvGraphicFramePr>
        <p:xfrm>
          <a:off x="971600" y="103726"/>
          <a:ext cx="6840760" cy="1012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3"/>
          <p:cNvSpPr>
            <a:spLocks noGrp="1"/>
          </p:cNvSpPr>
          <p:nvPr>
            <p:ph sz="half" idx="2"/>
          </p:nvPr>
        </p:nvSpPr>
        <p:spPr>
          <a:xfrm>
            <a:off x="251520" y="1352488"/>
            <a:ext cx="8636047" cy="4824536"/>
          </a:xfrm>
        </p:spPr>
        <p:txBody>
          <a:bodyPr>
            <a:noAutofit/>
          </a:bodyPr>
          <a:lstStyle/>
          <a:p>
            <a:pPr marL="0" indent="442913" algn="just">
              <a:buClr>
                <a:srgbClr val="C00000"/>
              </a:buClr>
              <a:buSzPct val="160000"/>
              <a:buFont typeface="Wingdings 3" panose="05040102010807070707" pitchFamily="18" charset="2"/>
              <a:buChar char=""/>
              <a:tabLst>
                <a:tab pos="542925" algn="l"/>
              </a:tabLst>
            </a:pPr>
            <a:r>
              <a:rPr lang="ru-RU" sz="1600" dirty="0">
                <a:solidFill>
                  <a:srgbClr val="002060"/>
                </a:solidFill>
                <a:latin typeface="Georgia" panose="02040502050405020303" pitchFamily="18" charset="0"/>
              </a:rPr>
              <a:t>Сам по себе протокол допроса свидетеля, составленный инспекторами на стадии проверки, в суде будет простым письменным доказательством (ст. 75 АПК). То есть он не имеет прямого отношения к такому средству доказывания как свидетельские показания (ст. 88 АПК). Это связано с тем, что допрос проводят без соблюдения всех процессуальных требований. </a:t>
            </a:r>
          </a:p>
          <a:p>
            <a:pPr marL="0" indent="442913" algn="just">
              <a:buClr>
                <a:srgbClr val="C00000"/>
              </a:buClr>
              <a:buSzPct val="160000"/>
              <a:buFont typeface="Wingdings 3" panose="05040102010807070707" pitchFamily="18" charset="2"/>
              <a:buChar char=""/>
              <a:tabLst>
                <a:tab pos="542925" algn="l"/>
              </a:tabLst>
            </a:pPr>
            <a:r>
              <a:rPr lang="ru-RU" sz="1600" dirty="0">
                <a:solidFill>
                  <a:srgbClr val="002060"/>
                </a:solidFill>
                <a:latin typeface="Georgia" panose="02040502050405020303" pitchFamily="18" charset="0"/>
              </a:rPr>
              <a:t>Инспекция не лишена права осуществлять действия вне территории налогоплательщика, если они не связаны с истребованием у него документов (п. 26 постановления Пленума ВАС от 30.07.2013 № 57). Минфин с ФНС солидарны с этой позицией (письма Минфина от 05.05.2011 № 03-02-07/1–156, от 18.01.2013 № 03-02-07/1–11, ФНС от 13.09.2012 № АС-4-2/15309@, от 21.11.2013 № ЕД-3-2/4395@).</a:t>
            </a:r>
          </a:p>
          <a:p>
            <a:pPr marL="0" indent="442913" algn="just">
              <a:buClr>
                <a:srgbClr val="C00000"/>
              </a:buClr>
              <a:buSzPct val="160000"/>
              <a:buFont typeface="Wingdings 3" panose="05040102010807070707" pitchFamily="18" charset="2"/>
              <a:buChar char=""/>
              <a:tabLst>
                <a:tab pos="542925" algn="l"/>
              </a:tabLst>
            </a:pPr>
            <a:r>
              <a:rPr lang="ru-RU" sz="1600" b="1" dirty="0">
                <a:solidFill>
                  <a:srgbClr val="002060"/>
                </a:solidFill>
                <a:latin typeface="Georgia" panose="02040502050405020303" pitchFamily="18" charset="0"/>
              </a:rPr>
              <a:t>Арбитражного суда Московского округа от 1 апреля 2019 года №Ф05-3173/2019- показания свидетелей не могут быть одним и единственным доказательством!</a:t>
            </a:r>
            <a:r>
              <a:rPr lang="ru-RU" sz="1600" dirty="0">
                <a:solidFill>
                  <a:srgbClr val="002060"/>
                </a:solidFill>
                <a:latin typeface="Georgia" panose="02040502050405020303" pitchFamily="18" charset="0"/>
              </a:rPr>
              <a:t> АС Пермского края от 12.01.2018 № А50-33095/2017- тоже самое</a:t>
            </a:r>
          </a:p>
          <a:p>
            <a:pPr marL="0" indent="442913" algn="just">
              <a:buClr>
                <a:srgbClr val="C00000"/>
              </a:buClr>
              <a:buSzPct val="160000"/>
              <a:buFont typeface="Wingdings 3" panose="05040102010807070707" pitchFamily="18" charset="2"/>
              <a:buChar char=""/>
              <a:tabLst>
                <a:tab pos="542925" algn="l"/>
              </a:tabLst>
            </a:pPr>
            <a:r>
              <a:rPr lang="ru-RU" sz="1600" u="sng" dirty="0">
                <a:hlinkClick r:id="rId2"/>
              </a:rPr>
              <a:t>статья 69</a:t>
            </a:r>
            <a:r>
              <a:rPr lang="ru-RU" sz="1600" dirty="0"/>
              <a:t> АПК не относит допрос свидетеля к обстоятельствам, не нуждающимся в доказывании. Суд оценивает его наравне с другими доказательствами по делу (</a:t>
            </a:r>
            <a:r>
              <a:rPr lang="ru-RU" sz="1600" u="sng" dirty="0">
                <a:hlinkClick r:id="rId3"/>
              </a:rPr>
              <a:t>п. 3 ст. 71 АПК</a:t>
            </a:r>
            <a:r>
              <a:rPr lang="ru-RU" sz="1600" dirty="0"/>
              <a:t>).</a:t>
            </a:r>
            <a:endParaRPr lang="ru-RU" sz="1600" dirty="0">
              <a:solidFill>
                <a:srgbClr val="002060"/>
              </a:solidFill>
              <a:latin typeface="Georgia" panose="02040502050405020303" pitchFamily="18" charset="0"/>
            </a:endParaRPr>
          </a:p>
          <a:p>
            <a:pPr marL="0" indent="442913" algn="just">
              <a:buClr>
                <a:srgbClr val="C00000"/>
              </a:buClr>
              <a:buSzPct val="160000"/>
              <a:buFont typeface="Wingdings 3" panose="05040102010807070707" pitchFamily="18" charset="2"/>
              <a:buChar char=""/>
              <a:tabLst>
                <a:tab pos="542925" algn="l"/>
              </a:tabLst>
            </a:pPr>
            <a:endParaRPr lang="ru-RU" sz="1800" dirty="0">
              <a:solidFill>
                <a:srgbClr val="002060"/>
              </a:solidFill>
              <a:latin typeface="Georgia" panose="02040502050405020303" pitchFamily="18" charset="0"/>
            </a:endParaRPr>
          </a:p>
        </p:txBody>
      </p:sp>
      <p:graphicFrame>
        <p:nvGraphicFramePr>
          <p:cNvPr id="6" name="Схема 5"/>
          <p:cNvGraphicFramePr/>
          <p:nvPr>
            <p:extLst>
              <p:ext uri="{D42A27DB-BD31-4B8C-83A1-F6EECF244321}">
                <p14:modId xmlns:p14="http://schemas.microsoft.com/office/powerpoint/2010/main" val="1236244721"/>
              </p:ext>
            </p:extLst>
          </p:nvPr>
        </p:nvGraphicFramePr>
        <p:xfrm>
          <a:off x="971600" y="103726"/>
          <a:ext cx="6840760" cy="1012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ÐÐ¸Ð·Ð½ÐµÑ, ÐÐµÑÐ¾Ðº, ÐÐ¾ÑÑÐ±ÑÐº, ÐÑÐ°ÑÐºÐ°Ñ, ÐÐ¾ÐºÑÐ¼ÐµÐ½ÑÑ, ÐÑÐ¸Ñ, ÐÑÐ´Ð¸"/>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05093" y="5517232"/>
            <a:ext cx="1982474" cy="131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7771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315338118"/>
              </p:ext>
            </p:extLst>
          </p:nvPr>
        </p:nvGraphicFramePr>
        <p:xfrm>
          <a:off x="484710" y="260648"/>
          <a:ext cx="840777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half" idx="1"/>
          </p:nvPr>
        </p:nvSpPr>
        <p:spPr>
          <a:xfrm>
            <a:off x="179512" y="1412776"/>
            <a:ext cx="8712968" cy="4195763"/>
          </a:xfrm>
        </p:spPr>
        <p:txBody>
          <a:bodyPr>
            <a:noAutofit/>
          </a:bodyPr>
          <a:lstStyle/>
          <a:p>
            <a:pPr marL="0" indent="0" algn="ctr">
              <a:buNone/>
            </a:pPr>
            <a:r>
              <a:rPr lang="ru-RU" sz="2000" b="1" i="1" dirty="0" err="1">
                <a:solidFill>
                  <a:schemeClr val="bg1"/>
                </a:solidFill>
                <a:latin typeface="Georgia" panose="02040502050405020303" pitchFamily="18" charset="0"/>
              </a:rPr>
              <a:t>рность</a:t>
            </a:r>
            <a:endParaRPr lang="ru-RU" sz="2000" b="1" i="1" dirty="0">
              <a:solidFill>
                <a:schemeClr val="bg1"/>
              </a:solidFill>
              <a:latin typeface="Georgia" panose="02040502050405020303" pitchFamily="18" charset="0"/>
            </a:endParaRPr>
          </a:p>
          <a:p>
            <a:pPr marL="0" indent="357188" algn="just">
              <a:buClr>
                <a:srgbClr val="C00000"/>
              </a:buClr>
              <a:buSzPct val="153000"/>
              <a:buFont typeface="OpenSymbol" panose="05010000000000000000" pitchFamily="2" charset="0"/>
              <a:buChar char=""/>
            </a:pPr>
            <a:r>
              <a:rPr lang="ru-RU" sz="1600" dirty="0">
                <a:solidFill>
                  <a:srgbClr val="002060"/>
                </a:solidFill>
                <a:latin typeface="Georgia" panose="02040502050405020303" pitchFamily="18" charset="0"/>
              </a:rPr>
              <a:t>На правильность составления протокола(ч. 5 ст. 90, ч. 3, 4 ст. 99 НК)</a:t>
            </a:r>
          </a:p>
          <a:p>
            <a:pPr marL="0" indent="357188" algn="just">
              <a:buClr>
                <a:srgbClr val="C00000"/>
              </a:buClr>
              <a:buSzPct val="153000"/>
              <a:buFont typeface="OpenSymbol" panose="05010000000000000000" pitchFamily="2" charset="0"/>
              <a:buChar char=""/>
            </a:pPr>
            <a:r>
              <a:rPr lang="ru-RU" sz="1600" dirty="0">
                <a:solidFill>
                  <a:srgbClr val="002060"/>
                </a:solidFill>
                <a:latin typeface="Georgia" panose="02040502050405020303" pitchFamily="18" charset="0"/>
              </a:rPr>
              <a:t>Внутреннюю непротиворечивость сведений.  (потерянный паспорт предъявил на допросе </a:t>
            </a:r>
            <a:r>
              <a:rPr lang="ru-RU" sz="1600" dirty="0">
                <a:solidFill>
                  <a:srgbClr val="002060"/>
                </a:solidFill>
                <a:latin typeface="Georgia" panose="02040502050405020303" pitchFamily="18" charset="0"/>
                <a:hlinkClick r:id="rId7"/>
              </a:rPr>
              <a:t>–</a:t>
            </a:r>
            <a:r>
              <a:rPr lang="ru-RU" sz="1600" dirty="0">
                <a:solidFill>
                  <a:srgbClr val="002060"/>
                </a:solidFill>
                <a:latin typeface="Georgia" panose="02040502050405020303" pitchFamily="18" charset="0"/>
              </a:rPr>
              <a:t> выиграл налогоплательщик  17 ААС от 23.10.2017 № А60-17621/2017, АС Уральского округа от 27.12.2017 № Ф09-8230/17)</a:t>
            </a:r>
          </a:p>
          <a:p>
            <a:pPr marL="0" indent="357188" algn="just">
              <a:buClr>
                <a:srgbClr val="C00000"/>
              </a:buClr>
              <a:buSzPct val="153000"/>
              <a:buFont typeface="OpenSymbol" panose="05010000000000000000" pitchFamily="2" charset="0"/>
              <a:buChar char=""/>
            </a:pPr>
            <a:r>
              <a:rPr lang="ru-RU" sz="1600" dirty="0">
                <a:solidFill>
                  <a:srgbClr val="002060"/>
                </a:solidFill>
                <a:latin typeface="Georgia" panose="02040502050405020303" pitchFamily="18" charset="0"/>
              </a:rPr>
              <a:t>Отсутствие противоречий между показаниями свидетеля и иными доказательствами по делу. </a:t>
            </a:r>
          </a:p>
          <a:p>
            <a:pPr marL="0" indent="357188" algn="just">
              <a:buClr>
                <a:srgbClr val="C00000"/>
              </a:buClr>
              <a:buSzPct val="153000"/>
              <a:buFont typeface="OpenSymbol" panose="05010000000000000000" pitchFamily="2" charset="0"/>
              <a:buChar char=""/>
            </a:pPr>
            <a:r>
              <a:rPr lang="ru-RU" sz="1600" dirty="0">
                <a:solidFill>
                  <a:srgbClr val="002060"/>
                </a:solidFill>
                <a:latin typeface="Georgia" panose="02040502050405020303" pitchFamily="18" charset="0"/>
              </a:rPr>
              <a:t>Заинтересованность лица в даче соответствующих показаний. Если в качестве свидетеля допросили директора недобросовестного контрагента и он отрицает свое участие в деятельности </a:t>
            </a:r>
            <a:r>
              <a:rPr lang="ru-RU" sz="1600" dirty="0" err="1">
                <a:solidFill>
                  <a:srgbClr val="002060"/>
                </a:solidFill>
                <a:latin typeface="Georgia" panose="02040502050405020303" pitchFamily="18" charset="0"/>
              </a:rPr>
              <a:t>юрлица</a:t>
            </a:r>
            <a:r>
              <a:rPr lang="ru-RU" sz="1600" dirty="0">
                <a:solidFill>
                  <a:srgbClr val="002060"/>
                </a:solidFill>
                <a:latin typeface="Georgia" panose="02040502050405020303" pitchFamily="18" charset="0"/>
              </a:rPr>
              <a:t>, его показания возможно отклонить (постановление АС Московского округа от 18.08.2015 № Ф05-10878/2015);</a:t>
            </a:r>
          </a:p>
          <a:p>
            <a:pPr marL="0" indent="357188" algn="just">
              <a:buClr>
                <a:srgbClr val="C00000"/>
              </a:buClr>
              <a:buSzPct val="153000"/>
              <a:buFont typeface="OpenSymbol" panose="05010000000000000000" pitchFamily="2" charset="0"/>
              <a:buChar char=""/>
            </a:pPr>
            <a:r>
              <a:rPr lang="ru-RU" sz="1600" dirty="0">
                <a:solidFill>
                  <a:srgbClr val="002060"/>
                </a:solidFill>
                <a:latin typeface="Georgia" panose="02040502050405020303" pitchFamily="18" charset="0"/>
              </a:rPr>
              <a:t>Источник информации- откуда свидетель знает?</a:t>
            </a:r>
            <a:r>
              <a:rPr lang="ru-RU" sz="1600" dirty="0"/>
              <a:t> сведения от свидетеля не могут быть доказательством, если он не может указать источник своей осведомленности (</a:t>
            </a:r>
            <a:r>
              <a:rPr lang="ru-RU" sz="1600" u="sng" dirty="0">
                <a:hlinkClick r:id="rId8"/>
              </a:rPr>
              <a:t>п. 4 ст. 88 АПК</a:t>
            </a:r>
            <a:r>
              <a:rPr lang="ru-RU" sz="1600" dirty="0"/>
              <a:t>). </a:t>
            </a:r>
            <a:endParaRPr lang="ru-RU" sz="1600" i="1" dirty="0">
              <a:solidFill>
                <a:srgbClr val="002060"/>
              </a:solidFill>
              <a:latin typeface="Georgia" panose="02040502050405020303" pitchFamily="18" charset="0"/>
            </a:endParaRPr>
          </a:p>
          <a:p>
            <a:pPr marL="0" indent="0" algn="ctr">
              <a:buNone/>
            </a:pPr>
            <a:r>
              <a:rPr lang="ru-RU" sz="1800" b="1" i="1" dirty="0">
                <a:solidFill>
                  <a:srgbClr val="002060"/>
                </a:solidFill>
                <a:latin typeface="Georgia" panose="02040502050405020303" pitchFamily="18" charset="0"/>
              </a:rPr>
              <a:t>ВЫЗЫВАТЬ СВИДЕТЕЛЯ В СУД</a:t>
            </a:r>
            <a:endParaRPr lang="ru-RU" sz="1800" i="1" dirty="0">
              <a:solidFill>
                <a:srgbClr val="002060"/>
              </a:solidFill>
              <a:latin typeface="Georgia" panose="02040502050405020303" pitchFamily="18" charset="0"/>
            </a:endParaRPr>
          </a:p>
        </p:txBody>
      </p:sp>
      <p:pic>
        <p:nvPicPr>
          <p:cNvPr id="6" name="Рисунок 4"/>
          <p:cNvPicPr/>
          <p:nvPr/>
        </p:nvPicPr>
        <p:blipFill>
          <a:blip r:embed="rId9" cstate="print"/>
          <a:stretch/>
        </p:blipFill>
        <p:spPr>
          <a:xfrm>
            <a:off x="7020272" y="5494812"/>
            <a:ext cx="1565810" cy="12658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8967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697624598"/>
              </p:ext>
            </p:extLst>
          </p:nvPr>
        </p:nvGraphicFramePr>
        <p:xfrm>
          <a:off x="326691" y="-99392"/>
          <a:ext cx="8407770"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одержимое 3"/>
          <p:cNvSpPr>
            <a:spLocks noGrp="1"/>
          </p:cNvSpPr>
          <p:nvPr>
            <p:ph sz="half" idx="2"/>
          </p:nvPr>
        </p:nvSpPr>
        <p:spPr>
          <a:xfrm>
            <a:off x="32332" y="1052736"/>
            <a:ext cx="9111667" cy="4200245"/>
          </a:xfrm>
        </p:spPr>
        <p:txBody>
          <a:bodyPr>
            <a:noAutofit/>
          </a:bodyPr>
          <a:lstStyle/>
          <a:p>
            <a:pPr algn="ctr">
              <a:buClr>
                <a:srgbClr val="C00000"/>
              </a:buClr>
              <a:buSzPct val="160000"/>
              <a:buFont typeface="Wingdings 2" panose="05020102010507070707" pitchFamily="18" charset="2"/>
              <a:buChar char=""/>
            </a:pPr>
            <a:r>
              <a:rPr lang="ru-RU" sz="1400" b="1" dirty="0">
                <a:solidFill>
                  <a:schemeClr val="bg1"/>
                </a:solidFill>
                <a:latin typeface="Georgia" panose="02040502050405020303" pitchFamily="18" charset="0"/>
              </a:rPr>
              <a:t>Относимость.</a:t>
            </a:r>
            <a:r>
              <a:rPr lang="ru-RU" sz="1400" dirty="0">
                <a:solidFill>
                  <a:schemeClr val="bg1"/>
                </a:solidFill>
                <a:latin typeface="Georgia" panose="02040502050405020303" pitchFamily="18" charset="0"/>
              </a:rPr>
              <a:t> </a:t>
            </a:r>
          </a:p>
          <a:p>
            <a:pPr>
              <a:buClr>
                <a:srgbClr val="C00000"/>
              </a:buClr>
              <a:buSzPct val="160000"/>
              <a:buFont typeface="Wingdings 2" panose="05020102010507070707" pitchFamily="18" charset="2"/>
              <a:buChar char=""/>
            </a:pPr>
            <a:r>
              <a:rPr lang="ru-RU" sz="1400" dirty="0">
                <a:solidFill>
                  <a:srgbClr val="002060"/>
                </a:solidFill>
                <a:latin typeface="Georgia" panose="02040502050405020303" pitchFamily="18" charset="0"/>
              </a:rPr>
              <a:t>При оценке относимости протокола допроса свидетеля следует обращать внимание, соблюдаются ли требования статьи 67 АПК. Этот критерий включает два основных аспекта: доказательство способно подтвердить или опровергнуть какое-либо обстоятельство; данное обстоятельство входит в предмет доказывания по делу. То есть при допросе свидетеля при налоговой проверке инспекторы вправе спрашивать его только об обстоятельствах, имеющих непосредственное отношение к этой проверке.</a:t>
            </a:r>
          </a:p>
          <a:p>
            <a:pPr>
              <a:buClr>
                <a:srgbClr val="C00000"/>
              </a:buClr>
              <a:buSzPct val="160000"/>
              <a:buFont typeface="Wingdings 2" panose="05020102010507070707" pitchFamily="18" charset="2"/>
              <a:buChar char=""/>
            </a:pPr>
            <a:r>
              <a:rPr lang="ru-RU" sz="1400" dirty="0">
                <a:solidFill>
                  <a:srgbClr val="002060"/>
                </a:solidFill>
                <a:latin typeface="Georgia" panose="02040502050405020303" pitchFamily="18" charset="0"/>
              </a:rPr>
              <a:t>ЕСЛИ ПРОТОКОЛ ДО ПРОВЕРКИ И НЕ СОДЕРЖИТ КОНКРЕТИКИ- ИСКЛЮЧИТЬ ИЗ ДОКАЗАТЕЛЬСТВ</a:t>
            </a:r>
          </a:p>
          <a:p>
            <a:pPr>
              <a:buClr>
                <a:srgbClr val="C00000"/>
              </a:buClr>
              <a:buSzPct val="160000"/>
              <a:buFont typeface="Wingdings 2" panose="05020102010507070707" pitchFamily="18" charset="2"/>
              <a:buChar char=""/>
            </a:pPr>
            <a:endParaRPr lang="ru-RU" sz="1400" dirty="0">
              <a:solidFill>
                <a:srgbClr val="002060"/>
              </a:solidFill>
              <a:latin typeface="Georgia" panose="02040502050405020303" pitchFamily="18" charset="0"/>
            </a:endParaRPr>
          </a:p>
          <a:p>
            <a:pPr algn="ctr">
              <a:buClr>
                <a:srgbClr val="C00000"/>
              </a:buClr>
              <a:buSzPct val="160000"/>
              <a:buFont typeface="Wingdings" panose="05000000000000000000" pitchFamily="2" charset="2"/>
              <a:buChar char="v"/>
            </a:pPr>
            <a:r>
              <a:rPr lang="ru-RU" sz="1400" b="1" dirty="0">
                <a:solidFill>
                  <a:srgbClr val="002060"/>
                </a:solidFill>
                <a:latin typeface="Georgia" panose="02040502050405020303" pitchFamily="18" charset="0"/>
              </a:rPr>
              <a:t>Допустимость. Протокол допроса обязан учитывать требования статей 64 и 68 АПК о доказательствах:</a:t>
            </a:r>
          </a:p>
          <a:p>
            <a:pPr algn="just">
              <a:buClr>
                <a:srgbClr val="C00000"/>
              </a:buClr>
              <a:buSzPct val="160000"/>
              <a:buFont typeface="Wingdings" panose="05000000000000000000" pitchFamily="2" charset="2"/>
              <a:buChar char="v"/>
            </a:pPr>
            <a:r>
              <a:rPr lang="ru-RU" sz="1400" dirty="0">
                <a:solidFill>
                  <a:srgbClr val="002060"/>
                </a:solidFill>
                <a:latin typeface="Georgia" panose="02040502050405020303" pitchFamily="18" charset="0"/>
              </a:rPr>
              <a:t>Если по закону обстоятельства дела нужно подтверждать определенными доказательствами, в арбитражном суде недопустимы иные доказательства;</a:t>
            </a:r>
          </a:p>
          <a:p>
            <a:pPr algn="just">
              <a:buClr>
                <a:srgbClr val="C00000"/>
              </a:buClr>
              <a:buSzPct val="160000"/>
              <a:buFont typeface="Wingdings" panose="05000000000000000000" pitchFamily="2" charset="2"/>
              <a:buChar char="v"/>
            </a:pPr>
            <a:r>
              <a:rPr lang="ru-RU" sz="1400" dirty="0">
                <a:solidFill>
                  <a:srgbClr val="002060"/>
                </a:solidFill>
                <a:latin typeface="Georgia" panose="02040502050405020303" pitchFamily="18" charset="0"/>
              </a:rPr>
              <a:t>Сведения, отраженные в протоколе допроса, налоговики должны получить в предусмотренном НК порядке. В кодексе регламентированы время составления документа, общий порядок допроса, предупреждение об ответственности за дачу ложных показаний и пр. (ст. 90, 99, 128 НК).</a:t>
            </a:r>
          </a:p>
          <a:p>
            <a:pPr algn="just">
              <a:buClr>
                <a:srgbClr val="C00000"/>
              </a:buClr>
              <a:buSzPct val="160000"/>
              <a:buFont typeface="Wingdings" panose="05000000000000000000" pitchFamily="2" charset="2"/>
              <a:buChar char="v"/>
            </a:pPr>
            <a:r>
              <a:rPr lang="ru-RU" sz="1400" b="1" dirty="0">
                <a:solidFill>
                  <a:srgbClr val="002060"/>
                </a:solidFill>
                <a:latin typeface="Georgia" panose="02040502050405020303" pitchFamily="18" charset="0"/>
              </a:rPr>
              <a:t>Доказывать недостоверность первичных документов с помощью показаний лиц, их подписавших, недопустимо</a:t>
            </a:r>
            <a:r>
              <a:rPr lang="ru-RU" sz="1400" dirty="0">
                <a:solidFill>
                  <a:srgbClr val="002060"/>
                </a:solidFill>
                <a:latin typeface="Georgia" panose="02040502050405020303" pitchFamily="18" charset="0"/>
              </a:rPr>
              <a:t>. Судебная коллегия ВС выступает против формального подхода при получении доказательств необоснованной налоговой выгоды (</a:t>
            </a:r>
            <a:r>
              <a:rPr lang="ru-RU" sz="1400" dirty="0">
                <a:solidFill>
                  <a:srgbClr val="002060"/>
                </a:solidFill>
                <a:latin typeface="Georgia" panose="02040502050405020303" pitchFamily="18" charset="0"/>
                <a:hlinkClick r:id="rId7"/>
              </a:rPr>
              <a:t>о</a:t>
            </a:r>
            <a:r>
              <a:rPr lang="ru-RU" sz="1400" dirty="0">
                <a:solidFill>
                  <a:srgbClr val="002060"/>
                </a:solidFill>
                <a:latin typeface="Georgia" panose="02040502050405020303" pitchFamily="18" charset="0"/>
              </a:rPr>
              <a:t>пределения от 29.11.2016 № 305-КГ16-10399(дело ООО «</a:t>
            </a:r>
            <a:r>
              <a:rPr lang="ru-RU" sz="1400" dirty="0" err="1">
                <a:solidFill>
                  <a:srgbClr val="002060"/>
                </a:solidFill>
                <a:latin typeface="Georgia" panose="02040502050405020303" pitchFamily="18" charset="0"/>
              </a:rPr>
              <a:t>Центррегионуголь</a:t>
            </a:r>
            <a:r>
              <a:rPr lang="ru-RU" sz="1400" dirty="0">
                <a:solidFill>
                  <a:srgbClr val="002060"/>
                </a:solidFill>
                <a:latin typeface="Georgia" panose="02040502050405020303" pitchFamily="18" charset="0"/>
              </a:rPr>
              <a:t>»), от 06.02.2017 № 305-КГ16-14921 (дело ПАО «СИТИ»)). ФНС в ответ на определения выпустила письмо от 23.03.2017 № ЕД-5-9/547@ «О выявлении обстоятельств необоснованной налоговой выгоды».</a:t>
            </a:r>
          </a:p>
          <a:p>
            <a:pPr>
              <a:buClr>
                <a:srgbClr val="C00000"/>
              </a:buClr>
              <a:buSzPct val="160000"/>
              <a:buFont typeface="Wingdings 2" panose="05020102010507070707" pitchFamily="18" charset="2"/>
              <a:buChar char=""/>
            </a:pPr>
            <a:endParaRPr lang="ru-RU" sz="1400" dirty="0">
              <a:solidFill>
                <a:srgbClr val="002060"/>
              </a:solidFill>
              <a:latin typeface="Georgia" panose="02040502050405020303" pitchFamily="18" charset="0"/>
            </a:endParaRPr>
          </a:p>
          <a:p>
            <a:pPr>
              <a:buClr>
                <a:srgbClr val="C00000"/>
              </a:buClr>
              <a:buSzPct val="160000"/>
              <a:buFont typeface="Wingdings 2" panose="05020102010507070707" pitchFamily="18" charset="2"/>
              <a:buChar char=""/>
            </a:pPr>
            <a:endParaRPr lang="ru-RU" sz="1400" dirty="0">
              <a:solidFill>
                <a:srgbClr val="002060"/>
              </a:solidFill>
              <a:latin typeface="Georgia" panose="02040502050405020303"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Нарушения+</a:t>
            </a: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a:t>инспектор препятствовал обращению свидетеля за помощью к представителю, </a:t>
            </a:r>
          </a:p>
          <a:p>
            <a:r>
              <a:rPr lang="ru-RU" dirty="0"/>
              <a:t>предлагал свой вариант ответа на вопрос, </a:t>
            </a:r>
          </a:p>
          <a:p>
            <a:r>
              <a:rPr lang="ru-RU" dirty="0"/>
              <a:t>не представлял свидетелю по его ходатайству и ходатайству представителя на обозрение документы, </a:t>
            </a:r>
          </a:p>
          <a:p>
            <a:r>
              <a:rPr lang="ru-RU" dirty="0"/>
              <a:t>требовал продолжения допроса по истечении четырех часов. </a:t>
            </a:r>
          </a:p>
          <a:p>
            <a:r>
              <a:rPr lang="ru-RU" b="1" dirty="0"/>
              <a:t>В СУДЕ ходатайство об исключении из числа доказательств по причине недопустимости.</a:t>
            </a:r>
          </a:p>
        </p:txBody>
      </p:sp>
      <p:sp>
        <p:nvSpPr>
          <p:cNvPr id="4" name="Содержимое 3"/>
          <p:cNvSpPr>
            <a:spLocks noGrp="1"/>
          </p:cNvSpPr>
          <p:nvPr>
            <p:ph sz="half" idx="2"/>
          </p:nvPr>
        </p:nvSpPr>
        <p:spPr/>
        <p:txBody>
          <a:bodyPr>
            <a:normAutofit fontScale="70000" lnSpcReduction="20000"/>
          </a:bodyPr>
          <a:lstStyle/>
          <a:p>
            <a:endParaRPr lang="ru-RU"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НОТАРИУС</a:t>
            </a:r>
          </a:p>
        </p:txBody>
      </p:sp>
      <p:sp>
        <p:nvSpPr>
          <p:cNvPr id="3" name="Содержимое 2"/>
          <p:cNvSpPr>
            <a:spLocks noGrp="1"/>
          </p:cNvSpPr>
          <p:nvPr>
            <p:ph sz="half" idx="1"/>
          </p:nvPr>
        </p:nvSpPr>
        <p:spPr/>
        <p:txBody>
          <a:bodyPr>
            <a:normAutofit fontScale="55000" lnSpcReduction="20000"/>
          </a:bodyPr>
          <a:lstStyle/>
          <a:p>
            <a:r>
              <a:rPr lang="ru-RU" dirty="0"/>
              <a:t>В протоколе следует указать, что нотариус уведомил инспекцию о предстоящем опросе. Также компании следует пояснить, чем вызвана необходимость такого опроса. Иначе суд сочтет протокол опроса недопустимым доказательством (</a:t>
            </a:r>
            <a:r>
              <a:rPr lang="ru-RU" u="sng" dirty="0">
                <a:hlinkClick r:id="rId2"/>
              </a:rPr>
              <a:t>постановление Десятого ААС от 12.07.2017 № А41-85171/2016</a:t>
            </a:r>
            <a:r>
              <a:rPr lang="ru-RU" dirty="0"/>
              <a:t>, оставлено в силе </a:t>
            </a:r>
            <a:r>
              <a:rPr lang="ru-RU" u="sng" dirty="0">
                <a:hlinkClick r:id="rId3"/>
              </a:rPr>
              <a:t>постановлением АС Московского округа от 27.09.2017 № А41-85171/2016</a:t>
            </a:r>
            <a:r>
              <a:rPr lang="ru-RU" dirty="0"/>
              <a:t>).Зачастую контрагенты привлекают работников без оформления. Это нарушает </a:t>
            </a:r>
            <a:r>
              <a:rPr lang="ru-RU" u="sng" dirty="0">
                <a:hlinkClick r:id="rId4"/>
              </a:rPr>
              <a:t>Трудовой кодекс</a:t>
            </a:r>
            <a:r>
              <a:rPr lang="ru-RU" dirty="0"/>
              <a:t>, но не опровергает реальность сделки (</a:t>
            </a:r>
            <a:r>
              <a:rPr lang="ru-RU" u="sng" dirty="0">
                <a:hlinkClick r:id="rId5"/>
              </a:rPr>
              <a:t>постановление АС Уральского округа от 16.08.2019 № А34-2201/2018</a:t>
            </a:r>
            <a:r>
              <a:rPr lang="ru-RU" dirty="0"/>
              <a:t>).</a:t>
            </a:r>
          </a:p>
        </p:txBody>
      </p:sp>
      <p:sp>
        <p:nvSpPr>
          <p:cNvPr id="4" name="Содержимое 3"/>
          <p:cNvSpPr>
            <a:spLocks noGrp="1"/>
          </p:cNvSpPr>
          <p:nvPr>
            <p:ph sz="half" idx="2"/>
          </p:nvPr>
        </p:nvSpPr>
        <p:spPr/>
        <p:txBody>
          <a:bodyPr>
            <a:normAutofit fontScale="55000" lnSpcReduction="20000"/>
          </a:bodyPr>
          <a:lstStyle/>
          <a:p>
            <a:r>
              <a:rPr lang="ru-RU" dirty="0"/>
              <a:t>пояснения свидетеля, заверенные нотариально (</a:t>
            </a:r>
            <a:r>
              <a:rPr lang="ru-RU" u="sng" dirty="0">
                <a:hlinkClick r:id="rId6"/>
              </a:rPr>
              <a:t>постановление АС Центрального округа от 11.09.2019 № А36-13054/2017</a:t>
            </a:r>
            <a:r>
              <a:rPr lang="ru-RU" dirty="0"/>
              <a:t>). В отличие от протокола нотариального допроса свидетеля пояснения не относятся к обстоятельствам, не требующим доказывания (</a:t>
            </a:r>
            <a:r>
              <a:rPr lang="ru-RU" u="sng" dirty="0">
                <a:hlinkClick r:id="rId7"/>
              </a:rPr>
              <a:t>п. 5 ст. 69 АПК</a:t>
            </a:r>
            <a:r>
              <a:rPr lang="ru-RU" dirty="0"/>
              <a:t>). Нотариус свидетельствует подлинность подписи, но не удостоверяет факты, изложенные в документе (</a:t>
            </a:r>
            <a:r>
              <a:rPr lang="ru-RU" u="sng" dirty="0">
                <a:hlinkClick r:id="rId8"/>
              </a:rPr>
              <a:t>ст. 80</a:t>
            </a:r>
            <a:r>
              <a:rPr lang="ru-RU" dirty="0"/>
              <a:t> Основ законодательства РФ о нотариате, утв. ВС 11.02.1993 № 4462–1).</a:t>
            </a:r>
            <a:endParaRPr lang="ru-RU" u="sng"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2412" y="1265587"/>
            <a:ext cx="448648" cy="54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388662" y="1183556"/>
            <a:ext cx="7070726" cy="6042290"/>
          </a:xfrm>
          <a:prstGeom prst="rect">
            <a:avLst/>
          </a:prstGeom>
        </p:spPr>
        <p:txBody>
          <a:bodyPr lIns="82927" tIns="41463" rIns="82927" bIns="41463">
            <a:spAutoFit/>
          </a:bodyPr>
          <a:lstStyle/>
          <a:p>
            <a:pPr eaLnBrk="1" hangingPunct="1">
              <a:lnSpc>
                <a:spcPct val="110000"/>
              </a:lnSpc>
              <a:defRPr/>
            </a:pPr>
            <a:r>
              <a:rPr lang="ru-RU" b="1" dirty="0">
                <a:solidFill>
                  <a:srgbClr val="0070C0"/>
                </a:solidFill>
              </a:rPr>
              <a:t>Профилактика нарушений налогового законодательства</a:t>
            </a:r>
          </a:p>
          <a:p>
            <a:pPr eaLnBrk="1" hangingPunct="1">
              <a:lnSpc>
                <a:spcPct val="110000"/>
              </a:lnSpc>
              <a:defRPr/>
            </a:pPr>
            <a:r>
              <a:rPr lang="ru-RU" dirty="0">
                <a:solidFill>
                  <a:schemeClr val="bg1">
                    <a:lumMod val="50000"/>
                  </a:schemeClr>
                </a:solidFill>
              </a:rPr>
              <a:t>Акцент сделан на самостоятельное и своевременное исполнение налоговых обязательств в полном объеме</a:t>
            </a:r>
          </a:p>
          <a:p>
            <a:pPr eaLnBrk="1" hangingPunct="1">
              <a:lnSpc>
                <a:spcPct val="110000"/>
              </a:lnSpc>
              <a:defRPr/>
            </a:pPr>
            <a:endParaRPr lang="ru-RU" sz="1500" b="1" dirty="0">
              <a:solidFill>
                <a:srgbClr val="0070C0"/>
              </a:solidFill>
            </a:endParaRPr>
          </a:p>
          <a:p>
            <a:pPr eaLnBrk="1" hangingPunct="1">
              <a:lnSpc>
                <a:spcPct val="110000"/>
              </a:lnSpc>
              <a:defRPr/>
            </a:pPr>
            <a:r>
              <a:rPr lang="ru-RU" b="1" dirty="0">
                <a:solidFill>
                  <a:srgbClr val="0070C0"/>
                </a:solidFill>
              </a:rPr>
              <a:t>Риск-ориентированный подход </a:t>
            </a:r>
          </a:p>
          <a:p>
            <a:pPr eaLnBrk="1" hangingPunct="1">
              <a:lnSpc>
                <a:spcPct val="110000"/>
              </a:lnSpc>
              <a:defRPr/>
            </a:pPr>
            <a:r>
              <a:rPr lang="ru-RU" dirty="0">
                <a:solidFill>
                  <a:schemeClr val="tx1">
                    <a:lumMod val="50000"/>
                    <a:lumOff val="50000"/>
                  </a:schemeClr>
                </a:solidFill>
              </a:rPr>
              <a:t>Отсутствие тотального контроля, проведение «точечных» проверок в зонах максимального налогового риска</a:t>
            </a:r>
            <a:endParaRPr lang="ru-RU" b="1" dirty="0">
              <a:solidFill>
                <a:schemeClr val="tx1">
                  <a:lumMod val="50000"/>
                  <a:lumOff val="50000"/>
                </a:schemeClr>
              </a:solidFill>
            </a:endParaRPr>
          </a:p>
          <a:p>
            <a:pPr eaLnBrk="1" hangingPunct="1">
              <a:lnSpc>
                <a:spcPct val="110000"/>
              </a:lnSpc>
              <a:defRPr/>
            </a:pPr>
            <a:endParaRPr lang="ru-RU" sz="1500" dirty="0">
              <a:solidFill>
                <a:schemeClr val="tx1">
                  <a:lumMod val="50000"/>
                  <a:lumOff val="50000"/>
                </a:schemeClr>
              </a:solidFill>
            </a:endParaRPr>
          </a:p>
          <a:p>
            <a:pPr eaLnBrk="1" hangingPunct="1">
              <a:lnSpc>
                <a:spcPct val="110000"/>
              </a:lnSpc>
              <a:defRPr/>
            </a:pPr>
            <a:r>
              <a:rPr lang="ru-RU" b="1" dirty="0">
                <a:solidFill>
                  <a:srgbClr val="0070C0"/>
                </a:solidFill>
              </a:rPr>
              <a:t>Использование Службой всего инструментария, предоставленного НК РФ, </a:t>
            </a:r>
          </a:p>
          <a:p>
            <a:pPr eaLnBrk="1" hangingPunct="1">
              <a:lnSpc>
                <a:spcPct val="110000"/>
              </a:lnSpc>
              <a:defRPr/>
            </a:pPr>
            <a:r>
              <a:rPr lang="ru-RU" b="1" dirty="0">
                <a:solidFill>
                  <a:srgbClr val="0070C0"/>
                </a:solidFill>
              </a:rPr>
              <a:t>в ходе аналитической работы</a:t>
            </a:r>
          </a:p>
          <a:p>
            <a:pPr eaLnBrk="1" hangingPunct="1">
              <a:lnSpc>
                <a:spcPct val="110000"/>
              </a:lnSpc>
              <a:defRPr/>
            </a:pPr>
            <a:r>
              <a:rPr lang="ru-RU" dirty="0">
                <a:solidFill>
                  <a:schemeClr val="tx1">
                    <a:lumMod val="50000"/>
                    <a:lumOff val="50000"/>
                  </a:schemeClr>
                </a:solidFill>
              </a:rPr>
              <a:t>Выездная налоговая проверка становится </a:t>
            </a:r>
            <a:r>
              <a:rPr lang="ru-RU" b="1" dirty="0">
                <a:solidFill>
                  <a:schemeClr val="tx1">
                    <a:lumMod val="50000"/>
                    <a:lumOff val="50000"/>
                  </a:schemeClr>
                </a:solidFill>
              </a:rPr>
              <a:t>крайней мерой реагирования</a:t>
            </a:r>
          </a:p>
          <a:p>
            <a:pPr eaLnBrk="1" hangingPunct="1">
              <a:lnSpc>
                <a:spcPct val="110000"/>
              </a:lnSpc>
              <a:defRPr/>
            </a:pPr>
            <a:endParaRPr lang="ru-RU" b="1" dirty="0">
              <a:solidFill>
                <a:schemeClr val="tx1">
                  <a:lumMod val="50000"/>
                  <a:lumOff val="50000"/>
                </a:schemeClr>
              </a:solidFill>
            </a:endParaRPr>
          </a:p>
          <a:p>
            <a:pPr eaLnBrk="1" hangingPunct="1">
              <a:lnSpc>
                <a:spcPct val="110000"/>
              </a:lnSpc>
              <a:defRPr/>
            </a:pPr>
            <a:r>
              <a:rPr lang="ru-RU" b="1" dirty="0">
                <a:solidFill>
                  <a:srgbClr val="0070C0"/>
                </a:solidFill>
              </a:rPr>
              <a:t>Переход к оценке рисков в сегментах рынка (отраслях экономики)</a:t>
            </a:r>
          </a:p>
          <a:p>
            <a:pPr eaLnBrk="1" hangingPunct="1">
              <a:lnSpc>
                <a:spcPct val="110000"/>
              </a:lnSpc>
              <a:defRPr/>
            </a:pPr>
            <a:endParaRPr lang="ru-RU" sz="1600" dirty="0">
              <a:solidFill>
                <a:srgbClr val="F68E38"/>
              </a:solidFill>
            </a:endParaRPr>
          </a:p>
          <a:p>
            <a:pPr eaLnBrk="1" hangingPunct="1">
              <a:lnSpc>
                <a:spcPct val="110000"/>
              </a:lnSpc>
              <a:defRPr/>
            </a:pPr>
            <a:r>
              <a:rPr lang="ru-RU" b="1" dirty="0">
                <a:solidFill>
                  <a:srgbClr val="0070C0"/>
                </a:solidFill>
              </a:rPr>
              <a:t>Создание среды, в которой операции всех участников и игроков рынка в том или ином сегменте для налоговых органов прозрачны </a:t>
            </a:r>
          </a:p>
          <a:p>
            <a:pPr eaLnBrk="1" hangingPunct="1">
              <a:lnSpc>
                <a:spcPct val="110000"/>
              </a:lnSpc>
              <a:defRPr/>
            </a:pPr>
            <a:r>
              <a:rPr lang="ru-RU" b="1" dirty="0">
                <a:solidFill>
                  <a:schemeClr val="tx1">
                    <a:lumMod val="50000"/>
                    <a:lumOff val="50000"/>
                  </a:schemeClr>
                </a:solidFill>
              </a:rPr>
              <a:t>Прозрачность рынка</a:t>
            </a:r>
            <a:r>
              <a:rPr lang="ru-RU" dirty="0">
                <a:solidFill>
                  <a:schemeClr val="tx1">
                    <a:lumMod val="50000"/>
                    <a:lumOff val="50000"/>
                  </a:schemeClr>
                </a:solidFill>
              </a:rPr>
              <a:t> оценивается не только налоговым органом, но и всеми участниками рынка</a:t>
            </a:r>
          </a:p>
        </p:txBody>
      </p:sp>
      <p:sp>
        <p:nvSpPr>
          <p:cNvPr id="14" name="TextBox 13"/>
          <p:cNvSpPr txBox="1"/>
          <p:nvPr/>
        </p:nvSpPr>
        <p:spPr>
          <a:xfrm>
            <a:off x="684613" y="611938"/>
            <a:ext cx="8019897" cy="440799"/>
          </a:xfrm>
          <a:prstGeom prst="rect">
            <a:avLst/>
          </a:prstGeom>
        </p:spPr>
        <p:txBody>
          <a:bodyPr wrap="none" lIns="94595" tIns="47298" rIns="94595" bIns="47298"/>
          <a:lstStyle/>
          <a:p>
            <a:pPr defTabSz="945947">
              <a:defRPr/>
            </a:pPr>
            <a:r>
              <a:rPr lang="ru-RU" sz="2000" b="1" dirty="0">
                <a:solidFill>
                  <a:srgbClr val="005AA9"/>
                </a:solidFill>
                <a:latin typeface="+mj-lt"/>
                <a:ea typeface="+mj-ea"/>
                <a:cs typeface="+mj-cs"/>
              </a:rPr>
              <a:t>В ПОСЛЕДНИЕ ГОДЫ ИЗМЕНЕНА </a:t>
            </a:r>
            <a:r>
              <a:rPr lang="ru-RU" sz="2000" b="1" dirty="0">
                <a:solidFill>
                  <a:schemeClr val="accent6">
                    <a:lumMod val="75000"/>
                  </a:schemeClr>
                </a:solidFill>
                <a:latin typeface="+mj-lt"/>
                <a:ea typeface="+mj-ea"/>
                <a:cs typeface="+mj-cs"/>
              </a:rPr>
              <a:t>СТРАТЕГИЯ КОНТРОЛЬНОЙ РАБОТЫ</a:t>
            </a:r>
          </a:p>
        </p:txBody>
      </p:sp>
      <p:pic>
        <p:nvPicPr>
          <p:cNvPr id="18" name="businessman3.png"/>
          <p:cNvPicPr/>
          <p:nvPr/>
        </p:nvPicPr>
        <p:blipFill>
          <a:blip r:embed="rId3" cstate="print">
            <a:duotone>
              <a:schemeClr val="accent6">
                <a:shade val="45000"/>
                <a:satMod val="135000"/>
              </a:schemeClr>
              <a:prstClr val="white"/>
            </a:duotone>
          </a:blip>
          <a:stretch>
            <a:fillRect/>
          </a:stretch>
        </p:blipFill>
        <p:spPr>
          <a:xfrm>
            <a:off x="711097" y="2357854"/>
            <a:ext cx="451277" cy="601733"/>
          </a:xfrm>
          <a:prstGeom prst="rect">
            <a:avLst/>
          </a:prstGeom>
          <a:ln w="12700">
            <a:miter lim="400000"/>
          </a:ln>
        </p:spPr>
      </p:pic>
      <p:pic>
        <p:nvPicPr>
          <p:cNvPr id="20" name="schoolclass.png"/>
          <p:cNvPicPr/>
          <p:nvPr/>
        </p:nvPicPr>
        <p:blipFill>
          <a:blip r:embed="rId4" cstate="print">
            <a:duotone>
              <a:schemeClr val="accent6">
                <a:shade val="45000"/>
                <a:satMod val="135000"/>
              </a:schemeClr>
              <a:prstClr val="white"/>
            </a:duotone>
          </a:blip>
          <a:stretch>
            <a:fillRect/>
          </a:stretch>
        </p:blipFill>
        <p:spPr>
          <a:xfrm>
            <a:off x="760712" y="4531118"/>
            <a:ext cx="382137" cy="541869"/>
          </a:xfrm>
          <a:prstGeom prst="rect">
            <a:avLst/>
          </a:prstGeom>
          <a:ln w="12700">
            <a:miter lim="400000"/>
          </a:ln>
        </p:spPr>
      </p:pic>
      <p:pic>
        <p:nvPicPr>
          <p:cNvPr id="21" name="Рисунок 20"/>
          <p:cNvPicPr>
            <a:picLocks noChangeAspect="1"/>
          </p:cNvPicPr>
          <p:nvPr/>
        </p:nvPicPr>
        <p:blipFill rotWithShape="1">
          <a:blip r:embed="rId5" cstate="print">
            <a:duotone>
              <a:schemeClr val="accent6">
                <a:shade val="45000"/>
                <a:satMod val="135000"/>
              </a:schemeClr>
              <a:prstClr val="white"/>
            </a:duotone>
          </a:blip>
          <a:srcRect l="50590" t="26901" r="29132" b="37400"/>
          <a:stretch/>
        </p:blipFill>
        <p:spPr>
          <a:xfrm>
            <a:off x="745666" y="3551457"/>
            <a:ext cx="443363" cy="585441"/>
          </a:xfrm>
          <a:prstGeom prst="rect">
            <a:avLst/>
          </a:prstGeom>
        </p:spPr>
      </p:pic>
      <p:pic>
        <p:nvPicPr>
          <p:cNvPr id="23" name="Picture 6"/>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956" y="5469958"/>
            <a:ext cx="688787" cy="61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4613" y="1265628"/>
            <a:ext cx="504281" cy="4816294"/>
          </a:xfrm>
          <a:prstGeom prst="rect">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anchor="ctr"/>
          <a:lstStyle/>
          <a:p>
            <a:pPr algn="ctr" eaLnBrk="1" hangingPunct="1">
              <a:defRPr/>
            </a:pPr>
            <a:endParaRPr lang="ru-RU" dirty="0"/>
          </a:p>
        </p:txBody>
      </p:sp>
    </p:spTree>
    <p:extLst>
      <p:ext uri="{BB962C8B-B14F-4D97-AF65-F5344CB8AC3E}">
        <p14:creationId xmlns:p14="http://schemas.microsoft.com/office/powerpoint/2010/main" val="24589416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73339360"/>
              </p:ext>
            </p:extLst>
          </p:nvPr>
        </p:nvGraphicFramePr>
        <p:xfrm>
          <a:off x="484710" y="452718"/>
          <a:ext cx="5239418" cy="816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half" idx="1"/>
          </p:nvPr>
        </p:nvSpPr>
        <p:spPr>
          <a:xfrm>
            <a:off x="251520" y="1844824"/>
            <a:ext cx="4824536" cy="4752528"/>
          </a:xfrm>
        </p:spPr>
        <p:txBody>
          <a:bodyPr>
            <a:normAutofit fontScale="62500" lnSpcReduction="20000"/>
          </a:bodyPr>
          <a:lstStyle/>
          <a:p>
            <a:pPr marL="0" indent="357188" algn="ctr">
              <a:buNone/>
            </a:pPr>
            <a:r>
              <a:rPr lang="ru-RU" sz="2600" b="1" i="1" dirty="0">
                <a:solidFill>
                  <a:srgbClr val="002060"/>
                </a:solidFill>
                <a:latin typeface="Georgia" panose="02040502050405020303" pitchFamily="18" charset="0"/>
              </a:rPr>
              <a:t>Не допускается проведение налоговыми органами мероприятий налогового контроля посредством осмотра помещений и территорий в отношении контрагентов проверяемого налогоплательщика, а также третьих лиц - участников сделки, когда такие помещения и территории не используются проверяемым налогоплательщиком для извлечения дохода (прибыли) и не связаны с содержанием объектов налогообложения.</a:t>
            </a:r>
            <a:endParaRPr lang="ru-RU" sz="2000" b="1" dirty="0">
              <a:solidFill>
                <a:srgbClr val="002060"/>
              </a:solidFill>
              <a:latin typeface="Georgia" panose="02040502050405020303" pitchFamily="18" charset="0"/>
            </a:endParaRPr>
          </a:p>
          <a:p>
            <a:pPr marL="0" indent="0">
              <a:buNone/>
            </a:pPr>
            <a:endParaRPr lang="ru-RU" sz="2000" dirty="0">
              <a:solidFill>
                <a:srgbClr val="002060"/>
              </a:solidFill>
              <a:latin typeface="Georgia" panose="02040502050405020303" pitchFamily="18" charset="0"/>
            </a:endParaRPr>
          </a:p>
          <a:p>
            <a:pPr marL="0" indent="0">
              <a:buNone/>
            </a:pPr>
            <a:r>
              <a:rPr lang="ru-RU" i="1" dirty="0">
                <a:solidFill>
                  <a:srgbClr val="002060"/>
                </a:solidFill>
                <a:latin typeface="Georgia" panose="02040502050405020303" pitchFamily="18" charset="0"/>
              </a:rPr>
              <a:t>ВС РФ от 10.06.2019 № АКПИ19-296 (о признании частично недействующим абзаца седьмого письма Федеральной налоговой службы от 16.10.2015 № СД-4-3/18072).</a:t>
            </a:r>
          </a:p>
          <a:p>
            <a:endParaRPr lang="ru-RU" i="1" dirty="0">
              <a:solidFill>
                <a:schemeClr val="bg1"/>
              </a:solidFill>
              <a:latin typeface="Georgia" panose="02040502050405020303" pitchFamily="18" charset="0"/>
            </a:endParaRPr>
          </a:p>
        </p:txBody>
      </p:sp>
      <p:sp>
        <p:nvSpPr>
          <p:cNvPr id="4" name="Содержимое 3"/>
          <p:cNvSpPr>
            <a:spLocks noGrp="1"/>
          </p:cNvSpPr>
          <p:nvPr>
            <p:ph sz="half" idx="2"/>
          </p:nvPr>
        </p:nvSpPr>
        <p:spPr>
          <a:xfrm>
            <a:off x="5220072" y="1844824"/>
            <a:ext cx="3730163" cy="4522192"/>
          </a:xfrm>
        </p:spPr>
        <p:txBody>
          <a:bodyPr>
            <a:noAutofit/>
          </a:bodyPr>
          <a:lstStyle/>
          <a:p>
            <a:pPr marL="0" indent="0">
              <a:buNone/>
            </a:pPr>
            <a:r>
              <a:rPr lang="ru-RU" sz="1800" b="1" u="sng" dirty="0">
                <a:solidFill>
                  <a:srgbClr val="002060"/>
                </a:solidFill>
                <a:latin typeface="Georgia" panose="02040502050405020303" pitchFamily="18" charset="0"/>
              </a:rPr>
              <a:t>Налоговики вправе осматривать компьютеры проверяемой компании</a:t>
            </a:r>
            <a:br>
              <a:rPr lang="ru-RU" sz="1800" u="sng" dirty="0">
                <a:solidFill>
                  <a:srgbClr val="002060"/>
                </a:solidFill>
                <a:latin typeface="Georgia" panose="02040502050405020303" pitchFamily="18" charset="0"/>
              </a:rPr>
            </a:br>
            <a:r>
              <a:rPr lang="ru-RU" sz="1800" dirty="0">
                <a:solidFill>
                  <a:srgbClr val="002060"/>
                </a:solidFill>
                <a:latin typeface="Georgia" panose="02040502050405020303" pitchFamily="18" charset="0"/>
              </a:rPr>
              <a:t>ВС от 17.07.2017 г. № 302-КГ17-8315</a:t>
            </a:r>
            <a:endParaRPr lang="en-US" sz="1800" dirty="0">
              <a:solidFill>
                <a:srgbClr val="002060"/>
              </a:solidFill>
              <a:latin typeface="Georgia" panose="02040502050405020303" pitchFamily="18" charset="0"/>
            </a:endParaRPr>
          </a:p>
          <a:p>
            <a:pPr marL="0" indent="0">
              <a:buNone/>
            </a:pPr>
            <a:endParaRPr lang="en-US" sz="1800" dirty="0">
              <a:solidFill>
                <a:srgbClr val="002060"/>
              </a:solidFill>
              <a:latin typeface="Georgia" panose="02040502050405020303" pitchFamily="18" charset="0"/>
            </a:endParaRPr>
          </a:p>
          <a:p>
            <a:pPr marL="0" indent="0">
              <a:buNone/>
            </a:pPr>
            <a:r>
              <a:rPr lang="ru-RU" sz="1800" b="1" dirty="0"/>
              <a:t>Докажите, что осмотр с нарушением</a:t>
            </a:r>
            <a:r>
              <a:rPr lang="ru-RU" sz="1800" dirty="0"/>
              <a:t>. Если доказательства получены с нарушением федерального закона, они недопустимы (</a:t>
            </a:r>
            <a:r>
              <a:rPr lang="ru-RU" sz="1800" dirty="0">
                <a:hlinkClick r:id="rId7"/>
              </a:rPr>
              <a:t>п. 3</a:t>
            </a:r>
            <a:r>
              <a:rPr lang="ru-RU" sz="1800" dirty="0"/>
              <a:t> ст. 64 АПК, </a:t>
            </a:r>
            <a:r>
              <a:rPr lang="ru-RU" sz="1800" dirty="0" err="1">
                <a:hlinkClick r:id="rId8"/>
              </a:rPr>
              <a:t>абз</a:t>
            </a:r>
            <a:r>
              <a:rPr lang="ru-RU" sz="1800" dirty="0">
                <a:hlinkClick r:id="rId8"/>
              </a:rPr>
              <a:t>. 2</a:t>
            </a:r>
            <a:r>
              <a:rPr lang="ru-RU" sz="1800" dirty="0"/>
              <a:t> п. 4 ст. 101 НК).</a:t>
            </a:r>
            <a:endParaRPr lang="ru-RU" sz="1800" dirty="0">
              <a:solidFill>
                <a:srgbClr val="002060"/>
              </a:solidFill>
              <a:latin typeface="Georgia" panose="02040502050405020303" pitchFamily="18" charset="0"/>
            </a:endParaRPr>
          </a:p>
        </p:txBody>
      </p:sp>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8184" y="66203"/>
            <a:ext cx="1728191" cy="1555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fontScale="62500" lnSpcReduction="20000"/>
          </a:bodyPr>
          <a:lstStyle/>
          <a:p>
            <a:r>
              <a:rPr lang="ru-RU" dirty="0"/>
              <a:t>Осмотр проводят исключительно лица, проводящие проверку</a:t>
            </a:r>
          </a:p>
          <a:p>
            <a:r>
              <a:rPr lang="ru-RU" dirty="0"/>
              <a:t>Права и обязанности</a:t>
            </a:r>
          </a:p>
          <a:p>
            <a:r>
              <a:rPr lang="ru-RU" dirty="0"/>
              <a:t>Исключить присутствие посторонних</a:t>
            </a:r>
          </a:p>
          <a:p>
            <a:r>
              <a:rPr lang="ru-RU" dirty="0" err="1"/>
              <a:t>Неразъяснение</a:t>
            </a:r>
            <a:r>
              <a:rPr lang="ru-RU" dirty="0"/>
              <a:t> понятым их прав и обязанностей 8 </a:t>
            </a:r>
            <a:r>
              <a:rPr lang="ru-RU" dirty="0">
                <a:hlinkClick r:id="rId2"/>
              </a:rPr>
              <a:t>ААС от 24.03.2015 № 08АП-1276/2015</a:t>
            </a:r>
            <a:r>
              <a:rPr lang="ru-RU" dirty="0"/>
              <a:t>, </a:t>
            </a:r>
            <a:r>
              <a:rPr lang="ru-RU" dirty="0">
                <a:hlinkClick r:id="rId3"/>
              </a:rPr>
              <a:t>приказ ФНС от 07.11.2018 № ММВ-7-2/628</a:t>
            </a:r>
            <a:r>
              <a:rPr lang="ru-RU" dirty="0"/>
              <a:t>).</a:t>
            </a:r>
          </a:p>
          <a:p>
            <a:br>
              <a:rPr lang="ru-RU" dirty="0"/>
            </a:br>
            <a:endParaRPr lang="ru-RU" dirty="0"/>
          </a:p>
          <a:p>
            <a:endParaRPr lang="ru-RU" dirty="0"/>
          </a:p>
          <a:p>
            <a:r>
              <a:rPr lang="ru-RU" dirty="0"/>
              <a:t>Написать заявление о недопустимости действий и  нарушениях</a:t>
            </a:r>
          </a:p>
          <a:p>
            <a:endParaRPr lang="ru-RU" dirty="0"/>
          </a:p>
        </p:txBody>
      </p:sp>
      <p:sp>
        <p:nvSpPr>
          <p:cNvPr id="4" name="Содержимое 3"/>
          <p:cNvSpPr>
            <a:spLocks noGrp="1"/>
          </p:cNvSpPr>
          <p:nvPr>
            <p:ph sz="half" idx="2"/>
          </p:nvPr>
        </p:nvSpPr>
        <p:spPr/>
        <p:txBody>
          <a:bodyPr>
            <a:normAutofit fontScale="62500" lnSpcReduction="20000"/>
          </a:bodyPr>
          <a:lstStyle/>
          <a:p>
            <a:r>
              <a:rPr lang="ru-RU" dirty="0"/>
              <a:t>Осмотр вне рамок </a:t>
            </a:r>
          </a:p>
          <a:p>
            <a:r>
              <a:rPr lang="ru-RU" dirty="0"/>
              <a:t>Проверка адреса -</a:t>
            </a:r>
            <a:r>
              <a:rPr lang="ru-RU" dirty="0" err="1"/>
              <a:t>подп</a:t>
            </a:r>
            <a:r>
              <a:rPr lang="ru-RU" dirty="0"/>
              <a:t>. «г» п. 4.2 ст. 9 Закона № 129-ФЗ). Штраф  — от 5 тыс. до 10 тыс. руб. (</a:t>
            </a:r>
            <a:r>
              <a:rPr lang="ru-RU" dirty="0">
                <a:hlinkClick r:id="rId4"/>
              </a:rPr>
              <a:t>ст. 19.4.1 </a:t>
            </a:r>
            <a:r>
              <a:rPr lang="ru-RU" dirty="0" err="1">
                <a:hlinkClick r:id="rId4"/>
              </a:rPr>
              <a:t>КоАП</a:t>
            </a:r>
            <a:r>
              <a:rPr lang="ru-RU" dirty="0"/>
              <a:t>).</a:t>
            </a:r>
          </a:p>
          <a:p>
            <a:r>
              <a:rPr lang="ru-RU" dirty="0"/>
              <a:t>неисполнение решения об уплате недоимки на сумму свыше 1 </a:t>
            </a:r>
            <a:r>
              <a:rPr lang="ru-RU" dirty="0" err="1"/>
              <a:t>млн</a:t>
            </a:r>
            <a:r>
              <a:rPr lang="ru-RU" dirty="0"/>
              <a:t> руб. в течение 10 дней (</a:t>
            </a:r>
            <a:r>
              <a:rPr lang="ru-RU" dirty="0">
                <a:hlinkClick r:id="rId5"/>
              </a:rPr>
              <a:t>п. 1 ст. 92 НК в ред. Федерального закона от 29.09.2019 № 325-ФЗ</a:t>
            </a:r>
            <a:r>
              <a:rPr lang="ru-RU" dirty="0"/>
              <a:t>).</a:t>
            </a:r>
          </a:p>
        </p:txBody>
      </p:sp>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0"/>
            <a:ext cx="1728191" cy="1555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Заголовок 5"/>
          <p:cNvSpPr>
            <a:spLocks noGrp="1"/>
          </p:cNvSpPr>
          <p:nvPr>
            <p:ph type="title"/>
          </p:nvPr>
        </p:nvSpPr>
        <p:spPr>
          <a:prstGeom prst="pie">
            <a:avLst>
              <a:gd name="adj1" fmla="val 5400000"/>
              <a:gd name="adj2" fmla="val 16200000"/>
            </a:avLst>
          </a:prstGeom>
          <a:solidFill>
            <a:srgbClr val="0070C0"/>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ru-RU" dirty="0">
                <a:solidFill>
                  <a:schemeClr val="tx1"/>
                </a:solidFill>
              </a:rPr>
              <a:t>Осмотр ИФНС</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187081157"/>
              </p:ext>
            </p:extLst>
          </p:nvPr>
        </p:nvGraphicFramePr>
        <p:xfrm>
          <a:off x="971600" y="260648"/>
          <a:ext cx="6840760" cy="648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half" idx="1"/>
          </p:nvPr>
        </p:nvSpPr>
        <p:spPr>
          <a:xfrm>
            <a:off x="40693" y="1340768"/>
            <a:ext cx="5472608" cy="4195763"/>
          </a:xfrm>
        </p:spPr>
        <p:txBody>
          <a:bodyPr>
            <a:noAutofit/>
          </a:bodyPr>
          <a:lstStyle/>
          <a:p>
            <a:pPr fontAlgn="base">
              <a:buClr>
                <a:srgbClr val="C00000"/>
              </a:buClr>
              <a:buSzPct val="171000"/>
              <a:buFont typeface="Wingdings 2" panose="05020102010507070707" pitchFamily="18" charset="2"/>
              <a:buChar char="&quot;"/>
            </a:pPr>
            <a:r>
              <a:rPr lang="ru-RU" sz="1500" b="1" dirty="0">
                <a:solidFill>
                  <a:srgbClr val="002060"/>
                </a:solidFill>
                <a:latin typeface="Georgia" panose="02040502050405020303" pitchFamily="18" charset="0"/>
              </a:rPr>
              <a:t>В ходе выездной проверки сотрудники ИФНС имеют право изъять, в том числе документы взаимозависимой с проверяемой фирмой компании. Информация</a:t>
            </a:r>
            <a:r>
              <a:rPr lang="ru-RU" sz="1500" u="sng" dirty="0">
                <a:solidFill>
                  <a:srgbClr val="002060"/>
                </a:solidFill>
                <a:latin typeface="Georgia" panose="02040502050405020303" pitchFamily="18" charset="0"/>
              </a:rPr>
              <a:t> ФНС</a:t>
            </a:r>
            <a:r>
              <a:rPr lang="ru-RU" sz="1500" dirty="0">
                <a:solidFill>
                  <a:srgbClr val="002060"/>
                </a:solidFill>
                <a:latin typeface="Georgia" panose="02040502050405020303" pitchFamily="18" charset="0"/>
              </a:rPr>
              <a:t>; </a:t>
            </a:r>
            <a:r>
              <a:rPr lang="ru-RU" sz="1500" u="sng" dirty="0">
                <a:solidFill>
                  <a:srgbClr val="002060"/>
                </a:solidFill>
                <a:latin typeface="Georgia" panose="02040502050405020303" pitchFamily="18" charset="0"/>
              </a:rPr>
              <a:t>Определение ВС от 13.06.2019 № 305-ЭС19-7994</a:t>
            </a:r>
            <a:endParaRPr lang="ru-RU" sz="1500" dirty="0">
              <a:solidFill>
                <a:srgbClr val="002060"/>
              </a:solidFill>
              <a:latin typeface="Georgia" panose="02040502050405020303" pitchFamily="18" charset="0"/>
            </a:endParaRPr>
          </a:p>
          <a:p>
            <a:pPr>
              <a:buClr>
                <a:srgbClr val="C00000"/>
              </a:buClr>
              <a:buSzPct val="171000"/>
              <a:buFont typeface="Wingdings 2" panose="05020102010507070707" pitchFamily="18" charset="2"/>
              <a:buChar char="&quot;"/>
            </a:pPr>
            <a:r>
              <a:rPr lang="ru-RU" sz="1500" b="1" dirty="0">
                <a:solidFill>
                  <a:srgbClr val="002060"/>
                </a:solidFill>
                <a:latin typeface="Georgia" panose="02040502050405020303" pitchFamily="18" charset="0"/>
              </a:rPr>
              <a:t>Постановление АС Московского округа от 13.02.2018 года по делу №А40-64246/2017. изъяли переписку, печати и т.д.- ПРОИГРАЛ</a:t>
            </a:r>
          </a:p>
          <a:p>
            <a:pPr>
              <a:buClr>
                <a:srgbClr val="C00000"/>
              </a:buClr>
              <a:buSzPct val="171000"/>
              <a:buFont typeface="Wingdings 2" panose="05020102010507070707" pitchFamily="18" charset="2"/>
              <a:buChar char="&quot;"/>
            </a:pPr>
            <a:r>
              <a:rPr lang="ru-RU" sz="1500" b="1" dirty="0">
                <a:solidFill>
                  <a:srgbClr val="002060"/>
                </a:solidFill>
                <a:latin typeface="Georgia" panose="02040502050405020303" pitchFamily="18" charset="0"/>
              </a:rPr>
              <a:t>Ночное подписание протокола о выемке документов не делает саму выемку незаконной</a:t>
            </a:r>
            <a:br>
              <a:rPr lang="ru-RU" sz="1500" dirty="0">
                <a:solidFill>
                  <a:srgbClr val="002060"/>
                </a:solidFill>
                <a:latin typeface="Georgia" panose="02040502050405020303" pitchFamily="18" charset="0"/>
              </a:rPr>
            </a:br>
            <a:br>
              <a:rPr lang="ru-RU" sz="1500" dirty="0">
                <a:solidFill>
                  <a:srgbClr val="002060"/>
                </a:solidFill>
                <a:latin typeface="Georgia" panose="02040502050405020303" pitchFamily="18" charset="0"/>
              </a:rPr>
            </a:br>
            <a:r>
              <a:rPr lang="ru-RU" sz="1600" i="1" dirty="0">
                <a:solidFill>
                  <a:srgbClr val="002060"/>
                </a:solidFill>
                <a:latin typeface="Georgia" panose="02040502050405020303" pitchFamily="18" charset="0"/>
              </a:rPr>
              <a:t>По правилам, при налоговых проверках запрещено производить выемку (изъятие) документов в ночное время (с 22 до 6 часов). Однако это не значит, что закончить протоколирование выемки сотрудники инспекции также обязаны до 22 часов</a:t>
            </a:r>
          </a:p>
          <a:p>
            <a:pPr>
              <a:buClr>
                <a:srgbClr val="C00000"/>
              </a:buClr>
              <a:buSzPct val="171000"/>
              <a:buFont typeface="Wingdings 2" panose="05020102010507070707" pitchFamily="18" charset="2"/>
              <a:buChar char="&quot;"/>
            </a:pPr>
            <a:r>
              <a:rPr lang="ru-RU" sz="1600" i="1" dirty="0">
                <a:solidFill>
                  <a:srgbClr val="002060"/>
                </a:solidFill>
                <a:latin typeface="Georgia" panose="02040502050405020303" pitchFamily="18" charset="0"/>
              </a:rPr>
              <a:t> Письмо Минфина от 05.10.2017 № 03-02-08/64830</a:t>
            </a:r>
          </a:p>
          <a:p>
            <a:endParaRPr lang="ru-RU" sz="1600" i="1" dirty="0">
              <a:solidFill>
                <a:schemeClr val="bg1"/>
              </a:solidFill>
              <a:latin typeface="Georgia" panose="02040502050405020303" pitchFamily="18" charset="0"/>
            </a:endParaRPr>
          </a:p>
        </p:txBody>
      </p:sp>
      <p:sp>
        <p:nvSpPr>
          <p:cNvPr id="4" name="Содержимое 3"/>
          <p:cNvSpPr>
            <a:spLocks noGrp="1"/>
          </p:cNvSpPr>
          <p:nvPr>
            <p:ph sz="half" idx="2"/>
          </p:nvPr>
        </p:nvSpPr>
        <p:spPr>
          <a:xfrm>
            <a:off x="5574927" y="1556792"/>
            <a:ext cx="3298115" cy="4200245"/>
          </a:xfrm>
        </p:spPr>
        <p:txBody>
          <a:bodyPr>
            <a:noAutofit/>
          </a:bodyPr>
          <a:lstStyle/>
          <a:p>
            <a:pPr marL="0" indent="371475">
              <a:buClr>
                <a:srgbClr val="C00000"/>
              </a:buClr>
              <a:buSzPct val="161000"/>
              <a:buFont typeface="Wingdings" panose="05000000000000000000" pitchFamily="2" charset="2"/>
              <a:buChar char="q"/>
            </a:pPr>
            <a:r>
              <a:rPr lang="ru-RU" sz="1600" dirty="0">
                <a:solidFill>
                  <a:srgbClr val="002060"/>
                </a:solidFill>
                <a:latin typeface="Georgia" panose="02040502050405020303" pitchFamily="18" charset="0"/>
              </a:rPr>
              <a:t>Оригиналы документов могут быть изъяты, если для проведения мероприятий налогового контроля недостаточно копий документов проверяемого лица, например для проведения экспертизы (Определение ВС РФ от 26.09.2016 №305-КГ16-11358</a:t>
            </a:r>
          </a:p>
          <a:p>
            <a:pPr marL="0" indent="371475">
              <a:buClr>
                <a:srgbClr val="C00000"/>
              </a:buClr>
              <a:buSzPct val="161000"/>
              <a:buFont typeface="Wingdings" panose="05000000000000000000" pitchFamily="2" charset="2"/>
              <a:buChar char="q"/>
            </a:pPr>
            <a:r>
              <a:rPr lang="ru-RU" sz="1600" dirty="0">
                <a:solidFill>
                  <a:srgbClr val="002060"/>
                </a:solidFill>
                <a:latin typeface="Georgia" panose="02040502050405020303" pitchFamily="18" charset="0"/>
              </a:rPr>
              <a:t>Препятствование проведению осмотра и выемки может повлечь за собой привлечение к административной ответственности по ст.19.7.6 и 19.4.1 </a:t>
            </a:r>
            <a:r>
              <a:rPr lang="ru-RU" sz="1600" dirty="0" err="1">
                <a:solidFill>
                  <a:srgbClr val="002060"/>
                </a:solidFill>
                <a:latin typeface="Georgia" panose="02040502050405020303" pitchFamily="18" charset="0"/>
              </a:rPr>
              <a:t>КоАП</a:t>
            </a:r>
            <a:r>
              <a:rPr lang="ru-RU" sz="1600" dirty="0">
                <a:solidFill>
                  <a:srgbClr val="002060"/>
                </a:solidFill>
                <a:latin typeface="Georgia" panose="02040502050405020303" pitchFamily="18" charset="0"/>
              </a:rPr>
              <a:t> РФ, поэтому </a:t>
            </a:r>
            <a:r>
              <a:rPr lang="ru-RU" sz="1600" dirty="0">
                <a:solidFill>
                  <a:schemeClr val="bg1"/>
                </a:solidFill>
                <a:latin typeface="Georgia" panose="02040502050405020303" pitchFamily="18" charset="0"/>
              </a:rPr>
              <a:t>не следует этого делать.</a:t>
            </a:r>
          </a:p>
          <a:p>
            <a:pPr marL="0" indent="371475">
              <a:buClr>
                <a:srgbClr val="C00000"/>
              </a:buClr>
              <a:buSzPct val="161000"/>
              <a:buFont typeface="Wingdings" panose="05000000000000000000" pitchFamily="2" charset="2"/>
              <a:buChar char="q"/>
            </a:pPr>
            <a:endParaRPr lang="ru-RU" sz="800" dirty="0">
              <a:solidFill>
                <a:schemeClr val="bg1"/>
              </a:solidFill>
              <a:latin typeface="Georgia" panose="02040502050405020303" pitchFamily="18" charset="0"/>
            </a:endParaRPr>
          </a:p>
        </p:txBody>
      </p:sp>
      <p:cxnSp>
        <p:nvCxnSpPr>
          <p:cNvPr id="8" name="Соединительная линия уступом 7"/>
          <p:cNvCxnSpPr/>
          <p:nvPr/>
        </p:nvCxnSpPr>
        <p:spPr>
          <a:xfrm rot="10800000" flipV="1">
            <a:off x="1907704" y="1196752"/>
            <a:ext cx="7236296" cy="5544616"/>
          </a:xfrm>
          <a:prstGeom prst="bentConnector3">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Freeform 375"/>
          <p:cNvSpPr/>
          <p:nvPr/>
        </p:nvSpPr>
        <p:spPr>
          <a:xfrm>
            <a:off x="7388798" y="5757037"/>
            <a:ext cx="1484244" cy="984332"/>
          </a:xfrm>
          <a:custGeom>
            <a:avLst/>
            <a:gdLst>
              <a:gd name="connsiteX0" fmla="*/ 414677 w 468765"/>
              <a:gd name="connsiteY0" fmla="*/ 378618 h 450736"/>
              <a:gd name="connsiteX1" fmla="*/ 402000 w 468765"/>
              <a:gd name="connsiteY1" fmla="*/ 383971 h 450736"/>
              <a:gd name="connsiteX2" fmla="*/ 396647 w 468765"/>
              <a:gd name="connsiteY2" fmla="*/ 396648 h 450736"/>
              <a:gd name="connsiteX3" fmla="*/ 402000 w 468765"/>
              <a:gd name="connsiteY3" fmla="*/ 409325 h 450736"/>
              <a:gd name="connsiteX4" fmla="*/ 414677 w 468765"/>
              <a:gd name="connsiteY4" fmla="*/ 414677 h 450736"/>
              <a:gd name="connsiteX5" fmla="*/ 427354 w 468765"/>
              <a:gd name="connsiteY5" fmla="*/ 409325 h 450736"/>
              <a:gd name="connsiteX6" fmla="*/ 432706 w 468765"/>
              <a:gd name="connsiteY6" fmla="*/ 396648 h 450736"/>
              <a:gd name="connsiteX7" fmla="*/ 427354 w 468765"/>
              <a:gd name="connsiteY7" fmla="*/ 383971 h 450736"/>
              <a:gd name="connsiteX8" fmla="*/ 414677 w 468765"/>
              <a:gd name="connsiteY8" fmla="*/ 378618 h 450736"/>
              <a:gd name="connsiteX9" fmla="*/ 342559 w 468765"/>
              <a:gd name="connsiteY9" fmla="*/ 378618 h 450736"/>
              <a:gd name="connsiteX10" fmla="*/ 329882 w 468765"/>
              <a:gd name="connsiteY10" fmla="*/ 383971 h 450736"/>
              <a:gd name="connsiteX11" fmla="*/ 324529 w 468765"/>
              <a:gd name="connsiteY11" fmla="*/ 396648 h 450736"/>
              <a:gd name="connsiteX12" fmla="*/ 329882 w 468765"/>
              <a:gd name="connsiteY12" fmla="*/ 409325 h 450736"/>
              <a:gd name="connsiteX13" fmla="*/ 342559 w 468765"/>
              <a:gd name="connsiteY13" fmla="*/ 414677 h 450736"/>
              <a:gd name="connsiteX14" fmla="*/ 355236 w 468765"/>
              <a:gd name="connsiteY14" fmla="*/ 409325 h 450736"/>
              <a:gd name="connsiteX15" fmla="*/ 360588 w 468765"/>
              <a:gd name="connsiteY15" fmla="*/ 396648 h 450736"/>
              <a:gd name="connsiteX16" fmla="*/ 355236 w 468765"/>
              <a:gd name="connsiteY16" fmla="*/ 383971 h 450736"/>
              <a:gd name="connsiteX17" fmla="*/ 342559 w 468765"/>
              <a:gd name="connsiteY17" fmla="*/ 378618 h 450736"/>
              <a:gd name="connsiteX18" fmla="*/ 27044 w 468765"/>
              <a:gd name="connsiteY18" fmla="*/ 306500 h 450736"/>
              <a:gd name="connsiteX19" fmla="*/ 147334 w 468765"/>
              <a:gd name="connsiteY19" fmla="*/ 306500 h 450736"/>
              <a:gd name="connsiteX20" fmla="*/ 167195 w 468765"/>
              <a:gd name="connsiteY20" fmla="*/ 332418 h 450736"/>
              <a:gd name="connsiteX21" fmla="*/ 198324 w 468765"/>
              <a:gd name="connsiteY21" fmla="*/ 342559 h 450736"/>
              <a:gd name="connsiteX22" fmla="*/ 270442 w 468765"/>
              <a:gd name="connsiteY22" fmla="*/ 342559 h 450736"/>
              <a:gd name="connsiteX23" fmla="*/ 301570 w 468765"/>
              <a:gd name="connsiteY23" fmla="*/ 332418 h 450736"/>
              <a:gd name="connsiteX24" fmla="*/ 321431 w 468765"/>
              <a:gd name="connsiteY24" fmla="*/ 306500 h 450736"/>
              <a:gd name="connsiteX25" fmla="*/ 441721 w 468765"/>
              <a:gd name="connsiteY25" fmla="*/ 306500 h 450736"/>
              <a:gd name="connsiteX26" fmla="*/ 460877 w 468765"/>
              <a:gd name="connsiteY26" fmla="*/ 314388 h 450736"/>
              <a:gd name="connsiteX27" fmla="*/ 468765 w 468765"/>
              <a:gd name="connsiteY27" fmla="*/ 333545 h 450736"/>
              <a:gd name="connsiteX28" fmla="*/ 468765 w 468765"/>
              <a:gd name="connsiteY28" fmla="*/ 423692 h 450736"/>
              <a:gd name="connsiteX29" fmla="*/ 460877 w 468765"/>
              <a:gd name="connsiteY29" fmla="*/ 442848 h 450736"/>
              <a:gd name="connsiteX30" fmla="*/ 441721 w 468765"/>
              <a:gd name="connsiteY30" fmla="*/ 450736 h 450736"/>
              <a:gd name="connsiteX31" fmla="*/ 27044 w 468765"/>
              <a:gd name="connsiteY31" fmla="*/ 450736 h 450736"/>
              <a:gd name="connsiteX32" fmla="*/ 7887 w 468765"/>
              <a:gd name="connsiteY32" fmla="*/ 442848 h 450736"/>
              <a:gd name="connsiteX33" fmla="*/ 0 w 468765"/>
              <a:gd name="connsiteY33" fmla="*/ 423692 h 450736"/>
              <a:gd name="connsiteX34" fmla="*/ 0 w 468765"/>
              <a:gd name="connsiteY34" fmla="*/ 333545 h 450736"/>
              <a:gd name="connsiteX35" fmla="*/ 7887 w 468765"/>
              <a:gd name="connsiteY35" fmla="*/ 314388 h 450736"/>
              <a:gd name="connsiteX36" fmla="*/ 27044 w 468765"/>
              <a:gd name="connsiteY36" fmla="*/ 306500 h 450736"/>
              <a:gd name="connsiteX37" fmla="*/ 234382 w 468765"/>
              <a:gd name="connsiteY37" fmla="*/ 0 h 450736"/>
              <a:gd name="connsiteX38" fmla="*/ 247059 w 468765"/>
              <a:gd name="connsiteY38" fmla="*/ 5352 h 450736"/>
              <a:gd name="connsiteX39" fmla="*/ 373265 w 468765"/>
              <a:gd name="connsiteY39" fmla="*/ 131558 h 450736"/>
              <a:gd name="connsiteX40" fmla="*/ 377210 w 468765"/>
              <a:gd name="connsiteY40" fmla="*/ 150996 h 450736"/>
              <a:gd name="connsiteX41" fmla="*/ 360588 w 468765"/>
              <a:gd name="connsiteY41" fmla="*/ 162265 h 450736"/>
              <a:gd name="connsiteX42" fmla="*/ 288471 w 468765"/>
              <a:gd name="connsiteY42" fmla="*/ 162265 h 450736"/>
              <a:gd name="connsiteX43" fmla="*/ 288471 w 468765"/>
              <a:gd name="connsiteY43" fmla="*/ 288471 h 450736"/>
              <a:gd name="connsiteX44" fmla="*/ 283118 w 468765"/>
              <a:gd name="connsiteY44" fmla="*/ 301148 h 450736"/>
              <a:gd name="connsiteX45" fmla="*/ 270442 w 468765"/>
              <a:gd name="connsiteY45" fmla="*/ 306500 h 450736"/>
              <a:gd name="connsiteX46" fmla="*/ 198324 w 468765"/>
              <a:gd name="connsiteY46" fmla="*/ 306500 h 450736"/>
              <a:gd name="connsiteX47" fmla="*/ 185647 w 468765"/>
              <a:gd name="connsiteY47" fmla="*/ 301148 h 450736"/>
              <a:gd name="connsiteX48" fmla="*/ 180294 w 468765"/>
              <a:gd name="connsiteY48" fmla="*/ 288471 h 450736"/>
              <a:gd name="connsiteX49" fmla="*/ 180294 w 468765"/>
              <a:gd name="connsiteY49" fmla="*/ 162265 h 450736"/>
              <a:gd name="connsiteX50" fmla="*/ 108176 w 468765"/>
              <a:gd name="connsiteY50" fmla="*/ 162265 h 450736"/>
              <a:gd name="connsiteX51" fmla="*/ 91556 w 468765"/>
              <a:gd name="connsiteY51" fmla="*/ 150996 h 450736"/>
              <a:gd name="connsiteX52" fmla="*/ 95499 w 468765"/>
              <a:gd name="connsiteY52" fmla="*/ 131558 h 450736"/>
              <a:gd name="connsiteX53" fmla="*/ 221706 w 468765"/>
              <a:gd name="connsiteY53" fmla="*/ 5352 h 450736"/>
              <a:gd name="connsiteX54" fmla="*/ 234382 w 468765"/>
              <a:gd name="connsiteY54" fmla="*/ 0 h 45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68765" h="450736">
                <a:moveTo>
                  <a:pt x="414677" y="378618"/>
                </a:moveTo>
                <a:cubicBezTo>
                  <a:pt x="409794" y="378618"/>
                  <a:pt x="405568" y="380402"/>
                  <a:pt x="402000" y="383971"/>
                </a:cubicBezTo>
                <a:cubicBezTo>
                  <a:pt x="398432" y="387539"/>
                  <a:pt x="396647" y="391765"/>
                  <a:pt x="396647" y="396648"/>
                </a:cubicBezTo>
                <a:cubicBezTo>
                  <a:pt x="396647" y="401531"/>
                  <a:pt x="398432" y="405756"/>
                  <a:pt x="402000" y="409325"/>
                </a:cubicBezTo>
                <a:cubicBezTo>
                  <a:pt x="405568" y="412893"/>
                  <a:pt x="409794" y="414677"/>
                  <a:pt x="414677" y="414677"/>
                </a:cubicBezTo>
                <a:cubicBezTo>
                  <a:pt x="419560" y="414677"/>
                  <a:pt x="423785" y="412893"/>
                  <a:pt x="427354" y="409325"/>
                </a:cubicBezTo>
                <a:cubicBezTo>
                  <a:pt x="430922" y="405756"/>
                  <a:pt x="432706" y="401531"/>
                  <a:pt x="432706" y="396648"/>
                </a:cubicBezTo>
                <a:cubicBezTo>
                  <a:pt x="432706" y="391765"/>
                  <a:pt x="430922" y="387539"/>
                  <a:pt x="427354" y="383971"/>
                </a:cubicBezTo>
                <a:cubicBezTo>
                  <a:pt x="423785" y="380402"/>
                  <a:pt x="419560" y="378618"/>
                  <a:pt x="414677" y="378618"/>
                </a:cubicBezTo>
                <a:close/>
                <a:moveTo>
                  <a:pt x="342559" y="378618"/>
                </a:moveTo>
                <a:cubicBezTo>
                  <a:pt x="337677" y="378618"/>
                  <a:pt x="333451" y="380402"/>
                  <a:pt x="329882" y="383971"/>
                </a:cubicBezTo>
                <a:cubicBezTo>
                  <a:pt x="326314" y="387539"/>
                  <a:pt x="324529" y="391765"/>
                  <a:pt x="324529" y="396648"/>
                </a:cubicBezTo>
                <a:cubicBezTo>
                  <a:pt x="324529" y="401531"/>
                  <a:pt x="326314" y="405756"/>
                  <a:pt x="329882" y="409325"/>
                </a:cubicBezTo>
                <a:cubicBezTo>
                  <a:pt x="333451" y="412893"/>
                  <a:pt x="337677" y="414677"/>
                  <a:pt x="342559" y="414677"/>
                </a:cubicBezTo>
                <a:cubicBezTo>
                  <a:pt x="347442" y="414677"/>
                  <a:pt x="351668" y="412893"/>
                  <a:pt x="355236" y="409325"/>
                </a:cubicBezTo>
                <a:cubicBezTo>
                  <a:pt x="358805" y="405756"/>
                  <a:pt x="360588" y="401531"/>
                  <a:pt x="360588" y="396648"/>
                </a:cubicBezTo>
                <a:cubicBezTo>
                  <a:pt x="360588" y="391765"/>
                  <a:pt x="358805" y="387539"/>
                  <a:pt x="355236" y="383971"/>
                </a:cubicBezTo>
                <a:cubicBezTo>
                  <a:pt x="351668" y="380402"/>
                  <a:pt x="347442" y="378618"/>
                  <a:pt x="342559" y="378618"/>
                </a:cubicBezTo>
                <a:close/>
                <a:moveTo>
                  <a:pt x="27044" y="306500"/>
                </a:moveTo>
                <a:lnTo>
                  <a:pt x="147334" y="306500"/>
                </a:lnTo>
                <a:cubicBezTo>
                  <a:pt x="151278" y="317018"/>
                  <a:pt x="157898" y="325657"/>
                  <a:pt x="167195" y="332418"/>
                </a:cubicBezTo>
                <a:cubicBezTo>
                  <a:pt x="176491" y="339179"/>
                  <a:pt x="186868" y="342559"/>
                  <a:pt x="198324" y="342559"/>
                </a:cubicBezTo>
                <a:lnTo>
                  <a:pt x="270442" y="342559"/>
                </a:lnTo>
                <a:cubicBezTo>
                  <a:pt x="281898" y="342559"/>
                  <a:pt x="292274" y="339179"/>
                  <a:pt x="301570" y="332418"/>
                </a:cubicBezTo>
                <a:cubicBezTo>
                  <a:pt x="310867" y="325657"/>
                  <a:pt x="317487" y="317018"/>
                  <a:pt x="321431" y="306500"/>
                </a:cubicBezTo>
                <a:lnTo>
                  <a:pt x="441721" y="306500"/>
                </a:lnTo>
                <a:cubicBezTo>
                  <a:pt x="449234" y="306500"/>
                  <a:pt x="455619" y="309130"/>
                  <a:pt x="460877" y="314388"/>
                </a:cubicBezTo>
                <a:cubicBezTo>
                  <a:pt x="466136" y="319647"/>
                  <a:pt x="468765" y="326032"/>
                  <a:pt x="468765" y="333545"/>
                </a:cubicBezTo>
                <a:lnTo>
                  <a:pt x="468765" y="423692"/>
                </a:lnTo>
                <a:cubicBezTo>
                  <a:pt x="468765" y="431204"/>
                  <a:pt x="466136" y="437590"/>
                  <a:pt x="460877" y="442848"/>
                </a:cubicBezTo>
                <a:cubicBezTo>
                  <a:pt x="455619" y="448107"/>
                  <a:pt x="449234" y="450736"/>
                  <a:pt x="441721" y="450736"/>
                </a:cubicBezTo>
                <a:lnTo>
                  <a:pt x="27044" y="450736"/>
                </a:lnTo>
                <a:cubicBezTo>
                  <a:pt x="19531" y="450736"/>
                  <a:pt x="13146" y="448107"/>
                  <a:pt x="7887" y="442848"/>
                </a:cubicBezTo>
                <a:cubicBezTo>
                  <a:pt x="2629" y="437590"/>
                  <a:pt x="0" y="431204"/>
                  <a:pt x="0" y="423692"/>
                </a:cubicBezTo>
                <a:lnTo>
                  <a:pt x="0" y="333545"/>
                </a:lnTo>
                <a:cubicBezTo>
                  <a:pt x="0" y="326032"/>
                  <a:pt x="2629" y="319647"/>
                  <a:pt x="7887" y="314388"/>
                </a:cubicBezTo>
                <a:cubicBezTo>
                  <a:pt x="13146" y="309130"/>
                  <a:pt x="19531" y="306500"/>
                  <a:pt x="27044" y="306500"/>
                </a:cubicBezTo>
                <a:close/>
                <a:moveTo>
                  <a:pt x="234382" y="0"/>
                </a:moveTo>
                <a:cubicBezTo>
                  <a:pt x="239453" y="0"/>
                  <a:pt x="243679" y="1784"/>
                  <a:pt x="247059" y="5352"/>
                </a:cubicBezTo>
                <a:lnTo>
                  <a:pt x="373265" y="131558"/>
                </a:lnTo>
                <a:cubicBezTo>
                  <a:pt x="379088" y="137192"/>
                  <a:pt x="380403" y="143672"/>
                  <a:pt x="377210" y="150996"/>
                </a:cubicBezTo>
                <a:cubicBezTo>
                  <a:pt x="374017" y="158509"/>
                  <a:pt x="368476" y="162265"/>
                  <a:pt x="360588" y="162265"/>
                </a:cubicBezTo>
                <a:lnTo>
                  <a:pt x="288471" y="162265"/>
                </a:lnTo>
                <a:lnTo>
                  <a:pt x="288471" y="288471"/>
                </a:lnTo>
                <a:cubicBezTo>
                  <a:pt x="288471" y="293354"/>
                  <a:pt x="286687" y="297580"/>
                  <a:pt x="283118" y="301148"/>
                </a:cubicBezTo>
                <a:cubicBezTo>
                  <a:pt x="279550" y="304716"/>
                  <a:pt x="275325" y="306500"/>
                  <a:pt x="270442" y="306500"/>
                </a:cubicBezTo>
                <a:lnTo>
                  <a:pt x="198324" y="306500"/>
                </a:lnTo>
                <a:cubicBezTo>
                  <a:pt x="193441" y="306500"/>
                  <a:pt x="189215" y="304716"/>
                  <a:pt x="185647" y="301148"/>
                </a:cubicBezTo>
                <a:cubicBezTo>
                  <a:pt x="182078" y="297580"/>
                  <a:pt x="180294" y="293354"/>
                  <a:pt x="180294" y="288471"/>
                </a:cubicBezTo>
                <a:lnTo>
                  <a:pt x="180294" y="162265"/>
                </a:lnTo>
                <a:lnTo>
                  <a:pt x="108176" y="162265"/>
                </a:lnTo>
                <a:cubicBezTo>
                  <a:pt x="100288" y="162265"/>
                  <a:pt x="94748" y="158509"/>
                  <a:pt x="91556" y="150996"/>
                </a:cubicBezTo>
                <a:cubicBezTo>
                  <a:pt x="88363" y="143672"/>
                  <a:pt x="89678" y="137192"/>
                  <a:pt x="95499" y="131558"/>
                </a:cubicBezTo>
                <a:lnTo>
                  <a:pt x="221706" y="5352"/>
                </a:lnTo>
                <a:cubicBezTo>
                  <a:pt x="225086" y="1784"/>
                  <a:pt x="229312" y="0"/>
                  <a:pt x="234382" y="0"/>
                </a:cubicBezTo>
                <a:close/>
              </a:path>
            </a:pathLst>
          </a:cu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700808"/>
            <a:ext cx="8640844" cy="4195481"/>
          </a:xfrm>
        </p:spPr>
        <p:txBody>
          <a:bodyPr>
            <a:normAutofit fontScale="70000" lnSpcReduction="20000"/>
          </a:bodyPr>
          <a:lstStyle/>
          <a:p>
            <a:pPr marL="0" indent="357188" algn="just">
              <a:buClr>
                <a:srgbClr val="C00000"/>
              </a:buClr>
              <a:buSzPct val="153000"/>
              <a:buFont typeface="Wingdings 2" panose="05020102010507070707" pitchFamily="18" charset="2"/>
              <a:buChar char="&quot;"/>
            </a:pPr>
            <a:r>
              <a:rPr lang="ru-RU" sz="2600" i="1" dirty="0">
                <a:solidFill>
                  <a:srgbClr val="002060"/>
                </a:solidFill>
                <a:latin typeface="Georgia" panose="02040502050405020303" pitchFamily="18" charset="0"/>
              </a:rPr>
              <a:t>Понятые могут и не расписываться в описи документов (см. дело №</a:t>
            </a:r>
            <a:r>
              <a:rPr lang="ru-RU" sz="2600" b="1" i="1" dirty="0">
                <a:solidFill>
                  <a:srgbClr val="002060"/>
                </a:solidFill>
                <a:latin typeface="Georgia" panose="02040502050405020303" pitchFamily="18" charset="0"/>
              </a:rPr>
              <a:t> </a:t>
            </a:r>
            <a:r>
              <a:rPr lang="ru-RU" sz="2600" i="1" dirty="0">
                <a:solidFill>
                  <a:srgbClr val="002060"/>
                </a:solidFill>
                <a:latin typeface="Georgia" panose="02040502050405020303" pitchFamily="18" charset="0"/>
              </a:rPr>
              <a:t>А40-208999/15).</a:t>
            </a:r>
          </a:p>
          <a:p>
            <a:pPr marL="0" indent="357188" algn="just">
              <a:buClr>
                <a:srgbClr val="C00000"/>
              </a:buClr>
              <a:buSzPct val="153000"/>
              <a:buFont typeface="Wingdings 2" panose="05020102010507070707" pitchFamily="18" charset="2"/>
              <a:buChar char="&quot;"/>
            </a:pPr>
            <a:r>
              <a:rPr lang="ru-RU" sz="2600" i="1" dirty="0">
                <a:solidFill>
                  <a:srgbClr val="002060"/>
                </a:solidFill>
                <a:latin typeface="Georgia" panose="02040502050405020303" pitchFamily="18" charset="0"/>
              </a:rPr>
              <a:t>В тоже время стоит помнить, что должностные лица в случае невозможности составления детальной описи на месте могут упаковать изымаемые документы и предметы в присутствии понятых и налогоплательщика способом, исключающих несанкционированный доступ к ним, и составить опись в помещении налогового органа в присутствии проверяемого лица в иное время, о чем его должны уведомить (см. например дело №А40-27170/2016).</a:t>
            </a:r>
            <a:r>
              <a:rPr lang="ru-RU" sz="2600" b="1" i="1" dirty="0">
                <a:solidFill>
                  <a:srgbClr val="002060"/>
                </a:solidFill>
                <a:latin typeface="Georgia" panose="02040502050405020303" pitchFamily="18" charset="0"/>
              </a:rPr>
              <a:t> </a:t>
            </a:r>
            <a:r>
              <a:rPr lang="ru-RU" sz="2600" i="1" dirty="0">
                <a:solidFill>
                  <a:srgbClr val="002060"/>
                </a:solidFill>
                <a:latin typeface="Georgia" panose="02040502050405020303" pitchFamily="18" charset="0"/>
              </a:rPr>
              <a:t>Также налоговый орган может составить «усеченный» вариант описи, без детального указания каждого конкретного изымаемого документа и такой вариант также будет соответствовать положениям НК РФ (см. дело №</a:t>
            </a:r>
            <a:r>
              <a:rPr lang="ru-RU" sz="2600" i="1" u="sng" dirty="0">
                <a:solidFill>
                  <a:srgbClr val="002060"/>
                </a:solidFill>
                <a:latin typeface="Georgia" panose="02040502050405020303" pitchFamily="18" charset="0"/>
                <a:hlinkClick r:id="rId2"/>
              </a:rPr>
              <a:t>А40-141659/2014</a:t>
            </a:r>
            <a:r>
              <a:rPr lang="ru-RU" sz="2600" i="1" dirty="0">
                <a:solidFill>
                  <a:srgbClr val="002060"/>
                </a:solidFill>
                <a:latin typeface="Georgia" panose="02040502050405020303" pitchFamily="18" charset="0"/>
              </a:rPr>
              <a:t>).</a:t>
            </a:r>
          </a:p>
          <a:p>
            <a:pPr marL="0" indent="357188" algn="just">
              <a:buClr>
                <a:srgbClr val="C00000"/>
              </a:buClr>
              <a:buSzPct val="153000"/>
              <a:buFont typeface="Wingdings 2" panose="05020102010507070707" pitchFamily="18" charset="2"/>
              <a:buChar char="&quot;"/>
            </a:pPr>
            <a:r>
              <a:rPr lang="ru-RU" sz="2600" i="1" dirty="0">
                <a:solidFill>
                  <a:srgbClr val="002060"/>
                </a:solidFill>
                <a:latin typeface="Georgia" panose="02040502050405020303" pitchFamily="18" charset="0"/>
              </a:rPr>
              <a:t>Налогоплательщику стоит помнить, что компьютеры, ноутбуки, серверы, записные книжки сотрудников также являются предметами, которые подлежат выемке, проводимой налоговыми органами (см. дело №А40-98029/2016).</a:t>
            </a:r>
          </a:p>
          <a:p>
            <a:pPr>
              <a:buClr>
                <a:srgbClr val="C00000"/>
              </a:buClr>
              <a:buSzPct val="153000"/>
              <a:buFont typeface="Wingdings 2" panose="05020102010507070707" pitchFamily="18" charset="2"/>
              <a:buChar char="&quot;"/>
            </a:pPr>
            <a:endParaRPr lang="ru-RU" dirty="0">
              <a:solidFill>
                <a:schemeClr val="bg1"/>
              </a:solidFill>
            </a:endParaRPr>
          </a:p>
        </p:txBody>
      </p:sp>
      <p:graphicFrame>
        <p:nvGraphicFramePr>
          <p:cNvPr id="5" name="Схема 4"/>
          <p:cNvGraphicFramePr/>
          <p:nvPr>
            <p:extLst>
              <p:ext uri="{D42A27DB-BD31-4B8C-83A1-F6EECF244321}">
                <p14:modId xmlns:p14="http://schemas.microsoft.com/office/powerpoint/2010/main" val="1839170402"/>
              </p:ext>
            </p:extLst>
          </p:nvPr>
        </p:nvGraphicFramePr>
        <p:xfrm>
          <a:off x="971600" y="103726"/>
          <a:ext cx="6840760" cy="1012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5"/>
          <p:cNvPicPr/>
          <p:nvPr/>
        </p:nvPicPr>
        <p:blipFill>
          <a:blip r:embed="rId8" cstate="print"/>
          <a:stretch/>
        </p:blipFill>
        <p:spPr>
          <a:xfrm>
            <a:off x="6300192" y="5661248"/>
            <a:ext cx="1856880" cy="1357920"/>
          </a:xfrm>
          <a:prstGeom prst="rect">
            <a:avLst/>
          </a:prstGeom>
          <a:ln>
            <a:noFill/>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8014" y="182025"/>
            <a:ext cx="7082503" cy="1251185"/>
          </a:xfrm>
        </p:spPr>
        <p:txBody>
          <a:bodyPr>
            <a:normAutofit fontScale="90000"/>
          </a:bodyPr>
          <a:lstStyle/>
          <a:p>
            <a:r>
              <a:rPr lang="ru-RU" b="1" dirty="0"/>
              <a:t> </a:t>
            </a:r>
            <a:br>
              <a:rPr lang="ru-RU" dirty="0"/>
            </a:br>
            <a:endParaRPr lang="ru-RU" dirty="0"/>
          </a:p>
        </p:txBody>
      </p:sp>
      <p:pic>
        <p:nvPicPr>
          <p:cNvPr id="6" name="Рисунок 5"/>
          <p:cNvPicPr/>
          <p:nvPr/>
        </p:nvPicPr>
        <p:blipFill>
          <a:blip r:embed="rId2" cstate="print"/>
          <a:stretch/>
        </p:blipFill>
        <p:spPr>
          <a:xfrm>
            <a:off x="7943016" y="6315560"/>
            <a:ext cx="1046135" cy="542440"/>
          </a:xfrm>
          <a:prstGeom prst="rect">
            <a:avLst/>
          </a:prstGeom>
          <a:ln>
            <a:noFill/>
          </a:ln>
        </p:spPr>
      </p:pic>
      <p:graphicFrame>
        <p:nvGraphicFramePr>
          <p:cNvPr id="15" name="Схема 14"/>
          <p:cNvGraphicFramePr/>
          <p:nvPr>
            <p:extLst>
              <p:ext uri="{D42A27DB-BD31-4B8C-83A1-F6EECF244321}">
                <p14:modId xmlns:p14="http://schemas.microsoft.com/office/powerpoint/2010/main" val="2488646042"/>
              </p:ext>
            </p:extLst>
          </p:nvPr>
        </p:nvGraphicFramePr>
        <p:xfrm>
          <a:off x="360457" y="92090"/>
          <a:ext cx="8389405" cy="1463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62" name="Picture 18" descr="ÐÐ°ÑÑÐ¸Ð½ÐºÐ¸ Ð¿Ð¾ Ð·Ð°Ð¿ÑÐ¾ÑÑ Ð¼Ð¸Ð»Ð¸ÑÐ¸Ð¾Ð½ÐµÑ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515452"/>
            <a:ext cx="1937769" cy="2342548"/>
          </a:xfrm>
          <a:prstGeom prst="rect">
            <a:avLst/>
          </a:prstGeom>
          <a:noFill/>
          <a:extLst>
            <a:ext uri="{909E8E84-426E-40DD-AFC4-6F175D3DCCD1}">
              <a14:hiddenFill xmlns:a14="http://schemas.microsoft.com/office/drawing/2010/main">
                <a:solidFill>
                  <a:srgbClr val="FFFFFF"/>
                </a:solidFill>
              </a14:hiddenFill>
            </a:ext>
          </a:extLst>
        </p:spPr>
      </p:pic>
      <p:sp>
        <p:nvSpPr>
          <p:cNvPr id="12" name="Овальная выноска 11"/>
          <p:cNvSpPr/>
          <p:nvPr/>
        </p:nvSpPr>
        <p:spPr>
          <a:xfrm>
            <a:off x="1143936" y="5312085"/>
            <a:ext cx="4981260" cy="1193554"/>
          </a:xfrm>
          <a:prstGeom prst="wedgeEllipseCallout">
            <a:avLst>
              <a:gd name="adj1" fmla="val -45515"/>
              <a:gd name="adj2" fmla="val -47714"/>
            </a:avLst>
          </a:prstGeom>
          <a:solidFill>
            <a:schemeClr val="tx1"/>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dirty="0">
                <a:solidFill>
                  <a:schemeClr val="bg1"/>
                </a:solidFill>
                <a:latin typeface="Georgia" panose="02040502050405020303" pitchFamily="18" charset="0"/>
              </a:rPr>
              <a:t>На практике это означает, что обычная выездная проверка в любой момент может стать совместной.</a:t>
            </a:r>
            <a:endParaRPr lang="ru-RU" dirty="0">
              <a:solidFill>
                <a:schemeClr val="bg1"/>
              </a:solidFill>
            </a:endParaRPr>
          </a:p>
        </p:txBody>
      </p:sp>
      <p:graphicFrame>
        <p:nvGraphicFramePr>
          <p:cNvPr id="14" name="Схема 13"/>
          <p:cNvGraphicFramePr/>
          <p:nvPr>
            <p:extLst>
              <p:ext uri="{D42A27DB-BD31-4B8C-83A1-F6EECF244321}">
                <p14:modId xmlns:p14="http://schemas.microsoft.com/office/powerpoint/2010/main" val="1003683119"/>
              </p:ext>
            </p:extLst>
          </p:nvPr>
        </p:nvGraphicFramePr>
        <p:xfrm>
          <a:off x="522833" y="1523143"/>
          <a:ext cx="8105626" cy="29923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497678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5956" y="391636"/>
            <a:ext cx="7082503" cy="1251185"/>
          </a:xfrm>
        </p:spPr>
        <p:txBody>
          <a:bodyPr>
            <a:normAutofit fontScale="90000"/>
          </a:bodyPr>
          <a:lstStyle/>
          <a:p>
            <a:r>
              <a:rPr lang="ru-RU" b="1" dirty="0"/>
              <a:t> </a:t>
            </a:r>
            <a:br>
              <a:rPr lang="ru-RU" dirty="0"/>
            </a:br>
            <a:endParaRPr lang="ru-RU" dirty="0"/>
          </a:p>
        </p:txBody>
      </p:sp>
      <p:pic>
        <p:nvPicPr>
          <p:cNvPr id="6" name="Рисунок 5"/>
          <p:cNvPicPr/>
          <p:nvPr/>
        </p:nvPicPr>
        <p:blipFill>
          <a:blip r:embed="rId2" cstate="print"/>
          <a:stretch/>
        </p:blipFill>
        <p:spPr>
          <a:xfrm>
            <a:off x="8123183" y="6448097"/>
            <a:ext cx="922347" cy="409904"/>
          </a:xfrm>
          <a:prstGeom prst="rect">
            <a:avLst/>
          </a:prstGeom>
          <a:ln>
            <a:noFill/>
          </a:ln>
        </p:spPr>
      </p:pic>
      <p:graphicFrame>
        <p:nvGraphicFramePr>
          <p:cNvPr id="4" name="Схема 3"/>
          <p:cNvGraphicFramePr/>
          <p:nvPr>
            <p:extLst>
              <p:ext uri="{D42A27DB-BD31-4B8C-83A1-F6EECF244321}">
                <p14:modId xmlns:p14="http://schemas.microsoft.com/office/powerpoint/2010/main" val="370423718"/>
              </p:ext>
            </p:extLst>
          </p:nvPr>
        </p:nvGraphicFramePr>
        <p:xfrm>
          <a:off x="347674" y="1"/>
          <a:ext cx="8697856" cy="1017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Вертикальный свиток 2"/>
          <p:cNvSpPr/>
          <p:nvPr/>
        </p:nvSpPr>
        <p:spPr>
          <a:xfrm>
            <a:off x="75654" y="1291245"/>
            <a:ext cx="2312822" cy="4672741"/>
          </a:xfrm>
          <a:prstGeom prst="vertic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700" dirty="0">
                <a:latin typeface="Georgia" panose="02040502050405020303" pitchFamily="18" charset="0"/>
              </a:rPr>
              <a:t> наличие у налогового органа данных, свидетельствующих о возможных нарушениях налогоплательщика-ми налогового законодательства, и необходимости проверки указанных данных с участием сотрудников органов внутренних дел</a:t>
            </a:r>
          </a:p>
        </p:txBody>
      </p:sp>
      <p:sp>
        <p:nvSpPr>
          <p:cNvPr id="7" name="Вертикальный свиток 6"/>
          <p:cNvSpPr/>
          <p:nvPr/>
        </p:nvSpPr>
        <p:spPr>
          <a:xfrm>
            <a:off x="4252061" y="1291243"/>
            <a:ext cx="2435004" cy="4672742"/>
          </a:xfrm>
          <a:prstGeom prst="verticalScroll">
            <a:avLst/>
          </a:prstGeom>
          <a:solidFill>
            <a:srgbClr val="66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700" dirty="0">
                <a:latin typeface="Georgia" panose="02040502050405020303" pitchFamily="18" charset="0"/>
              </a:rPr>
              <a:t>в случаях воспрепятствования законной деятельности должностных лиц налогового органа, проводящих проверку, а также обеспечения мер безопасности в целях защиты  их жизни и здоровья при исполнении ими должностных обязанностей</a:t>
            </a:r>
          </a:p>
        </p:txBody>
      </p:sp>
      <p:sp>
        <p:nvSpPr>
          <p:cNvPr id="10" name="Вертикальный свиток 9"/>
          <p:cNvSpPr/>
          <p:nvPr/>
        </p:nvSpPr>
        <p:spPr>
          <a:xfrm>
            <a:off x="2151994" y="1291244"/>
            <a:ext cx="2270234" cy="4672742"/>
          </a:xfrm>
          <a:prstGeom prst="verticalScroll">
            <a:avLst/>
          </a:prstGeom>
          <a:solidFill>
            <a:schemeClr val="accent5">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700" dirty="0">
                <a:solidFill>
                  <a:schemeClr val="bg1"/>
                </a:solidFill>
                <a:latin typeface="Georgia" panose="02040502050405020303" pitchFamily="18" charset="0"/>
              </a:rPr>
              <a:t> назначение выездной налоговой проверки на основании материалов о нарушениях налогового законодательства, направленных органом внутренних дел в налоговый орган для принятия по ним решения</a:t>
            </a:r>
            <a:endParaRPr lang="ru-RU" sz="1700" dirty="0">
              <a:solidFill>
                <a:schemeClr val="bg1"/>
              </a:solidFill>
              <a:latin typeface="Georgia" panose="02040502050405020303" pitchFamily="18" charset="0"/>
              <a:hlinkClick r:id="rId8"/>
            </a:endParaRPr>
          </a:p>
        </p:txBody>
      </p:sp>
      <p:sp>
        <p:nvSpPr>
          <p:cNvPr id="11" name="Вертикальный свиток 10"/>
          <p:cNvSpPr/>
          <p:nvPr/>
        </p:nvSpPr>
        <p:spPr>
          <a:xfrm>
            <a:off x="6508810" y="1291243"/>
            <a:ext cx="2478147" cy="4672742"/>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900" dirty="0">
                <a:solidFill>
                  <a:schemeClr val="tx1"/>
                </a:solidFill>
                <a:latin typeface="Georgia" panose="02040502050405020303" pitchFamily="18" charset="0"/>
              </a:rPr>
              <a:t>в случаях необходимости привлечения сотрудников органа внутренних дел для проведения определенных действий налогового контроля (по выемке, опросам, осмотру помещений и т.д.)</a:t>
            </a:r>
          </a:p>
        </p:txBody>
      </p:sp>
    </p:spTree>
    <p:extLst>
      <p:ext uri="{BB962C8B-B14F-4D97-AF65-F5344CB8AC3E}">
        <p14:creationId xmlns:p14="http://schemas.microsoft.com/office/powerpoint/2010/main" val="14573262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335860829"/>
              </p:ext>
            </p:extLst>
          </p:nvPr>
        </p:nvGraphicFramePr>
        <p:xfrm>
          <a:off x="628649" y="194643"/>
          <a:ext cx="8026618"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p:cNvGraphicFramePr>
            <a:graphicFrameLocks noGrp="1"/>
          </p:cNvGraphicFramePr>
          <p:nvPr>
            <p:ph idx="1"/>
            <p:extLst>
              <p:ext uri="{D42A27DB-BD31-4B8C-83A1-F6EECF244321}">
                <p14:modId xmlns:p14="http://schemas.microsoft.com/office/powerpoint/2010/main" val="1181429484"/>
              </p:ext>
            </p:extLst>
          </p:nvPr>
        </p:nvGraphicFramePr>
        <p:xfrm>
          <a:off x="628648" y="1520206"/>
          <a:ext cx="8026619" cy="45278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Рисунок 5"/>
          <p:cNvPicPr/>
          <p:nvPr/>
        </p:nvPicPr>
        <p:blipFill>
          <a:blip r:embed="rId12" cstate="print"/>
          <a:stretch/>
        </p:blipFill>
        <p:spPr>
          <a:xfrm>
            <a:off x="7992282" y="6248754"/>
            <a:ext cx="1046135" cy="542440"/>
          </a:xfrm>
          <a:prstGeom prst="rect">
            <a:avLst/>
          </a:prstGeom>
          <a:ln>
            <a:noFill/>
          </a:ln>
        </p:spPr>
      </p:pic>
      <p:pic>
        <p:nvPicPr>
          <p:cNvPr id="10242" name="Picture 2" descr="ÐÑÐµÐ´Ð¿ÑÐ¸Ð½Ð¸Ð¼Ð°ÑÐµÐ»Ñ, ÐÐ¾Ð»Ð¸ÑÐ¸Ñ, ÐÐµÐ·Ð¾Ð¿Ð°ÑÐ½Ð¾ÑÑÐ¸, ÐÑÐ¸ÑÐµÑ, ÐÑÐ¸Ñ"/>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509" y="5327988"/>
            <a:ext cx="1037961" cy="146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2024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99968909"/>
              </p:ext>
            </p:extLst>
          </p:nvPr>
        </p:nvGraphicFramePr>
        <p:xfrm>
          <a:off x="78918" y="142058"/>
          <a:ext cx="8914430" cy="503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Прямоугольник с двумя усеченными соседними углами 11"/>
          <p:cNvSpPr/>
          <p:nvPr/>
        </p:nvSpPr>
        <p:spPr>
          <a:xfrm>
            <a:off x="6511730" y="5112357"/>
            <a:ext cx="1955036" cy="575363"/>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496782" y="5256376"/>
            <a:ext cx="1820178" cy="369332"/>
          </a:xfrm>
          <a:prstGeom prst="rect">
            <a:avLst/>
          </a:prstGeom>
        </p:spPr>
        <p:txBody>
          <a:bodyPr wrap="none">
            <a:spAutoFit/>
          </a:bodyPr>
          <a:lstStyle/>
          <a:p>
            <a:pPr algn="ctr">
              <a:lnSpc>
                <a:spcPct val="100000"/>
              </a:lnSpc>
            </a:pPr>
            <a:r>
              <a:rPr lang="ru-RU" b="1" i="1" u="sng" spc="-1" dirty="0">
                <a:solidFill>
                  <a:schemeClr val="bg1"/>
                </a:solidFill>
                <a:latin typeface="Georgia"/>
              </a:rPr>
              <a:t>ВЫЕЗДНОЙ:</a:t>
            </a:r>
            <a:endParaRPr lang="ru-RU" spc="-1" dirty="0">
              <a:solidFill>
                <a:schemeClr val="bg1"/>
              </a:solidFill>
              <a:latin typeface="Arial"/>
            </a:endParaRPr>
          </a:p>
        </p:txBody>
      </p:sp>
      <p:sp>
        <p:nvSpPr>
          <p:cNvPr id="6" name="Прямоугольник 5"/>
          <p:cNvSpPr/>
          <p:nvPr/>
        </p:nvSpPr>
        <p:spPr>
          <a:xfrm>
            <a:off x="939683" y="1688562"/>
            <a:ext cx="7435357" cy="4755148"/>
          </a:xfrm>
          <a:prstGeom prst="rect">
            <a:avLst/>
          </a:prstGeom>
        </p:spPr>
        <p:txBody>
          <a:bodyPr wrap="square">
            <a:spAutoFit/>
          </a:bodyPr>
          <a:lstStyle/>
          <a:p>
            <a:pPr marL="285840" indent="-285480" algn="ctr">
              <a:lnSpc>
                <a:spcPct val="100000"/>
              </a:lnSpc>
              <a:buClr>
                <a:srgbClr val="000000"/>
              </a:buClr>
              <a:buFont typeface="StarSymbol"/>
              <a:buChar char="-"/>
            </a:pPr>
            <a:r>
              <a:rPr lang="ru-RU" sz="1900" spc="-1" dirty="0">
                <a:solidFill>
                  <a:srgbClr val="000000"/>
                </a:solidFill>
                <a:latin typeface="Georgia"/>
                <a:ea typeface="Arial"/>
              </a:rPr>
              <a:t>Истребование документов у налогоплательщика, его контрагентов и иных лиц</a:t>
            </a:r>
            <a:r>
              <a:rPr lang="ru-RU" sz="1900" b="1" spc="-1" dirty="0">
                <a:solidFill>
                  <a:srgbClr val="FF0000"/>
                </a:solidFill>
                <a:latin typeface="Georgia"/>
                <a:ea typeface="Arial"/>
              </a:rPr>
              <a:t>,</a:t>
            </a:r>
            <a:r>
              <a:rPr lang="ru-RU" sz="1900" spc="-1" dirty="0">
                <a:solidFill>
                  <a:srgbClr val="000000"/>
                </a:solidFill>
                <a:latin typeface="Georgia"/>
                <a:ea typeface="Arial"/>
              </a:rPr>
              <a:t> обладающих документами или информацией о деятельности налогоплательщика (ст. ст. 93, 93.1 НК </a:t>
            </a:r>
            <a:r>
              <a:rPr lang="ru-RU" sz="1900" spc="-1" dirty="0">
                <a:latin typeface="Georgia"/>
                <a:ea typeface="Arial"/>
              </a:rPr>
              <a:t>РФ)</a:t>
            </a:r>
            <a:r>
              <a:rPr lang="ru-RU" sz="1900" b="1" spc="-1" dirty="0">
                <a:latin typeface="Georgia"/>
                <a:ea typeface="Arial"/>
              </a:rPr>
              <a:t>.</a:t>
            </a:r>
            <a:endParaRPr lang="ru-RU" sz="1900" b="1" spc="-1" dirty="0">
              <a:latin typeface="Arial"/>
            </a:endParaRPr>
          </a:p>
          <a:p>
            <a:pPr marL="285840" indent="-285480" algn="ctr">
              <a:lnSpc>
                <a:spcPct val="100000"/>
              </a:lnSpc>
              <a:buClr>
                <a:srgbClr val="000000"/>
              </a:buClr>
              <a:buFont typeface="StarSymbol"/>
              <a:buChar char="-"/>
            </a:pPr>
            <a:r>
              <a:rPr lang="ru-RU" sz="1900" spc="-1" dirty="0">
                <a:latin typeface="Georgia"/>
                <a:ea typeface="Arial"/>
              </a:rPr>
              <a:t>Допрос свидетелей (ст. 90 НК РФ)</a:t>
            </a:r>
            <a:r>
              <a:rPr lang="ru-RU" sz="1900" b="1" spc="-1" dirty="0">
                <a:latin typeface="Georgia"/>
                <a:ea typeface="Arial"/>
              </a:rPr>
              <a:t>.</a:t>
            </a:r>
            <a:endParaRPr lang="en-US" sz="1900" b="1" spc="-1" dirty="0">
              <a:latin typeface="Georgia"/>
              <a:ea typeface="Arial"/>
            </a:endParaRPr>
          </a:p>
          <a:p>
            <a:pPr marL="285840" indent="-285480" algn="ctr">
              <a:lnSpc>
                <a:spcPct val="100000"/>
              </a:lnSpc>
              <a:buClr>
                <a:srgbClr val="000000"/>
              </a:buClr>
              <a:buFont typeface="StarSymbol"/>
              <a:buChar char="-"/>
            </a:pPr>
            <a:r>
              <a:rPr lang="ru-RU" sz="1900" spc="-1" dirty="0">
                <a:latin typeface="Georgia"/>
                <a:ea typeface="Arial"/>
              </a:rPr>
              <a:t> </a:t>
            </a:r>
            <a:r>
              <a:rPr lang="ru-RU" sz="1900" spc="-1" dirty="0">
                <a:latin typeface="Georgia"/>
              </a:rPr>
              <a:t>Осмотр помещений, территорий, документов и предметов (ст. 92 НК РФ) </a:t>
            </a:r>
            <a:r>
              <a:rPr lang="en-US" sz="1600" i="1" spc="-1" dirty="0">
                <a:latin typeface="Georgia"/>
              </a:rPr>
              <a:t>[</a:t>
            </a:r>
            <a:r>
              <a:rPr lang="ru-RU" sz="1600" i="1" spc="-1" dirty="0">
                <a:latin typeface="Georgia"/>
              </a:rPr>
              <a:t>для КНП в случае п</a:t>
            </a:r>
            <a:r>
              <a:rPr lang="ru-RU" sz="1600" i="1" spc="-1" dirty="0">
                <a:latin typeface="Georgia"/>
                <a:ea typeface="Arial"/>
              </a:rPr>
              <a:t>роверки налоговой декларации по НДС</a:t>
            </a:r>
            <a:r>
              <a:rPr lang="en-US" sz="1600" i="1" spc="-1" dirty="0">
                <a:latin typeface="Georgia"/>
                <a:ea typeface="Arial"/>
              </a:rPr>
              <a:t>]</a:t>
            </a:r>
            <a:r>
              <a:rPr lang="ru-RU" sz="1600" b="1" i="1" spc="-1" dirty="0">
                <a:latin typeface="Georgia"/>
                <a:ea typeface="Arial"/>
              </a:rPr>
              <a:t>.</a:t>
            </a:r>
            <a:endParaRPr lang="ru-RU" sz="1900" b="1" spc="-1" dirty="0">
              <a:latin typeface="Arial"/>
            </a:endParaRPr>
          </a:p>
          <a:p>
            <a:pPr marL="285840" indent="-285480" algn="ctr">
              <a:buClr>
                <a:srgbClr val="000000"/>
              </a:buClr>
              <a:buFont typeface="StarSymbol"/>
              <a:buChar char="-"/>
            </a:pPr>
            <a:r>
              <a:rPr lang="ru-RU" sz="1900" spc="-1" dirty="0">
                <a:latin typeface="Georgia"/>
              </a:rPr>
              <a:t>Привлечение специалиста, переводчика (ст. ст.96, 97 НК РФ). </a:t>
            </a:r>
          </a:p>
          <a:p>
            <a:pPr marL="285750" indent="-285750" algn="ctr">
              <a:buFontTx/>
              <a:buChar char="-"/>
            </a:pPr>
            <a:r>
              <a:rPr lang="ru-RU" sz="2000" spc="-1" dirty="0">
                <a:latin typeface="Georgia"/>
              </a:rPr>
              <a:t>Назначение экспертизы (ст. 95 НК РФ)</a:t>
            </a:r>
            <a:r>
              <a:rPr lang="ru-RU" sz="2000" b="1" spc="-1" dirty="0">
                <a:latin typeface="Georgia"/>
              </a:rPr>
              <a:t>.</a:t>
            </a:r>
          </a:p>
          <a:p>
            <a:pPr marL="285750" indent="-285750" algn="ctr">
              <a:buFontTx/>
              <a:buChar char="-"/>
            </a:pPr>
            <a:r>
              <a:rPr lang="ru-RU" sz="2000" spc="-1" dirty="0">
                <a:latin typeface="Georgia"/>
              </a:rPr>
              <a:t>Выемка документов и предметов </a:t>
            </a:r>
          </a:p>
          <a:p>
            <a:pPr algn="ctr"/>
            <a:r>
              <a:rPr lang="ru-RU" sz="2000" spc="-1" dirty="0">
                <a:solidFill>
                  <a:srgbClr val="000000"/>
                </a:solidFill>
                <a:latin typeface="Georgia"/>
              </a:rPr>
              <a:t>      (ст. 94 НК РФ</a:t>
            </a:r>
            <a:r>
              <a:rPr lang="ru-RU" sz="2000" spc="-1" dirty="0">
                <a:latin typeface="Georgia"/>
              </a:rPr>
              <a:t>)</a:t>
            </a:r>
            <a:r>
              <a:rPr lang="ru-RU" sz="2000" b="1" spc="-1" dirty="0">
                <a:latin typeface="Georgia"/>
              </a:rPr>
              <a:t>.</a:t>
            </a:r>
          </a:p>
          <a:p>
            <a:pPr marL="285840" indent="-285480" algn="ctr">
              <a:buClr>
                <a:srgbClr val="000000"/>
              </a:buClr>
              <a:buFont typeface="StarSymbol"/>
              <a:buChar char="-"/>
            </a:pPr>
            <a:endParaRPr lang="ru-RU" sz="1900" spc="-1" dirty="0">
              <a:solidFill>
                <a:srgbClr val="000000"/>
              </a:solidFill>
              <a:latin typeface="Georgia"/>
            </a:endParaRPr>
          </a:p>
          <a:p>
            <a:pPr marL="285840" indent="-285480" algn="ctr">
              <a:buClr>
                <a:srgbClr val="000000"/>
              </a:buClr>
              <a:buFont typeface="StarSymbol"/>
              <a:buChar char="-"/>
            </a:pPr>
            <a:endParaRPr lang="ru-RU" sz="1900" dirty="0"/>
          </a:p>
          <a:p>
            <a:pPr marL="285840" indent="-285480" algn="ctr">
              <a:lnSpc>
                <a:spcPct val="100000"/>
              </a:lnSpc>
              <a:buClr>
                <a:srgbClr val="000000"/>
              </a:buClr>
              <a:buFont typeface="StarSymbol"/>
              <a:buChar char="-"/>
            </a:pPr>
            <a:endParaRPr lang="ru-RU" spc="-1" dirty="0">
              <a:solidFill>
                <a:srgbClr val="C00000"/>
              </a:solidFill>
              <a:latin typeface="Georgia"/>
              <a:ea typeface="Arial"/>
            </a:endParaRPr>
          </a:p>
        </p:txBody>
      </p:sp>
      <p:sp>
        <p:nvSpPr>
          <p:cNvPr id="7" name="Овал 6"/>
          <p:cNvSpPr/>
          <p:nvPr/>
        </p:nvSpPr>
        <p:spPr>
          <a:xfrm>
            <a:off x="3589321" y="773283"/>
            <a:ext cx="2136080" cy="902086"/>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897055" y="864577"/>
            <a:ext cx="2027478" cy="584775"/>
          </a:xfrm>
          <a:prstGeom prst="rect">
            <a:avLst/>
          </a:prstGeom>
        </p:spPr>
        <p:txBody>
          <a:bodyPr wrap="none">
            <a:spAutoFit/>
          </a:bodyPr>
          <a:lstStyle/>
          <a:p>
            <a:r>
              <a:rPr lang="ru-RU" sz="3200" b="1" i="1" spc="-1" dirty="0">
                <a:solidFill>
                  <a:srgbClr val="000000"/>
                </a:solidFill>
                <a:latin typeface="Georgia"/>
              </a:rPr>
              <a:t>ОБЩИЕ</a:t>
            </a:r>
            <a:endParaRPr lang="ru-RU" sz="3200" b="1" i="1" dirty="0"/>
          </a:p>
        </p:txBody>
      </p:sp>
      <p:pic>
        <p:nvPicPr>
          <p:cNvPr id="24" name="Рисунок 5"/>
          <p:cNvPicPr/>
          <p:nvPr/>
        </p:nvPicPr>
        <p:blipFill>
          <a:blip r:embed="rId7" cstate="print"/>
          <a:stretch/>
        </p:blipFill>
        <p:spPr>
          <a:xfrm>
            <a:off x="7969738" y="5792334"/>
            <a:ext cx="1087397" cy="664532"/>
          </a:xfrm>
          <a:prstGeom prst="rect">
            <a:avLst/>
          </a:prstGeom>
          <a:ln>
            <a:noFill/>
          </a:ln>
        </p:spPr>
      </p:pic>
      <p:sp>
        <p:nvSpPr>
          <p:cNvPr id="29" name="Прямоугольник 28"/>
          <p:cNvSpPr/>
          <p:nvPr/>
        </p:nvSpPr>
        <p:spPr>
          <a:xfrm>
            <a:off x="5078808" y="5915189"/>
            <a:ext cx="3914540" cy="646331"/>
          </a:xfrm>
          <a:prstGeom prst="rect">
            <a:avLst/>
          </a:prstGeom>
        </p:spPr>
        <p:txBody>
          <a:bodyPr wrap="square">
            <a:spAutoFit/>
          </a:bodyPr>
          <a:lstStyle/>
          <a:p>
            <a:pPr marL="285750" indent="-285750">
              <a:buFontTx/>
              <a:buChar char="-"/>
            </a:pPr>
            <a:r>
              <a:rPr lang="ru-RU" spc="-1" dirty="0">
                <a:solidFill>
                  <a:srgbClr val="000000"/>
                </a:solidFill>
                <a:latin typeface="Georgia"/>
              </a:rPr>
              <a:t>Инвентаризация имущества</a:t>
            </a:r>
          </a:p>
          <a:p>
            <a:r>
              <a:rPr lang="ru-RU" spc="-1" dirty="0">
                <a:solidFill>
                  <a:srgbClr val="000000"/>
                </a:solidFill>
                <a:latin typeface="Georgia"/>
              </a:rPr>
              <a:t>      (п. 13 ст. 89 НК РФ)</a:t>
            </a:r>
            <a:r>
              <a:rPr lang="ru-RU" b="1" spc="-1" dirty="0">
                <a:latin typeface="Georgia"/>
              </a:rPr>
              <a:t>.</a:t>
            </a:r>
          </a:p>
        </p:txBody>
      </p:sp>
      <p:sp>
        <p:nvSpPr>
          <p:cNvPr id="38" name="Овал 37"/>
          <p:cNvSpPr/>
          <p:nvPr/>
        </p:nvSpPr>
        <p:spPr>
          <a:xfrm>
            <a:off x="3266233" y="5050576"/>
            <a:ext cx="2136080" cy="1192793"/>
          </a:xfrm>
          <a:prstGeom prst="ellipse">
            <a:avLst/>
          </a:prstGeom>
          <a:solidFill>
            <a:schemeClr val="bg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3250649" y="5336548"/>
            <a:ext cx="2151663" cy="954107"/>
          </a:xfrm>
          <a:prstGeom prst="rect">
            <a:avLst/>
          </a:prstGeom>
        </p:spPr>
        <p:txBody>
          <a:bodyPr wrap="square">
            <a:spAutoFit/>
          </a:bodyPr>
          <a:lstStyle/>
          <a:p>
            <a:r>
              <a:rPr lang="ru-RU" sz="2800" b="1" i="1" dirty="0">
                <a:latin typeface="Georgia" panose="02040502050405020303" pitchFamily="18" charset="0"/>
              </a:rPr>
              <a:t>ТОЛЬКО ДЛЯ</a:t>
            </a:r>
          </a:p>
        </p:txBody>
      </p:sp>
      <p:cxnSp>
        <p:nvCxnSpPr>
          <p:cNvPr id="194" name="Соединительная линия уступом 193"/>
          <p:cNvCxnSpPr/>
          <p:nvPr/>
        </p:nvCxnSpPr>
        <p:spPr>
          <a:xfrm>
            <a:off x="5270791" y="5340861"/>
            <a:ext cx="1191416" cy="593323"/>
          </a:xfrm>
          <a:prstGeom prst="bentConnector2">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8731265" y="6243368"/>
            <a:ext cx="364202" cy="523220"/>
          </a:xfrm>
          <a:prstGeom prst="rect">
            <a:avLst/>
          </a:prstGeom>
        </p:spPr>
        <p:txBody>
          <a:bodyPr wrap="none">
            <a:spAutoFit/>
          </a:bodyPr>
          <a:lstStyle/>
          <a:p>
            <a:r>
              <a:rPr lang="ru-RU" sz="2800" b="1" i="1" dirty="0">
                <a:latin typeface="Times New Roman" panose="02020603050405020304" pitchFamily="18" charset="0"/>
                <a:cs typeface="Times New Roman" panose="02020603050405020304" pitchFamily="18" charset="0"/>
              </a:rPr>
              <a:t>3</a:t>
            </a:r>
            <a:endParaRPr lang="ru-RU" sz="2800" dirty="0">
              <a:latin typeface="Times New Roman" panose="02020603050405020304" pitchFamily="18" charset="0"/>
              <a:cs typeface="Times New Roman" panose="02020603050405020304" pitchFamily="18" charset="0"/>
            </a:endParaRPr>
          </a:p>
        </p:txBody>
      </p:sp>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051" y="3972950"/>
            <a:ext cx="2874647" cy="2906804"/>
          </a:xfrm>
          <a:prstGeom prst="rect">
            <a:avLst/>
          </a:prstGeom>
          <a:effectLst>
            <a:outerShdw dist="50800" dir="2040000" algn="ctr" rotWithShape="0">
              <a:srgbClr val="000000"/>
            </a:outerShdw>
          </a:effectLst>
        </p:spPr>
      </p:pic>
    </p:spTree>
    <p:extLst>
      <p:ext uri="{BB962C8B-B14F-4D97-AF65-F5344CB8AC3E}">
        <p14:creationId xmlns:p14="http://schemas.microsoft.com/office/powerpoint/2010/main" val="326285460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Полиция Опрос и наведение справок</a:t>
            </a:r>
          </a:p>
        </p:txBody>
      </p:sp>
      <p:sp>
        <p:nvSpPr>
          <p:cNvPr id="3" name="Содержимое 2"/>
          <p:cNvSpPr>
            <a:spLocks noGrp="1"/>
          </p:cNvSpPr>
          <p:nvPr>
            <p:ph sz="half" idx="1"/>
          </p:nvPr>
        </p:nvSpPr>
        <p:spPr/>
        <p:txBody>
          <a:bodyPr>
            <a:normAutofit fontScale="47500" lnSpcReduction="20000"/>
          </a:bodyPr>
          <a:lstStyle/>
          <a:p>
            <a:r>
              <a:rPr lang="ru-RU" dirty="0"/>
              <a:t>Опрос и наведение справок – основная и самая рутинная часть работы полицейских. Сотрудники полиции могут письменно или устно, объяснив причины своего интереса (</a:t>
            </a:r>
            <a:r>
              <a:rPr lang="ru-RU" b="1" dirty="0"/>
              <a:t>п.4, 5, 10 ч.1 ст.13 «Закона о полиции»; п.п.1,2 ч.1 ст.6 Федерального закона от 12.08.1995 №144-ФЗ «Об </a:t>
            </a:r>
            <a:r>
              <a:rPr lang="ru-RU" b="1" dirty="0" err="1"/>
              <a:t>оперативно-разыскной</a:t>
            </a:r>
            <a:r>
              <a:rPr lang="ru-RU" b="1" dirty="0"/>
              <a:t> деятельности»</a:t>
            </a:r>
            <a:r>
              <a:rPr lang="ru-RU" dirty="0"/>
              <a:t> (далее – Закон об ОРД):</a:t>
            </a:r>
          </a:p>
          <a:p>
            <a:r>
              <a:rPr lang="ru-RU" dirty="0"/>
              <a:t>Опрашивать руководство и сотрудников компании по интересующим их вопросам. Вовсе не обязательно речь должна идти о вашей компании и сотрудниках. Они могут прийти и с расспросами о ваших контрагентах (поставщиках, покупателях, арендаторах, частных клиентах, банках и т.д.), госслужащих, с которыми вы контактировали;</a:t>
            </a:r>
          </a:p>
          <a:p>
            <a:r>
              <a:rPr lang="ru-RU" dirty="0"/>
              <a:t>Наводить справки, то есть запрашивать у вашей компании информацию и знакомиться с документами о вашей компании, ваших контрагентах и любых прочих лицах, с которыми контактировала ваша компания.</a:t>
            </a:r>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a:t>В иных ситуациях правоохранители вправе наводить справки (</a:t>
            </a:r>
            <a:r>
              <a:rPr lang="ru-RU" dirty="0">
                <a:hlinkClick r:id="rId2"/>
              </a:rPr>
              <a:t>п. 2 ст. 6 гл. 2 Федерального закона от 12.08.1995 № 144‑ФЗ «Об оперативно-розыскной деятельности»</a:t>
            </a:r>
            <a:r>
              <a:rPr lang="ru-RU" dirty="0"/>
              <a:t>). </a:t>
            </a:r>
            <a:r>
              <a:rPr lang="ru-RU" dirty="0">
                <a:solidFill>
                  <a:srgbClr val="FF0000"/>
                </a:solidFill>
              </a:rPr>
              <a:t>Отвечать на «наведение справок» руководство компании вправе в свободной форме. Представлять документы в этом случае не надо.</a:t>
            </a:r>
            <a:r>
              <a:rPr lang="ru-RU" dirty="0"/>
              <a:t> Однако оперативники часто подстраховываются и подкрепляют запросы ссылками на </a:t>
            </a:r>
            <a:r>
              <a:rPr lang="ru-RU" dirty="0">
                <a:hlinkClick r:id="rId3"/>
              </a:rPr>
              <a:t>статьи 6–8</a:t>
            </a:r>
            <a:r>
              <a:rPr lang="ru-RU" dirty="0"/>
              <a:t> Закона № 144‑ФЗ. Это не должно вводить налогоплательщика в заблуждение. В этих нормах нет указания, что оперативники имеют право запрашивать документы.</a:t>
            </a:r>
          </a:p>
          <a:p>
            <a:endParaRPr lang="ru-RU"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Полиция запросы</a:t>
            </a:r>
          </a:p>
        </p:txBody>
      </p:sp>
      <p:sp>
        <p:nvSpPr>
          <p:cNvPr id="3" name="Содержимое 2"/>
          <p:cNvSpPr>
            <a:spLocks noGrp="1"/>
          </p:cNvSpPr>
          <p:nvPr>
            <p:ph sz="half" idx="1"/>
          </p:nvPr>
        </p:nvSpPr>
        <p:spPr/>
        <p:txBody>
          <a:bodyPr>
            <a:normAutofit fontScale="40000" lnSpcReduction="20000"/>
          </a:bodyPr>
          <a:lstStyle/>
          <a:p>
            <a:r>
              <a:rPr lang="ru-RU" dirty="0"/>
              <a:t>Порядок оформления любой исходящей корреспонденции регламентирует </a:t>
            </a:r>
            <a:r>
              <a:rPr lang="ru-RU" dirty="0">
                <a:hlinkClick r:id="rId2"/>
              </a:rPr>
              <a:t>приказ МВД от 20.06.2012 № 615</a:t>
            </a:r>
            <a:r>
              <a:rPr lang="ru-RU" dirty="0"/>
              <a:t> «Об утверждении Инструкции по делопроизводству в органах внутренних дел» </a:t>
            </a:r>
            <a:r>
              <a:rPr lang="ru-RU" dirty="0">
                <a:solidFill>
                  <a:srgbClr val="FF0000"/>
                </a:solidFill>
              </a:rPr>
              <a:t>- там нет запроса….</a:t>
            </a:r>
            <a:r>
              <a:rPr lang="ru-RU" dirty="0"/>
              <a:t> – </a:t>
            </a:r>
            <a:r>
              <a:rPr lang="ru-RU" dirty="0">
                <a:solidFill>
                  <a:srgbClr val="002060"/>
                </a:solidFill>
              </a:rPr>
              <a:t>ЕСЛИ ОШИБКА В ОФОРМЛЕНИИ- НЕ ОТВЕЧАЕМ</a:t>
            </a:r>
            <a:r>
              <a:rPr lang="ru-RU" b="1" dirty="0"/>
              <a:t> Межстрочные интервалы и кегль, ДАТА АДРЕС И Т.Д –СМОТРИМ ВСЕ</a:t>
            </a:r>
            <a:endParaRPr lang="ru-RU" dirty="0">
              <a:solidFill>
                <a:srgbClr val="002060"/>
              </a:solidFill>
            </a:endParaRPr>
          </a:p>
          <a:p>
            <a:pPr>
              <a:buNone/>
            </a:pPr>
            <a:r>
              <a:rPr lang="ru-RU" dirty="0"/>
              <a:t>В </a:t>
            </a:r>
            <a:r>
              <a:rPr lang="ru-RU" dirty="0">
                <a:hlinkClick r:id="rId2"/>
              </a:rPr>
              <a:t>пункте 62</a:t>
            </a:r>
            <a:r>
              <a:rPr lang="ru-RU" dirty="0"/>
              <a:t> Инструкции четко указано, что доставку и отправку документов осуществляют с помощью почты, фельдъегерской службы, электросвязи, с использованием ведомственной магистральной сети передачи данных. ТО ЕСТЬ НАПИСЬМА ПРИНЕСЕННЫЕ ЛИЧНО ОПЕРАТИВНИКОМ ИЛИ ПО ЭЛПОЧТЕ БЕЗ ЭЦП МОЖНО НЕ ОТВЕЧАТЬ</a:t>
            </a:r>
            <a:endParaRPr lang="ru-RU" dirty="0">
              <a:solidFill>
                <a:srgbClr val="FF0000"/>
              </a:solidFill>
            </a:endParaRPr>
          </a:p>
          <a:p>
            <a:r>
              <a:rPr lang="ru-RU" dirty="0"/>
              <a:t>Если сотрудник полиции нарушил права организации, жалуйтесь в вышестоящий орган или начальству оперативника. Незаконное истребование документов — нарушение прав (</a:t>
            </a:r>
            <a:r>
              <a:rPr lang="ru-RU" dirty="0">
                <a:hlinkClick r:id="rId3"/>
              </a:rPr>
              <a:t>ст. 53 Закона № 3‑ФЗ</a:t>
            </a:r>
            <a:r>
              <a:rPr lang="ru-RU" dirty="0"/>
              <a:t>). В отдельных случаях стоит обратиться в суд или прокуратуру.</a:t>
            </a:r>
          </a:p>
        </p:txBody>
      </p:sp>
      <p:sp>
        <p:nvSpPr>
          <p:cNvPr id="4" name="Содержимое 3"/>
          <p:cNvSpPr>
            <a:spLocks noGrp="1"/>
          </p:cNvSpPr>
          <p:nvPr>
            <p:ph sz="half" idx="2"/>
          </p:nvPr>
        </p:nvSpPr>
        <p:spPr/>
        <p:txBody>
          <a:bodyPr>
            <a:normAutofit fontScale="40000" lnSpcReduction="20000"/>
          </a:bodyPr>
          <a:lstStyle/>
          <a:p>
            <a:endParaRPr lang="ru-RU" dirty="0"/>
          </a:p>
          <a:p>
            <a:r>
              <a:rPr lang="ru-RU" dirty="0"/>
              <a:t>Запрос законен, только если в нем обозначено, что он составлен и направлен «в рамках проверки материала из Книги учета заявлений и сообщений о преступлениях, об административных правонарушениях, о происшествиях (КУСП)» (ст. 13 Закона «О полиции»). При этом в запросе должны быть указаны регистрационный номер и дата принятия заявления (приказ МВД от 29.08.2014 № 736 «Об утверждении Инструкции о порядке приема, регистрации и разрешения в территориальных органах МВД РФ заявлений и сообщений о преступлениях, об административных правонарушениях, о происшествиях»). Таким образом, законным является исключительно запрос, в котором указано, что он составлен и направлен «в рамках материала проверки КУСП № ___ от «__"___20__г.»</a:t>
            </a:r>
          </a:p>
          <a:p>
            <a:r>
              <a:rPr lang="ru-RU" dirty="0"/>
              <a:t>Сотрудник полиции вправе запрашивать документы по возможным преступлениям, которые находятся в компетенции полиции (</a:t>
            </a:r>
            <a:r>
              <a:rPr lang="ru-RU" dirty="0">
                <a:hlinkClick r:id="rId4"/>
              </a:rPr>
              <a:t>ст. 13 Закона «О полиции»</a:t>
            </a:r>
            <a:r>
              <a:rPr lang="ru-RU" dirty="0"/>
              <a:t>). Налоговыми преступлениями занимаются следственные органы (</a:t>
            </a:r>
            <a:r>
              <a:rPr lang="ru-RU" dirty="0">
                <a:hlinkClick r:id="rId5"/>
              </a:rPr>
              <a:t>ст. 151</a:t>
            </a:r>
            <a:r>
              <a:rPr lang="ru-RU" dirty="0"/>
              <a:t> УПК, </a:t>
            </a:r>
            <a:r>
              <a:rPr lang="ru-RU" dirty="0">
                <a:hlinkClick r:id="rId6"/>
              </a:rPr>
              <a:t>ст.198–199.4</a:t>
            </a:r>
            <a:r>
              <a:rPr lang="ru-RU" dirty="0"/>
              <a:t> УК). Если оперативник мотивирует свой запрос фразой «в целях предупреждения, выявления и пресечения налоговых преступлений», он превышает полномочия. Компания вправе не реагировать на такой документ.</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низ 3"/>
          <p:cNvSpPr/>
          <p:nvPr/>
        </p:nvSpPr>
        <p:spPr>
          <a:xfrm>
            <a:off x="1763688" y="2294443"/>
            <a:ext cx="486054" cy="2947717"/>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TextBox 20"/>
          <p:cNvSpPr txBox="1"/>
          <p:nvPr/>
        </p:nvSpPr>
        <p:spPr>
          <a:xfrm>
            <a:off x="3775720" y="1011258"/>
            <a:ext cx="1646988"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1</a:t>
            </a:r>
          </a:p>
        </p:txBody>
      </p:sp>
      <p:sp>
        <p:nvSpPr>
          <p:cNvPr id="22" name="TextBox 21"/>
          <p:cNvSpPr txBox="1"/>
          <p:nvPr/>
        </p:nvSpPr>
        <p:spPr>
          <a:xfrm>
            <a:off x="5493479" y="1011258"/>
            <a:ext cx="1603415"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2</a:t>
            </a:r>
          </a:p>
        </p:txBody>
      </p:sp>
      <p:sp>
        <p:nvSpPr>
          <p:cNvPr id="23" name="TextBox 22"/>
          <p:cNvSpPr txBox="1"/>
          <p:nvPr/>
        </p:nvSpPr>
        <p:spPr>
          <a:xfrm>
            <a:off x="7188898" y="1011258"/>
            <a:ext cx="1636187"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3</a:t>
            </a:r>
          </a:p>
        </p:txBody>
      </p:sp>
      <p:sp>
        <p:nvSpPr>
          <p:cNvPr id="24" name="TextBox 23"/>
          <p:cNvSpPr txBox="1"/>
          <p:nvPr/>
        </p:nvSpPr>
        <p:spPr>
          <a:xfrm>
            <a:off x="3789108" y="2409925"/>
            <a:ext cx="1646988"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4</a:t>
            </a:r>
          </a:p>
        </p:txBody>
      </p:sp>
      <p:sp>
        <p:nvSpPr>
          <p:cNvPr id="25" name="TextBox 24"/>
          <p:cNvSpPr txBox="1"/>
          <p:nvPr/>
        </p:nvSpPr>
        <p:spPr>
          <a:xfrm>
            <a:off x="5506867" y="2409925"/>
            <a:ext cx="1603415"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5</a:t>
            </a:r>
          </a:p>
        </p:txBody>
      </p:sp>
      <p:sp>
        <p:nvSpPr>
          <p:cNvPr id="26" name="TextBox 25"/>
          <p:cNvSpPr txBox="1"/>
          <p:nvPr/>
        </p:nvSpPr>
        <p:spPr>
          <a:xfrm>
            <a:off x="7202287" y="2409925"/>
            <a:ext cx="1636187"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6</a:t>
            </a:r>
          </a:p>
        </p:txBody>
      </p:sp>
      <p:sp>
        <p:nvSpPr>
          <p:cNvPr id="27" name="TextBox 26"/>
          <p:cNvSpPr txBox="1"/>
          <p:nvPr/>
        </p:nvSpPr>
        <p:spPr>
          <a:xfrm>
            <a:off x="3765826" y="3817556"/>
            <a:ext cx="1646988"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7</a:t>
            </a:r>
          </a:p>
        </p:txBody>
      </p:sp>
      <p:sp>
        <p:nvSpPr>
          <p:cNvPr id="28" name="TextBox 27"/>
          <p:cNvSpPr txBox="1"/>
          <p:nvPr/>
        </p:nvSpPr>
        <p:spPr>
          <a:xfrm>
            <a:off x="5483585" y="3817556"/>
            <a:ext cx="1603415"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8</a:t>
            </a:r>
          </a:p>
        </p:txBody>
      </p:sp>
      <p:sp>
        <p:nvSpPr>
          <p:cNvPr id="29" name="TextBox 28"/>
          <p:cNvSpPr txBox="1"/>
          <p:nvPr/>
        </p:nvSpPr>
        <p:spPr>
          <a:xfrm>
            <a:off x="7179005" y="3817556"/>
            <a:ext cx="1636187"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9</a:t>
            </a:r>
          </a:p>
        </p:txBody>
      </p:sp>
      <p:sp>
        <p:nvSpPr>
          <p:cNvPr id="30" name="TextBox 29"/>
          <p:cNvSpPr txBox="1"/>
          <p:nvPr/>
        </p:nvSpPr>
        <p:spPr>
          <a:xfrm>
            <a:off x="3765826" y="5242160"/>
            <a:ext cx="1646988"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10</a:t>
            </a:r>
          </a:p>
        </p:txBody>
      </p:sp>
      <p:sp>
        <p:nvSpPr>
          <p:cNvPr id="31" name="TextBox 30"/>
          <p:cNvSpPr txBox="1"/>
          <p:nvPr/>
        </p:nvSpPr>
        <p:spPr>
          <a:xfrm>
            <a:off x="5483585" y="5242160"/>
            <a:ext cx="1603415"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11</a:t>
            </a:r>
          </a:p>
        </p:txBody>
      </p:sp>
      <p:sp>
        <p:nvSpPr>
          <p:cNvPr id="32" name="TextBox 31"/>
          <p:cNvSpPr txBox="1"/>
          <p:nvPr/>
        </p:nvSpPr>
        <p:spPr>
          <a:xfrm>
            <a:off x="7179005" y="5242160"/>
            <a:ext cx="1636187" cy="1283184"/>
          </a:xfrm>
          <a:prstGeom prst="rect">
            <a:avLst/>
          </a:prstGeom>
        </p:spPr>
        <p:txBody>
          <a:bodyPr vert="horz" wrap="none" lIns="104287" tIns="52144" rIns="104287" bIns="52144"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9600" b="1" i="0" u="none" strike="noStrike" kern="1200" cap="none" spc="0" normalizeH="0" baseline="0" noProof="0" dirty="0">
                <a:ln>
                  <a:noFill/>
                </a:ln>
                <a:solidFill>
                  <a:srgbClr val="005AA9"/>
                </a:solidFill>
                <a:effectLst/>
                <a:uLnTx/>
                <a:uFillTx/>
                <a:latin typeface="Calibri"/>
                <a:ea typeface="+mn-ea"/>
                <a:cs typeface="+mn-cs"/>
              </a:rPr>
              <a:t>12</a:t>
            </a:r>
          </a:p>
        </p:txBody>
      </p:sp>
      <p:sp>
        <p:nvSpPr>
          <p:cNvPr id="33" name="Прямоугольник 32"/>
          <p:cNvSpPr/>
          <p:nvPr/>
        </p:nvSpPr>
        <p:spPr>
          <a:xfrm>
            <a:off x="3775722" y="1024218"/>
            <a:ext cx="1646988" cy="1283184"/>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Налоговая  нагрузка ниже  ее среднего уровня по виду экономической деятельности</a:t>
            </a:r>
          </a:p>
        </p:txBody>
      </p:sp>
      <p:sp>
        <p:nvSpPr>
          <p:cNvPr id="34" name="Прямоугольник 33"/>
          <p:cNvSpPr/>
          <p:nvPr/>
        </p:nvSpPr>
        <p:spPr>
          <a:xfrm>
            <a:off x="3775720" y="3804598"/>
            <a:ext cx="1646990" cy="1351198"/>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Отражение индивидуальным предпринимателем суммы расхода, максимально приближенной к сумме его дохода, полученного за календарный год</a:t>
            </a:r>
          </a:p>
        </p:txBody>
      </p:sp>
      <p:sp>
        <p:nvSpPr>
          <p:cNvPr id="35" name="Прямоугольник 34"/>
          <p:cNvSpPr/>
          <p:nvPr/>
        </p:nvSpPr>
        <p:spPr>
          <a:xfrm>
            <a:off x="3775230" y="5242159"/>
            <a:ext cx="1642907" cy="1257882"/>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Неоднократная «миграция» между налоговыми органами</a:t>
            </a:r>
          </a:p>
        </p:txBody>
      </p:sp>
      <p:sp>
        <p:nvSpPr>
          <p:cNvPr id="36" name="Прямоугольник 35"/>
          <p:cNvSpPr/>
          <p:nvPr/>
        </p:nvSpPr>
        <p:spPr>
          <a:xfrm>
            <a:off x="3775720" y="2390164"/>
            <a:ext cx="1646990" cy="1313908"/>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Опережающий  темп роста расходов над темпом роста доходов от реализации товаров (работ, услуг)</a:t>
            </a:r>
          </a:p>
        </p:txBody>
      </p:sp>
      <p:sp>
        <p:nvSpPr>
          <p:cNvPr id="37" name="Прямоугольник 36"/>
          <p:cNvSpPr/>
          <p:nvPr/>
        </p:nvSpPr>
        <p:spPr>
          <a:xfrm>
            <a:off x="5482697" y="3804596"/>
            <a:ext cx="1609071" cy="1352596"/>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Построение финансово-хозяйственной деятельности с контрагентами-перекупщиками или посредниками без наличия разумных причин</a:t>
            </a:r>
          </a:p>
        </p:txBody>
      </p:sp>
      <p:sp>
        <p:nvSpPr>
          <p:cNvPr id="38" name="Прямоугольник 37"/>
          <p:cNvSpPr/>
          <p:nvPr/>
        </p:nvSpPr>
        <p:spPr>
          <a:xfrm>
            <a:off x="5482695" y="5242159"/>
            <a:ext cx="1609071" cy="1257882"/>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Значительное отклонение уровня рентабельности от среднего показателя по отрасли</a:t>
            </a:r>
          </a:p>
        </p:txBody>
      </p:sp>
      <p:sp>
        <p:nvSpPr>
          <p:cNvPr id="39" name="Прямоугольник 38"/>
          <p:cNvSpPr/>
          <p:nvPr/>
        </p:nvSpPr>
        <p:spPr>
          <a:xfrm>
            <a:off x="5487145" y="2390164"/>
            <a:ext cx="1609071" cy="1313908"/>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Среднемесячная заработная плата на одного работника ниже среднего уровня по виду экономической деятельности в регионе</a:t>
            </a:r>
          </a:p>
        </p:txBody>
      </p:sp>
      <p:sp>
        <p:nvSpPr>
          <p:cNvPr id="40" name="Прямоугольник 39"/>
          <p:cNvSpPr/>
          <p:nvPr/>
        </p:nvSpPr>
        <p:spPr>
          <a:xfrm>
            <a:off x="7180408" y="1024218"/>
            <a:ext cx="1635023" cy="1283184"/>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Отражение в налоговой отчетности значительных сумм налоговых вычетов за определенный период</a:t>
            </a:r>
          </a:p>
        </p:txBody>
      </p:sp>
      <p:sp>
        <p:nvSpPr>
          <p:cNvPr id="41" name="Прямоугольник 40"/>
          <p:cNvSpPr/>
          <p:nvPr/>
        </p:nvSpPr>
        <p:spPr>
          <a:xfrm>
            <a:off x="7177335" y="3804598"/>
            <a:ext cx="1646514" cy="1351198"/>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Непредставление пояснений о несоответствии показателей деятельности или непредставление документов по требованию налогового органа</a:t>
            </a:r>
          </a:p>
        </p:txBody>
      </p:sp>
      <p:sp>
        <p:nvSpPr>
          <p:cNvPr id="42" name="Прямоугольник 41"/>
          <p:cNvSpPr/>
          <p:nvPr/>
        </p:nvSpPr>
        <p:spPr>
          <a:xfrm>
            <a:off x="7176389" y="5242159"/>
            <a:ext cx="1638612" cy="1257882"/>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Ведение финансово -хозяйственной деятельности с высоким налоговым риском</a:t>
            </a:r>
          </a:p>
        </p:txBody>
      </p:sp>
      <p:sp>
        <p:nvSpPr>
          <p:cNvPr id="43" name="Прямоугольник 42"/>
          <p:cNvSpPr/>
          <p:nvPr/>
        </p:nvSpPr>
        <p:spPr>
          <a:xfrm>
            <a:off x="7180863" y="2390164"/>
            <a:ext cx="1638822" cy="1313908"/>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Неоднократное приближение к предельному значению показателей, предоставляющих право применять специальные налоговые режимы</a:t>
            </a:r>
          </a:p>
        </p:txBody>
      </p:sp>
      <p:sp>
        <p:nvSpPr>
          <p:cNvPr id="44" name="Прямоугольник 43"/>
          <p:cNvSpPr/>
          <p:nvPr/>
        </p:nvSpPr>
        <p:spPr>
          <a:xfrm>
            <a:off x="5487145" y="1024218"/>
            <a:ext cx="1609071" cy="1283184"/>
          </a:xfrm>
          <a:prstGeom prst="rect">
            <a:avLst/>
          </a:prstGeom>
          <a:solidFill>
            <a:schemeClr val="bg1">
              <a:lumMod val="95000"/>
              <a:alpha val="80000"/>
            </a:schemeClr>
          </a:solidFill>
        </p:spPr>
        <p:style>
          <a:lnRef idx="2">
            <a:schemeClr val="accent1"/>
          </a:lnRef>
          <a:fillRef idx="1">
            <a:schemeClr val="lt1"/>
          </a:fillRef>
          <a:effectRef idx="0">
            <a:schemeClr val="accent1"/>
          </a:effectRef>
          <a:fontRef idx="minor">
            <a:schemeClr val="dk1"/>
          </a:fontRef>
        </p:style>
        <p:txBody>
          <a:bodyPr lIns="91424" tIns="45712" rIns="91424" bIns="4571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prstClr val="black"/>
                </a:solidFill>
                <a:effectLst/>
                <a:uLnTx/>
                <a:uFillTx/>
                <a:latin typeface="Calibri"/>
                <a:ea typeface="+mn-ea"/>
                <a:cs typeface="+mn-cs"/>
              </a:rPr>
              <a:t>Отражение в бухгалтерской или налоговой отчетности убытков на протяжении нескольких налоговых периодов</a:t>
            </a:r>
          </a:p>
        </p:txBody>
      </p:sp>
      <p:sp>
        <p:nvSpPr>
          <p:cNvPr id="45" name="TextBox 44"/>
          <p:cNvSpPr txBox="1"/>
          <p:nvPr/>
        </p:nvSpPr>
        <p:spPr>
          <a:xfrm>
            <a:off x="631230" y="404665"/>
            <a:ext cx="5110687" cy="633421"/>
          </a:xfrm>
          <a:prstGeom prst="rect">
            <a:avLst/>
          </a:prstGeom>
        </p:spPr>
        <p:txBody>
          <a:bodyPr vert="horz" wrap="none" lIns="104306" tIns="52153" rIns="104306" bIns="52153" rtlCol="0" anchor="ctr">
            <a:normAutofit/>
          </a:bodyPr>
          <a:lstStyle/>
          <a:p>
            <a:pPr marL="0" marR="0" lvl="0" indent="0" algn="l" defTabSz="1043056"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a:ln>
                  <a:noFill/>
                </a:ln>
                <a:solidFill>
                  <a:srgbClr val="005AA9"/>
                </a:solidFill>
                <a:effectLst/>
                <a:uLnTx/>
                <a:uFillTx/>
                <a:latin typeface="Calibri"/>
                <a:ea typeface="+mn-ea"/>
                <a:cs typeface="+mn-cs"/>
              </a:rPr>
              <a:t>РАБОТА С КРИТЕРИЯМИ РИСКОВ</a:t>
            </a:r>
          </a:p>
        </p:txBody>
      </p:sp>
      <p:sp>
        <p:nvSpPr>
          <p:cNvPr id="46" name="TextBox 45"/>
          <p:cNvSpPr txBox="1"/>
          <p:nvPr/>
        </p:nvSpPr>
        <p:spPr>
          <a:xfrm>
            <a:off x="1671954" y="1844824"/>
            <a:ext cx="685800" cy="3744416"/>
          </a:xfrm>
          <a:prstGeom prst="rect">
            <a:avLst/>
          </a:prstGeom>
        </p:spPr>
        <p:txBody>
          <a:bodyPr vert="horz" wrap="none" lIns="104306" tIns="52153" rIns="104306" bIns="52153" rtlCol="0" anchor="ctr">
            <a:normAutofit/>
          </a:bodyPr>
          <a:lstStyle/>
          <a:p>
            <a:pPr marL="0" marR="0" lvl="0" indent="0" algn="ctr" defTabSz="1043056"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rgbClr val="005AA9"/>
                </a:solidFill>
                <a:effectLst/>
                <a:uLnTx/>
                <a:uFillTx/>
                <a:latin typeface="Calibri"/>
                <a:ea typeface="+mn-ea"/>
                <a:cs typeface="+mn-cs"/>
              </a:rPr>
              <a:t>Декларация с рисками</a:t>
            </a:r>
          </a:p>
          <a:p>
            <a:pPr marL="0" marR="0" lvl="0" indent="0" algn="ctr" defTabSz="1043056" rtl="0" eaLnBrk="1" fontAlgn="auto" latinLnBrk="0" hangingPunct="1">
              <a:lnSpc>
                <a:spcPct val="100000"/>
              </a:lnSpc>
              <a:spcBef>
                <a:spcPct val="0"/>
              </a:spcBef>
              <a:spcAft>
                <a:spcPts val="0"/>
              </a:spcAft>
              <a:buClrTx/>
              <a:buSzTx/>
              <a:buFontTx/>
              <a:buNone/>
              <a:tabLst/>
              <a:defRPr/>
            </a:pPr>
            <a:endParaRPr kumimoji="0" lang="ru-RU" sz="18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ctr" defTabSz="1043056" rtl="0" eaLnBrk="1" fontAlgn="auto" latinLnBrk="0" hangingPunct="1">
              <a:lnSpc>
                <a:spcPct val="100000"/>
              </a:lnSpc>
              <a:spcBef>
                <a:spcPct val="0"/>
              </a:spcBef>
              <a:spcAft>
                <a:spcPts val="0"/>
              </a:spcAft>
              <a:buClrTx/>
              <a:buSzTx/>
              <a:buFontTx/>
              <a:buNone/>
              <a:tabLst/>
              <a:defRPr/>
            </a:pPr>
            <a:endParaRPr kumimoji="0" lang="ru-RU" sz="18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ctr" defTabSz="1043056"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rgbClr val="005AA9"/>
                </a:solidFill>
                <a:effectLst/>
                <a:uLnTx/>
                <a:uFillTx/>
                <a:latin typeface="Calibri"/>
                <a:ea typeface="+mn-ea"/>
                <a:cs typeface="+mn-cs"/>
              </a:rPr>
              <a:t>Самостоятельная оценка рисков</a:t>
            </a:r>
          </a:p>
          <a:p>
            <a:pPr marL="0" marR="0" lvl="0" indent="0" algn="ctr" defTabSz="1043056" rtl="0" eaLnBrk="1" fontAlgn="auto" latinLnBrk="0" hangingPunct="1">
              <a:lnSpc>
                <a:spcPct val="100000"/>
              </a:lnSpc>
              <a:spcBef>
                <a:spcPct val="0"/>
              </a:spcBef>
              <a:spcAft>
                <a:spcPts val="0"/>
              </a:spcAft>
              <a:buClrTx/>
              <a:buSzTx/>
              <a:buFontTx/>
              <a:buNone/>
              <a:tabLst/>
              <a:defRPr/>
            </a:pPr>
            <a:endParaRPr kumimoji="0" lang="ru-RU" sz="18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ctr" defTabSz="1043056" rtl="0" eaLnBrk="1" fontAlgn="auto" latinLnBrk="0" hangingPunct="1">
              <a:lnSpc>
                <a:spcPct val="100000"/>
              </a:lnSpc>
              <a:spcBef>
                <a:spcPct val="0"/>
              </a:spcBef>
              <a:spcAft>
                <a:spcPts val="0"/>
              </a:spcAft>
              <a:buClrTx/>
              <a:buSzTx/>
              <a:buFontTx/>
              <a:buNone/>
              <a:tabLst/>
              <a:defRPr/>
            </a:pPr>
            <a:endParaRPr kumimoji="0" lang="ru-RU" sz="18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ctr" defTabSz="1043056"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rgbClr val="005AA9"/>
                </a:solidFill>
                <a:effectLst/>
                <a:uLnTx/>
                <a:uFillTx/>
                <a:latin typeface="Calibri"/>
                <a:ea typeface="+mn-ea"/>
                <a:cs typeface="+mn-cs"/>
              </a:rPr>
              <a:t>Исключение сомнительных операций</a:t>
            </a:r>
          </a:p>
          <a:p>
            <a:pPr marL="0" marR="0" lvl="0" indent="0" algn="ctr" defTabSz="1043056" rtl="0" eaLnBrk="1" fontAlgn="auto" latinLnBrk="0" hangingPunct="1">
              <a:lnSpc>
                <a:spcPct val="100000"/>
              </a:lnSpc>
              <a:spcBef>
                <a:spcPct val="0"/>
              </a:spcBef>
              <a:spcAft>
                <a:spcPts val="0"/>
              </a:spcAft>
              <a:buClrTx/>
              <a:buSzTx/>
              <a:buFontTx/>
              <a:buNone/>
              <a:tabLst/>
              <a:defRPr/>
            </a:pPr>
            <a:endParaRPr kumimoji="0" lang="ru-RU" sz="18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ctr" defTabSz="1043056" rtl="0" eaLnBrk="1" fontAlgn="auto" latinLnBrk="0" hangingPunct="1">
              <a:lnSpc>
                <a:spcPct val="100000"/>
              </a:lnSpc>
              <a:spcBef>
                <a:spcPct val="0"/>
              </a:spcBef>
              <a:spcAft>
                <a:spcPts val="0"/>
              </a:spcAft>
              <a:buClrTx/>
              <a:buSzTx/>
              <a:buFontTx/>
              <a:buNone/>
              <a:tabLst/>
              <a:defRPr/>
            </a:pPr>
            <a:endParaRPr kumimoji="0" lang="ru-RU" sz="18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ctr" defTabSz="1043056"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rgbClr val="005AA9"/>
                </a:solidFill>
                <a:effectLst/>
                <a:uLnTx/>
                <a:uFillTx/>
                <a:latin typeface="Calibri"/>
                <a:ea typeface="+mn-ea"/>
                <a:cs typeface="+mn-cs"/>
              </a:rPr>
              <a:t>Представление уточненной декларации</a:t>
            </a:r>
          </a:p>
          <a:p>
            <a:pPr marL="0" marR="0" lvl="0" indent="0" algn="ctr" defTabSz="1043056" rtl="0" eaLnBrk="1" fontAlgn="auto" latinLnBrk="0" hangingPunct="1">
              <a:lnSpc>
                <a:spcPct val="100000"/>
              </a:lnSpc>
              <a:spcBef>
                <a:spcPct val="0"/>
              </a:spcBef>
              <a:spcAft>
                <a:spcPts val="0"/>
              </a:spcAft>
              <a:buClrTx/>
              <a:buSzTx/>
              <a:buFontTx/>
              <a:buNone/>
              <a:tabLst/>
              <a:defRPr/>
            </a:pPr>
            <a:endParaRPr kumimoji="0" lang="ru-RU" sz="18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ctr" defTabSz="1043056" rtl="0" eaLnBrk="1" fontAlgn="auto" latinLnBrk="0" hangingPunct="1">
              <a:lnSpc>
                <a:spcPct val="100000"/>
              </a:lnSpc>
              <a:spcBef>
                <a:spcPct val="0"/>
              </a:spcBef>
              <a:spcAft>
                <a:spcPts val="0"/>
              </a:spcAft>
              <a:buClrTx/>
              <a:buSzTx/>
              <a:buFontTx/>
              <a:buNone/>
              <a:tabLst/>
              <a:defRPr/>
            </a:pPr>
            <a:endParaRPr kumimoji="0" lang="ru-RU" sz="1800" b="1" i="0" u="none" strike="noStrike" kern="1200" cap="none" spc="0" normalizeH="0" baseline="0" noProof="0" dirty="0">
              <a:ln>
                <a:noFill/>
              </a:ln>
              <a:solidFill>
                <a:srgbClr val="005AA9"/>
              </a:solidFill>
              <a:effectLst/>
              <a:uLnTx/>
              <a:uFillTx/>
              <a:latin typeface="Calibri"/>
              <a:ea typeface="+mn-ea"/>
              <a:cs typeface="+mn-cs"/>
            </a:endParaRPr>
          </a:p>
          <a:p>
            <a:pPr marL="0" marR="0" lvl="0" indent="0" algn="ctr" defTabSz="1043056"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a:ln>
                  <a:noFill/>
                </a:ln>
                <a:solidFill>
                  <a:srgbClr val="005AA9"/>
                </a:solidFill>
                <a:effectLst/>
                <a:uLnTx/>
                <a:uFillTx/>
                <a:latin typeface="Calibri"/>
                <a:ea typeface="+mn-ea"/>
                <a:cs typeface="+mn-cs"/>
              </a:rPr>
              <a:t>Уведомление налогового органа</a:t>
            </a:r>
          </a:p>
        </p:txBody>
      </p:sp>
      <p:sp>
        <p:nvSpPr>
          <p:cNvPr id="47" name="TextBox 46"/>
          <p:cNvSpPr txBox="1"/>
          <p:nvPr/>
        </p:nvSpPr>
        <p:spPr>
          <a:xfrm>
            <a:off x="847700" y="6501036"/>
            <a:ext cx="7944719" cy="390818"/>
          </a:xfrm>
          <a:prstGeom prst="rect">
            <a:avLst/>
          </a:prstGeom>
        </p:spPr>
        <p:txBody>
          <a:bodyPr vert="horz" wrap="square" lIns="104306" tIns="52153" rIns="104306" bIns="52153" rtlCol="0" anchor="ctr">
            <a:normAutofit fontScale="25000" lnSpcReduction="20000"/>
          </a:bodyPr>
          <a:lstStyle/>
          <a:p>
            <a:pPr defTabSz="1043056">
              <a:spcBef>
                <a:spcPct val="0"/>
              </a:spcBef>
            </a:pPr>
            <a:r>
              <a:rPr lang="ru-RU" sz="4800" b="1" dirty="0">
                <a:solidFill>
                  <a:srgbClr val="C00000"/>
                </a:solidFill>
                <a:latin typeface="+mj-lt"/>
                <a:ea typeface="+mj-ea"/>
                <a:cs typeface="+mj-cs"/>
              </a:rPr>
              <a:t>Материал презентации </a:t>
            </a:r>
            <a:r>
              <a:rPr lang="ru-RU" sz="4800" b="1" dirty="0">
                <a:solidFill>
                  <a:srgbClr val="C00000"/>
                </a:solidFill>
              </a:rPr>
              <a:t>к.э.н. Новоселова К. В.</a:t>
            </a:r>
            <a:r>
              <a:rPr lang="ru-RU" sz="4800" b="1" dirty="0">
                <a:solidFill>
                  <a:srgbClr val="C00000"/>
                </a:solidFill>
                <a:latin typeface="+mj-lt"/>
                <a:ea typeface="+mj-ea"/>
                <a:cs typeface="+mj-cs"/>
              </a:rPr>
              <a:t>  (Круглый стол Финансового Университета при Правительстве Москвы  от 19.05.2020)  </a:t>
            </a:r>
            <a:endParaRPr kumimoji="0" lang="ru-RU" sz="4800" b="1" i="0" u="none" strike="noStrike" kern="1200" cap="none" spc="0" normalizeH="0" baseline="0" noProof="0" dirty="0">
              <a:ln>
                <a:noFill/>
              </a:ln>
              <a:solidFill>
                <a:srgbClr val="C00000"/>
              </a:solidFill>
              <a:effectLst/>
              <a:uLnTx/>
              <a:uFillTx/>
              <a:latin typeface="+mj-lt"/>
              <a:ea typeface="+mj-ea"/>
              <a:cs typeface="+mj-cs"/>
            </a:endParaRPr>
          </a:p>
        </p:txBody>
      </p:sp>
      <p:sp>
        <p:nvSpPr>
          <p:cNvPr id="3" name="Прямоугольник 2"/>
          <p:cNvSpPr/>
          <p:nvPr/>
        </p:nvSpPr>
        <p:spPr>
          <a:xfrm>
            <a:off x="5394053" y="37483"/>
            <a:ext cx="5077800"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Источник- Приказ ФНС России от 30.05.2007 N MM-3-06/333@</a:t>
            </a:r>
          </a:p>
        </p:txBody>
      </p:sp>
    </p:spTree>
    <p:extLst>
      <p:ext uri="{BB962C8B-B14F-4D97-AF65-F5344CB8AC3E}">
        <p14:creationId xmlns:p14="http://schemas.microsoft.com/office/powerpoint/2010/main" val="2303612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Полицейские доказательства легитимность</a:t>
            </a:r>
          </a:p>
        </p:txBody>
      </p:sp>
      <p:sp>
        <p:nvSpPr>
          <p:cNvPr id="3" name="Содержимое 2"/>
          <p:cNvSpPr>
            <a:spLocks noGrp="1"/>
          </p:cNvSpPr>
          <p:nvPr>
            <p:ph idx="1"/>
          </p:nvPr>
        </p:nvSpPr>
        <p:spPr/>
        <p:txBody>
          <a:bodyPr>
            <a:normAutofit fontScale="47500" lnSpcReduction="20000"/>
          </a:bodyPr>
          <a:lstStyle/>
          <a:p>
            <a:r>
              <a:rPr lang="ru-RU" dirty="0"/>
              <a:t>МВД России и ФНС России подписали совместный </a:t>
            </a:r>
            <a:r>
              <a:rPr lang="ru-RU" dirty="0">
                <a:solidFill>
                  <a:srgbClr val="0070C0"/>
                </a:solidFill>
              </a:rPr>
              <a:t>приказ № 317/ММВ-7-2/481@, </a:t>
            </a:r>
            <a:r>
              <a:rPr lang="ru-RU" dirty="0"/>
              <a:t>устанавливающий Порядок представления результатов оперативно-розыскной деятельности налоговому органу. Приказ направлен на государственную регистрацию в Министерство юстиции Российской Федерации 7 июня 2017 года.</a:t>
            </a:r>
          </a:p>
          <a:p>
            <a:r>
              <a:rPr lang="ru-RU" dirty="0"/>
              <a:t>Налоговым органам предоставлено право получать результаты оперативно-розыскной деятельности органов внутренних дел статьей 11 Федерального закона от 12.08.1995 № 144-ФЗ "</a:t>
            </a:r>
            <a:r>
              <a:rPr lang="ru-RU" u="sng" dirty="0">
                <a:hlinkClick r:id="rId2"/>
              </a:rPr>
              <a:t>Об оперативно-розыскной деятельности</a:t>
            </a:r>
            <a:r>
              <a:rPr lang="ru-RU" dirty="0"/>
              <a:t>" (в редакции Федерального закона от </a:t>
            </a:r>
            <a:r>
              <a:rPr lang="ru-RU" dirty="0">
                <a:hlinkClick r:id="rId3"/>
              </a:rPr>
              <a:t>28.06.2013 № 134-ФЗ</a:t>
            </a:r>
            <a:r>
              <a:rPr lang="ru-RU" dirty="0"/>
              <a:t>). При этом установлено, что материалы оперативно-розыскной деятельности представляются в порядке, предусмотренном ведомственными нормативными актами.</a:t>
            </a:r>
          </a:p>
          <a:p>
            <a:r>
              <a:rPr lang="ru-RU" dirty="0"/>
              <a:t>Совместным приказом МВД России и ФНС России утверждены формы Постановления руководителя органа внутренних дел о представлении результатов оперативно-розыскной деятельности налоговому органу и Постановления о рассекречивании сведений, составляющих государственную тайну, и их носителей.</a:t>
            </a:r>
          </a:p>
          <a:p>
            <a:r>
              <a:rPr lang="ru-RU" dirty="0"/>
              <a:t>Результаты оперативно-розыскной деятельности могут представляться органами внутренних дел как инициативно, так и по запросам налоговых органов, и будут использоваться налоговыми органами при реализации полномочий по контролю и надзору за соблюдением законодательства о налогах и сборах, обеспечению интересов государства в делах о банкротстве, а также полномочий в сфере государственной регистрации.</a:t>
            </a:r>
          </a:p>
          <a:p>
            <a:r>
              <a:rPr lang="ru-RU" dirty="0"/>
              <a:t>Использование результатов оперативно-розыскной деятельности может оказать существенное влияние на установление и пресечение фактов нарушения законодательства Российской Федерации, контроль за соблюдением которого возложен на налоговые органы.</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Полицейские доказательства легитимность?</a:t>
            </a:r>
          </a:p>
        </p:txBody>
      </p:sp>
      <p:sp>
        <p:nvSpPr>
          <p:cNvPr id="3" name="Содержимое 2"/>
          <p:cNvSpPr>
            <a:spLocks noGrp="1"/>
          </p:cNvSpPr>
          <p:nvPr>
            <p:ph idx="1"/>
          </p:nvPr>
        </p:nvSpPr>
        <p:spPr/>
        <p:txBody>
          <a:bodyPr>
            <a:normAutofit fontScale="62500" lnSpcReduction="20000"/>
          </a:bodyPr>
          <a:lstStyle/>
          <a:p>
            <a:r>
              <a:rPr lang="ru-RU" sz="2400" dirty="0"/>
              <a:t>Отказывая в принятии к рассмотрению жалобы налогоплательщика Конституционный Суд Российской Федерации отметил, что право налоговых органов в рамках выездных налоговых проверок привлекать сотрудников органов внутренних дел направлено на качественный и полный сбор доказательственной базы по нарушениям законодательства о налогах и сборах в рамках межведомственного взаимодействия органов государственной власти, а следовательно, само по себе оно не может расцениваться как нарушающее конституционные права налогоплательщиков, как и оспариваемые заявителем нормы права, закрепляющие полномочия налогового органа вызывать граждан в качестве свидетелей для дачи показаний в установленном порядке.</a:t>
            </a:r>
          </a:p>
          <a:p>
            <a:r>
              <a:rPr lang="ru-RU" sz="2400" dirty="0"/>
              <a:t>Данные выводы содержатся в </a:t>
            </a:r>
            <a:r>
              <a:rPr lang="ru-RU" sz="2400" dirty="0">
                <a:hlinkClick r:id="rId2"/>
              </a:rPr>
              <a:t>Определении Конституционного Суда Российской Федерации от 25.01.2018 N 14-О (по жалобе ПАО "</a:t>
            </a:r>
            <a:r>
              <a:rPr lang="ru-RU" sz="2400" dirty="0" err="1">
                <a:hlinkClick r:id="rId2"/>
              </a:rPr>
              <a:t>Нижнекамскнефтехим</a:t>
            </a:r>
            <a:r>
              <a:rPr lang="ru-RU" sz="2400" dirty="0">
                <a:hlinkClick r:id="rId2"/>
              </a:rPr>
              <a:t>" на нарушение конституционных прав и свобод </a:t>
            </a:r>
            <a:r>
              <a:rPr lang="ru-RU" sz="2400" dirty="0">
                <a:hlinkClick r:id="rId3"/>
              </a:rPr>
              <a:t>подпунктом 12 пункта 1 статьи 31, </a:t>
            </a:r>
            <a:r>
              <a:rPr lang="ru-RU" sz="2400" dirty="0">
                <a:hlinkClick r:id="rId4"/>
              </a:rPr>
              <a:t>пунктом 1 статьи 36, </a:t>
            </a:r>
            <a:r>
              <a:rPr lang="ru-RU" sz="2400" dirty="0">
                <a:hlinkClick r:id="rId5"/>
              </a:rPr>
              <a:t>пунктами 1 и </a:t>
            </a:r>
            <a:r>
              <a:rPr lang="ru-RU" sz="2400" dirty="0">
                <a:hlinkClick r:id="rId6"/>
              </a:rPr>
              <a:t>5 статьи 90 Налогового кодекса Российской Федерации, а также </a:t>
            </a:r>
            <a:r>
              <a:rPr lang="ru-RU" sz="2400" dirty="0">
                <a:hlinkClick r:id="rId7"/>
              </a:rPr>
              <a:t>частью 1 статьи 75 Арбитражного процессуального кодекса Российской Федерации).</a:t>
            </a:r>
          </a:p>
          <a:p>
            <a:r>
              <a:rPr lang="ru-RU" sz="2400" dirty="0"/>
              <a:t>Такие доказательства могут использоваться налоговыми органами в числе других доказательств при рассмотрении материалов налоговой проверки (п. 4 статьи 101 НК РФ) или при оценке факта налогового правонарушения (п. 7 ст. 101.4 НК РФ). Но только в том случае, если соответствующие мероприятия проведены и материалы оформлены согласно требованиям, установленным Федеральным законом от </a:t>
            </a:r>
            <a:r>
              <a:rPr lang="ru-RU" sz="2400" dirty="0">
                <a:solidFill>
                  <a:srgbClr val="00B0F0"/>
                </a:solidFill>
              </a:rPr>
              <a:t>12.08.95 № 144-ФЗ «Об оперативно-розыскной деятельности».</a:t>
            </a:r>
          </a:p>
          <a:p>
            <a:r>
              <a:rPr lang="ru-RU" sz="2400" dirty="0"/>
              <a:t>Доказательства, добытые полицией вне рамок проверок, действительны, если добыты в рамках уголовного дела </a:t>
            </a:r>
            <a:r>
              <a:rPr lang="ru-RU" sz="2400" dirty="0">
                <a:solidFill>
                  <a:srgbClr val="00B0F0"/>
                </a:solidFill>
              </a:rPr>
              <a:t>(Постановление от 28.07.15 № А53-6100/2014). ФАС Поволжского округа (постановление от 17.12.13 № А12-9017/2012) </a:t>
            </a:r>
          </a:p>
          <a:p>
            <a:endParaRPr lang="ru-RU"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Досмотр обыск</a:t>
            </a:r>
          </a:p>
        </p:txBody>
      </p:sp>
      <p:sp>
        <p:nvSpPr>
          <p:cNvPr id="3" name="Содержимое 2"/>
          <p:cNvSpPr>
            <a:spLocks noGrp="1"/>
          </p:cNvSpPr>
          <p:nvPr>
            <p:ph idx="1"/>
          </p:nvPr>
        </p:nvSpPr>
        <p:spPr/>
        <p:txBody>
          <a:bodyPr>
            <a:normAutofit fontScale="47500" lnSpcReduction="20000"/>
          </a:bodyPr>
          <a:lstStyle/>
          <a:p>
            <a:r>
              <a:rPr lang="ru-RU" dirty="0"/>
              <a:t>Что же такое досмотр? Досмотр – это принудительное обследование гражданина, его одежды, вещей, а также транспортных средств, с целью обнаружения и изъятия документов, вещей и предметов, которые явились орудием или объектом правонарушения. Правила и порядок проведения досмотра регулируются статьями 27.7, 27.9 </a:t>
            </a:r>
            <a:r>
              <a:rPr lang="ru-RU" dirty="0" err="1"/>
              <a:t>КоАП</a:t>
            </a:r>
            <a:r>
              <a:rPr lang="ru-RU" dirty="0"/>
              <a:t> РФ.</a:t>
            </a:r>
          </a:p>
          <a:p>
            <a:r>
              <a:rPr lang="ru-RU" dirty="0"/>
              <a:t>Правом на проведение досмотра обладают: сотрудники органов внутренних дел (полиции), сотрудники </a:t>
            </a:r>
            <a:r>
              <a:rPr lang="ru-RU" dirty="0" err="1"/>
              <a:t>Росгвардии</a:t>
            </a:r>
            <a:r>
              <a:rPr lang="ru-RU" dirty="0"/>
              <a:t>, </a:t>
            </a:r>
            <a:r>
              <a:rPr lang="ru-RU" dirty="0" err="1"/>
              <a:t>сотрудники</a:t>
            </a:r>
            <a:r>
              <a:rPr lang="ru-RU" dirty="0"/>
              <a:t> пограничной службы, сотрудники ФСО, а также, в особых случаях, лица, указанные в ст.27.2 и 27.3 </a:t>
            </a:r>
            <a:r>
              <a:rPr lang="ru-RU" dirty="0" err="1"/>
              <a:t>КоАП</a:t>
            </a:r>
            <a:r>
              <a:rPr lang="ru-RU" dirty="0"/>
              <a:t> РФ. </a:t>
            </a:r>
          </a:p>
          <a:p>
            <a:r>
              <a:rPr lang="ru-RU" dirty="0"/>
              <a:t>Важно особенностью досмотра является то, что он проводится лицом того же пола, что и досматриваемый гражданин с обязательным присутствием двух понятых, разумеется того же пола. Стоит отметить, что досмотр личных вещей может производится без присутствия понятых, при условии применения средств видеозаписи. О производстве досмотра составляется протокол, в котором фиксируются все установленные факты, имеющие значения для производства по делу, а также сведения о применяемых технических средствах.</a:t>
            </a:r>
          </a:p>
          <a:p>
            <a:r>
              <a:rPr lang="ru-RU" dirty="0"/>
              <a:t>Обыск – является процедурой, проводимой в рамках расследования уголовного дела, в порядке, установленном УПК РФ (ст.182 УПК РФ). Целью обыска, как правило, является обнаружение имеющих значение для следствия предметов, документов, ценностей, орудий преступления и т.д.</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948285910"/>
              </p:ext>
            </p:extLst>
          </p:nvPr>
        </p:nvGraphicFramePr>
        <p:xfrm>
          <a:off x="234387" y="520862"/>
          <a:ext cx="8741169" cy="231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424360" y="-121023"/>
            <a:ext cx="4259181" cy="769441"/>
          </a:xfrm>
          <a:prstGeom prst="rect">
            <a:avLst/>
          </a:prstGeom>
          <a:noFill/>
        </p:spPr>
        <p:txBody>
          <a:bodyPr wrap="square" rtlCol="0">
            <a:spAutoFit/>
          </a:bodyPr>
          <a:lstStyle/>
          <a:p>
            <a:pPr algn="ctr"/>
            <a:r>
              <a:rPr lang="ru-RU" sz="4400" b="1" i="1" dirty="0">
                <a:latin typeface="Times New Roman" panose="02020603050405020304" pitchFamily="18" charset="0"/>
                <a:cs typeface="Times New Roman" panose="02020603050405020304" pitchFamily="18" charset="0"/>
              </a:rPr>
              <a:t>Обыск</a:t>
            </a:r>
          </a:p>
        </p:txBody>
      </p:sp>
      <p:sp>
        <p:nvSpPr>
          <p:cNvPr id="11" name="Прямоугольник 10"/>
          <p:cNvSpPr/>
          <p:nvPr/>
        </p:nvSpPr>
        <p:spPr>
          <a:xfrm>
            <a:off x="132346" y="2839454"/>
            <a:ext cx="8843210" cy="4955203"/>
          </a:xfrm>
          <a:prstGeom prst="rect">
            <a:avLst/>
          </a:prstGeom>
        </p:spPr>
        <p:txBody>
          <a:bodyPr wrap="square">
            <a:spAutoFit/>
          </a:bodyPr>
          <a:lstStyle/>
          <a:p>
            <a:pPr algn="just"/>
            <a:r>
              <a:rPr lang="ru-RU" sz="2200" dirty="0">
                <a:latin typeface="Times New Roman" panose="02020603050405020304" pitchFamily="18" charset="0"/>
                <a:cs typeface="Times New Roman" panose="02020603050405020304" pitchFamily="18" charset="0"/>
              </a:rPr>
              <a:t>Обыск проводится в следующем порядке.</a:t>
            </a:r>
          </a:p>
          <a:p>
            <a:pPr marL="342900" indent="-342900" algn="just">
              <a:buFont typeface="Wingdings" panose="05000000000000000000" pitchFamily="2" charset="2"/>
              <a:buChar char="Ø"/>
            </a:pPr>
            <a:endParaRPr lang="ru-RU" sz="2200" dirty="0">
              <a:latin typeface="Times New Roman" panose="02020603050405020304" pitchFamily="18" charset="0"/>
              <a:cs typeface="Times New Roman" panose="02020603050405020304" pitchFamily="18" charset="0"/>
            </a:endParaRPr>
          </a:p>
          <a:p>
            <a:pPr algn="ctr"/>
            <a:r>
              <a:rPr lang="ru-RU" sz="2200" b="1" dirty="0">
                <a:latin typeface="Times New Roman" panose="02020603050405020304" pitchFamily="18" charset="0"/>
                <a:cs typeface="Times New Roman" panose="02020603050405020304" pitchFamily="18" charset="0"/>
              </a:rPr>
              <a:t>До начала обыска следователь ( ч. 4, 5 ст. 182 УПК РФ)</a:t>
            </a:r>
          </a:p>
          <a:p>
            <a:pPr marL="342900" indent="-342900" algn="just">
              <a:buFont typeface="Wingdings" panose="05000000000000000000" pitchFamily="2" charset="2"/>
              <a:buChar char="Ø"/>
            </a:pPr>
            <a:endParaRPr lang="ru-RU" sz="2200" b="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300" i="1" dirty="0">
                <a:latin typeface="Times New Roman" panose="02020603050405020304" pitchFamily="18" charset="0"/>
                <a:cs typeface="Times New Roman" panose="02020603050405020304" pitchFamily="18" charset="0"/>
              </a:rPr>
              <a:t>предъявляет постановление о его производстве, в случае обыска жилища предъявляется судебное решение, разрешающее его производство (ст.165 УПК);</a:t>
            </a:r>
          </a:p>
          <a:p>
            <a:pPr algn="just"/>
            <a:endParaRPr lang="ru-RU" sz="2300" i="1"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300" i="1" dirty="0">
                <a:latin typeface="Times New Roman" panose="02020603050405020304" pitchFamily="18" charset="0"/>
                <a:cs typeface="Times New Roman" panose="02020603050405020304" pitchFamily="18" charset="0"/>
              </a:rPr>
              <a:t>предлагает добровольно выдать подлежащие изъятию предметы, документы и ценности, которые могут иметь значение для уголовного дела (если они выданы добровольно и нет оснований опасаться их сокрытия, то следователь вправе не производить обыск).</a:t>
            </a:r>
          </a:p>
          <a:p>
            <a:pPr indent="722313" algn="just">
              <a:buFont typeface="Arial" panose="020B0604020202020204" pitchFamily="34" charset="0"/>
              <a:buChar char="•"/>
            </a:pPr>
            <a:endParaRPr lang="ru-RU" sz="2100" i="1" dirty="0"/>
          </a:p>
        </p:txBody>
      </p:sp>
    </p:spTree>
    <p:extLst>
      <p:ext uri="{BB962C8B-B14F-4D97-AF65-F5344CB8AC3E}">
        <p14:creationId xmlns:p14="http://schemas.microsoft.com/office/powerpoint/2010/main" val="386034185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010653"/>
            <a:ext cx="8818961" cy="5816977"/>
          </a:xfrm>
          <a:prstGeom prst="rect">
            <a:avLst/>
          </a:prstGeom>
        </p:spPr>
        <p:txBody>
          <a:bodyPr wrap="square">
            <a:spAutoFit/>
          </a:bodyPr>
          <a:lstStyle/>
          <a:p>
            <a:pPr algn="ctr"/>
            <a:endParaRPr lang="ru-RU" sz="2400" b="1" i="0" u="none" strike="noStrike" baseline="0" dirty="0">
              <a:solidFill>
                <a:srgbClr val="0000FF"/>
              </a:solidFill>
              <a:latin typeface="Times New Roman" panose="02020603050405020304" pitchFamily="18" charset="0"/>
              <a:hlinkClick r:id="rId2"/>
            </a:endParaRPr>
          </a:p>
          <a:p>
            <a:pPr marL="85725" indent="557213" algn="just">
              <a:buClr>
                <a:srgbClr val="C00000"/>
              </a:buClr>
              <a:buSzPct val="120000"/>
              <a:buFont typeface="+mj-lt"/>
              <a:buAutoNum type="romanUcPeriod"/>
            </a:pPr>
            <a:r>
              <a:rPr lang="ru-RU" sz="2400" b="0" i="0" u="none" strike="noStrike" baseline="0" dirty="0">
                <a:latin typeface="Times New Roman" panose="02020603050405020304" pitchFamily="18" charset="0"/>
              </a:rPr>
              <a:t> </a:t>
            </a:r>
            <a:r>
              <a:rPr lang="ru-RU" dirty="0">
                <a:latin typeface="Times New Roman" panose="02020603050405020304" pitchFamily="18" charset="0"/>
              </a:rPr>
              <a:t>М</a:t>
            </a:r>
            <a:r>
              <a:rPr lang="ru-RU" b="0" i="0" u="none" strike="noStrike" baseline="0" dirty="0">
                <a:latin typeface="Times New Roman" panose="02020603050405020304" pitchFamily="18" charset="0"/>
              </a:rPr>
              <a:t>огут вскрываться любые помещения, если владелец отказывается добровольно их открыть.</a:t>
            </a:r>
          </a:p>
          <a:p>
            <a:pPr marL="85725" indent="557213" algn="just">
              <a:buClr>
                <a:srgbClr val="C00000"/>
              </a:buClr>
              <a:buSzPct val="120000"/>
              <a:buFont typeface="+mj-lt"/>
              <a:buAutoNum type="romanUcPeriod"/>
            </a:pPr>
            <a:r>
              <a:rPr lang="ru-RU" b="0" i="0" u="none" strike="noStrike" baseline="0" dirty="0">
                <a:latin typeface="Times New Roman" panose="02020603050405020304" pitchFamily="18" charset="0"/>
              </a:rPr>
              <a:t> Не должно допускаться не вызываемое необходимостью повреждение имущества.</a:t>
            </a:r>
          </a:p>
          <a:p>
            <a:pPr marL="85725" indent="557213" algn="just">
              <a:buClr>
                <a:srgbClr val="C00000"/>
              </a:buClr>
              <a:buSzPct val="120000"/>
              <a:buFont typeface="+mj-lt"/>
              <a:buAutoNum type="romanUcPeriod"/>
            </a:pPr>
            <a:r>
              <a:rPr lang="ru-RU" b="0" i="0" u="none" strike="noStrike" baseline="0" dirty="0">
                <a:latin typeface="Times New Roman" panose="02020603050405020304" pitchFamily="18" charset="0"/>
              </a:rPr>
              <a:t> Изымаются предметы и документы, изъятые из оборота.</a:t>
            </a:r>
          </a:p>
          <a:p>
            <a:pPr marL="85725" indent="557213" algn="just">
              <a:buClr>
                <a:srgbClr val="C00000"/>
              </a:buClr>
              <a:buSzPct val="120000"/>
              <a:buFont typeface="+mj-lt"/>
              <a:buAutoNum type="romanUcPeriod"/>
            </a:pPr>
            <a:r>
              <a:rPr lang="ru-RU" b="0" i="0" u="none" strike="noStrike" baseline="0" dirty="0">
                <a:latin typeface="Times New Roman" panose="02020603050405020304" pitchFamily="18" charset="0"/>
              </a:rPr>
              <a:t> Участвует лицо, в помещении которого производится обыск, либо совершеннолетние члены его семьи.</a:t>
            </a:r>
          </a:p>
          <a:p>
            <a:pPr marL="85725" indent="557213" algn="just">
              <a:buClr>
                <a:srgbClr val="C00000"/>
              </a:buClr>
              <a:buSzPct val="120000"/>
              <a:buFont typeface="+mj-lt"/>
              <a:buAutoNum type="romanUcPeriod"/>
            </a:pPr>
            <a:r>
              <a:rPr lang="ru-RU" b="0" i="0" u="none" strike="noStrike" baseline="0" dirty="0">
                <a:latin typeface="Times New Roman" panose="02020603050405020304" pitchFamily="18" charset="0"/>
              </a:rPr>
              <a:t> Вправе присутствовать защитник, а также адвокат того лица, в помещении которого производится обыск.</a:t>
            </a:r>
          </a:p>
          <a:p>
            <a:pPr marL="85725" indent="557213" algn="just">
              <a:buClr>
                <a:srgbClr val="C00000"/>
              </a:buClr>
              <a:buSzPct val="120000"/>
              <a:buFont typeface="+mj-lt"/>
              <a:buAutoNum type="romanUcPeriod"/>
            </a:pPr>
            <a:r>
              <a:rPr lang="ru-RU" b="0" i="0" u="none" strike="noStrike" baseline="0" dirty="0">
                <a:latin typeface="Times New Roman" panose="02020603050405020304" pitchFamily="18" charset="0"/>
              </a:rPr>
              <a:t> Следователь вправе запретить лицам, присутствующим в месте, где производится обыск, покидать его, а также общаться друг с другом или иными лицами до окончания обыска.</a:t>
            </a:r>
          </a:p>
          <a:p>
            <a:pPr marL="85725" indent="557213" algn="just">
              <a:buClr>
                <a:srgbClr val="C00000"/>
              </a:buClr>
              <a:buSzPct val="120000"/>
              <a:buFont typeface="+mj-lt"/>
              <a:buAutoNum type="romanUcPeriod"/>
            </a:pPr>
            <a:r>
              <a:rPr lang="ru-RU" b="0" i="0" u="none" strike="noStrike" baseline="0" dirty="0">
                <a:latin typeface="Times New Roman" panose="02020603050405020304" pitchFamily="18" charset="0"/>
              </a:rPr>
              <a:t> Изъятые предметы, документы и ценности предъявляются понятым и другим лицам, присутствующим при обыске, и в случае необходимости упаковываются и опечатываются на месте обыска, что удостоверяется подписями указанных лиц.</a:t>
            </a:r>
          </a:p>
          <a:p>
            <a:pPr marL="85725" indent="557213" algn="just">
              <a:buClr>
                <a:srgbClr val="C00000"/>
              </a:buClr>
              <a:buSzPct val="120000"/>
              <a:buFont typeface="+mj-lt"/>
              <a:buAutoNum type="romanUcPeriod"/>
            </a:pPr>
            <a:r>
              <a:rPr lang="ru-RU" b="0" i="0" u="none" strike="noStrike" baseline="0" dirty="0">
                <a:latin typeface="Times New Roman" panose="02020603050405020304" pitchFamily="18" charset="0"/>
              </a:rPr>
              <a:t> Следователь принимает меры к тому, чтобы не были оглашены выявленные в ходе обыска обстоятельства частной жизни лица, в помещении которого был произведен обыск, его личная и (или) семейная тайна, а также обстоятельства частной жизни других лиц.</a:t>
            </a:r>
          </a:p>
        </p:txBody>
      </p:sp>
      <p:graphicFrame>
        <p:nvGraphicFramePr>
          <p:cNvPr id="6" name="Схема 5"/>
          <p:cNvGraphicFramePr/>
          <p:nvPr/>
        </p:nvGraphicFramePr>
        <p:xfrm>
          <a:off x="1552074" y="160422"/>
          <a:ext cx="5329990" cy="1122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48796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3031958" y="144380"/>
          <a:ext cx="3176337" cy="58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564348113"/>
              </p:ext>
            </p:extLst>
          </p:nvPr>
        </p:nvGraphicFramePr>
        <p:xfrm>
          <a:off x="276724" y="872880"/>
          <a:ext cx="8686806" cy="7143360"/>
        </p:xfrm>
        <a:graphic>
          <a:graphicData uri="http://schemas.openxmlformats.org/drawingml/2006/table">
            <a:tbl>
              <a:tblPr/>
              <a:tblGrid>
                <a:gridCol w="1447801">
                  <a:extLst>
                    <a:ext uri="{9D8B030D-6E8A-4147-A177-3AD203B41FA5}">
                      <a16:colId xmlns:a16="http://schemas.microsoft.com/office/drawing/2014/main" val="20000"/>
                    </a:ext>
                  </a:extLst>
                </a:gridCol>
                <a:gridCol w="1447801">
                  <a:extLst>
                    <a:ext uri="{9D8B030D-6E8A-4147-A177-3AD203B41FA5}">
                      <a16:colId xmlns:a16="http://schemas.microsoft.com/office/drawing/2014/main" val="20001"/>
                    </a:ext>
                  </a:extLst>
                </a:gridCol>
                <a:gridCol w="1678701">
                  <a:extLst>
                    <a:ext uri="{9D8B030D-6E8A-4147-A177-3AD203B41FA5}">
                      <a16:colId xmlns:a16="http://schemas.microsoft.com/office/drawing/2014/main" val="20002"/>
                    </a:ext>
                  </a:extLst>
                </a:gridCol>
                <a:gridCol w="1216901">
                  <a:extLst>
                    <a:ext uri="{9D8B030D-6E8A-4147-A177-3AD203B41FA5}">
                      <a16:colId xmlns:a16="http://schemas.microsoft.com/office/drawing/2014/main" val="20003"/>
                    </a:ext>
                  </a:extLst>
                </a:gridCol>
                <a:gridCol w="1447801">
                  <a:extLst>
                    <a:ext uri="{9D8B030D-6E8A-4147-A177-3AD203B41FA5}">
                      <a16:colId xmlns:a16="http://schemas.microsoft.com/office/drawing/2014/main" val="20004"/>
                    </a:ext>
                  </a:extLst>
                </a:gridCol>
                <a:gridCol w="1447801">
                  <a:extLst>
                    <a:ext uri="{9D8B030D-6E8A-4147-A177-3AD203B41FA5}">
                      <a16:colId xmlns:a16="http://schemas.microsoft.com/office/drawing/2014/main" val="20005"/>
                    </a:ext>
                  </a:extLst>
                </a:gridCol>
              </a:tblGrid>
              <a:tr h="846493">
                <a:tc>
                  <a:txBody>
                    <a:bodyPr/>
                    <a:lstStyle/>
                    <a:p>
                      <a:pPr algn="l"/>
                      <a:r>
                        <a:rPr lang="ru-RU" sz="1900" i="1" dirty="0">
                          <a:effectLst/>
                          <a:latin typeface="Times New Roman" panose="02020603050405020304" pitchFamily="18" charset="0"/>
                          <a:cs typeface="Times New Roman" panose="02020603050405020304" pitchFamily="18" charset="0"/>
                        </a:rPr>
                        <a:t> </a:t>
                      </a:r>
                      <a:r>
                        <a:rPr lang="ru-RU" sz="1900" b="1" i="1" dirty="0">
                          <a:effectLst/>
                          <a:latin typeface="Times New Roman" panose="02020603050405020304" pitchFamily="18" charset="0"/>
                          <a:cs typeface="Times New Roman" panose="02020603050405020304" pitchFamily="18" charset="0"/>
                        </a:rPr>
                        <a:t>Процедура</a:t>
                      </a:r>
                      <a:endParaRPr lang="ru-RU" sz="1900" i="1" dirty="0">
                        <a:effectLst/>
                        <a:latin typeface="Times New Roman" panose="02020603050405020304" pitchFamily="18" charset="0"/>
                        <a:cs typeface="Times New Roman" panose="02020603050405020304" pitchFamily="18" charset="0"/>
                      </a:endParaRP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ctr"/>
                      <a:r>
                        <a:rPr lang="ru-RU" sz="1900" b="1" i="1" dirty="0">
                          <a:effectLst/>
                          <a:latin typeface="Times New Roman" panose="02020603050405020304" pitchFamily="18" charset="0"/>
                          <a:cs typeface="Times New Roman" panose="02020603050405020304" pitchFamily="18" charset="0"/>
                        </a:rPr>
                        <a:t>Основание</a:t>
                      </a:r>
                      <a:endParaRPr lang="ru-RU" sz="1900" i="1" dirty="0">
                        <a:effectLst/>
                        <a:latin typeface="Times New Roman" panose="02020603050405020304" pitchFamily="18" charset="0"/>
                        <a:cs typeface="Times New Roman" panose="02020603050405020304" pitchFamily="18" charset="0"/>
                      </a:endParaRP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marL="0" indent="0" algn="ctr"/>
                      <a:r>
                        <a:rPr lang="ru-RU" sz="1900" b="1" i="1" dirty="0">
                          <a:effectLst/>
                          <a:latin typeface="Times New Roman" panose="02020603050405020304" pitchFamily="18" charset="0"/>
                          <a:cs typeface="Times New Roman" panose="02020603050405020304" pitchFamily="18" charset="0"/>
                        </a:rPr>
                        <a:t>Обязательность явки по вызову</a:t>
                      </a:r>
                      <a:endParaRPr lang="ru-RU" sz="1900" i="1" dirty="0">
                        <a:effectLst/>
                        <a:latin typeface="Times New Roman" panose="02020603050405020304" pitchFamily="18" charset="0"/>
                        <a:cs typeface="Times New Roman" panose="02020603050405020304" pitchFamily="18" charset="0"/>
                      </a:endParaRP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ctr"/>
                      <a:r>
                        <a:rPr lang="ru-RU" sz="1900" b="1" i="1" dirty="0">
                          <a:effectLst/>
                          <a:latin typeface="Times New Roman" panose="02020603050405020304" pitchFamily="18" charset="0"/>
                          <a:cs typeface="Times New Roman" panose="02020603050405020304" pitchFamily="18" charset="0"/>
                        </a:rPr>
                        <a:t>Последствия неявки</a:t>
                      </a:r>
                      <a:endParaRPr lang="ru-RU" sz="1900" i="1" dirty="0">
                        <a:effectLst/>
                        <a:latin typeface="Times New Roman" panose="02020603050405020304" pitchFamily="18" charset="0"/>
                        <a:cs typeface="Times New Roman" panose="02020603050405020304" pitchFamily="18" charset="0"/>
                      </a:endParaRP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ctr"/>
                      <a:r>
                        <a:rPr lang="ru-RU" sz="1900" b="1" i="1" dirty="0">
                          <a:effectLst/>
                          <a:latin typeface="Times New Roman" panose="02020603050405020304" pitchFamily="18" charset="0"/>
                          <a:cs typeface="Times New Roman" panose="02020603050405020304" pitchFamily="18" charset="0"/>
                        </a:rPr>
                        <a:t>Последствия участия</a:t>
                      </a:r>
                      <a:endParaRPr lang="ru-RU" sz="1900" i="1" dirty="0">
                        <a:effectLst/>
                        <a:latin typeface="Times New Roman" panose="02020603050405020304" pitchFamily="18" charset="0"/>
                        <a:cs typeface="Times New Roman" panose="02020603050405020304" pitchFamily="18" charset="0"/>
                      </a:endParaRP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ctr"/>
                      <a:r>
                        <a:rPr lang="ru-RU" sz="1900" b="1" i="1" dirty="0">
                          <a:effectLst/>
                          <a:latin typeface="Times New Roman" panose="02020603050405020304" pitchFamily="18" charset="0"/>
                          <a:cs typeface="Times New Roman" panose="02020603050405020304" pitchFamily="18" charset="0"/>
                        </a:rPr>
                        <a:t>Возможность явки с адвокатом</a:t>
                      </a:r>
                      <a:endParaRPr lang="ru-RU" sz="1900" i="1" dirty="0">
                        <a:effectLst/>
                        <a:latin typeface="Times New Roman" panose="02020603050405020304" pitchFamily="18" charset="0"/>
                        <a:cs typeface="Times New Roman" panose="02020603050405020304" pitchFamily="18" charset="0"/>
                      </a:endParaRP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49933">
                <a:tc>
                  <a:txBody>
                    <a:bodyPr/>
                    <a:lstStyle/>
                    <a:p>
                      <a:pPr algn="l"/>
                      <a:r>
                        <a:rPr lang="ru-RU" sz="1900" b="1" dirty="0">
                          <a:effectLst/>
                          <a:latin typeface="Times New Roman" panose="02020603050405020304" pitchFamily="18" charset="0"/>
                          <a:cs typeface="Times New Roman" panose="02020603050405020304" pitchFamily="18" charset="0"/>
                        </a:rPr>
                        <a:t>Допрос</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Возбужденное уголовное дело, повестка следователя</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Обязательна</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Привод</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Показания являются доказательством по уголовному делу</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ctr"/>
                      <a:r>
                        <a:rPr lang="ru-RU" sz="1900" dirty="0">
                          <a:effectLst/>
                          <a:latin typeface="Times New Roman" panose="02020603050405020304" pitchFamily="18" charset="0"/>
                          <a:cs typeface="Times New Roman" panose="02020603050405020304" pitchFamily="18" charset="0"/>
                        </a:rPr>
                        <a:t>Да</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80973">
                <a:tc>
                  <a:txBody>
                    <a:bodyPr/>
                    <a:lstStyle/>
                    <a:p>
                      <a:pPr algn="l"/>
                      <a:r>
                        <a:rPr lang="ru-RU" sz="1900" b="1" dirty="0">
                          <a:effectLst/>
                          <a:latin typeface="Times New Roman" panose="02020603050405020304" pitchFamily="18" charset="0"/>
                          <a:cs typeface="Times New Roman" panose="02020603050405020304" pitchFamily="18" charset="0"/>
                        </a:rPr>
                        <a:t>Опрос</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Проведение оперативно-розыскных мероприятий</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Необязательна</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Нет</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Получение сотрудником оперативной информации</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ctr"/>
                      <a:r>
                        <a:rPr lang="ru-RU" sz="1900" dirty="0">
                          <a:effectLst/>
                          <a:latin typeface="Times New Roman" panose="02020603050405020304" pitchFamily="18" charset="0"/>
                          <a:cs typeface="Times New Roman" panose="02020603050405020304" pitchFamily="18" charset="0"/>
                        </a:rPr>
                        <a:t>Да</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4413">
                <a:tc>
                  <a:txBody>
                    <a:bodyPr/>
                    <a:lstStyle/>
                    <a:p>
                      <a:pPr algn="l"/>
                      <a:r>
                        <a:rPr lang="ru-RU" sz="1900" b="1" dirty="0">
                          <a:effectLst/>
                          <a:latin typeface="Times New Roman" panose="02020603050405020304" pitchFamily="18" charset="0"/>
                          <a:cs typeface="Times New Roman" panose="02020603050405020304" pitchFamily="18" charset="0"/>
                        </a:rPr>
                        <a:t>Дача объяснений</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Наличие материала в производстве сотрудника</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Необязательна</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a:effectLst/>
                          <a:latin typeface="Times New Roman" panose="02020603050405020304" pitchFamily="18" charset="0"/>
                          <a:cs typeface="Times New Roman" panose="02020603050405020304" pitchFamily="18" charset="0"/>
                        </a:rPr>
                        <a:t>Нет</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l"/>
                      <a:r>
                        <a:rPr lang="ru-RU" sz="1900" dirty="0">
                          <a:effectLst/>
                          <a:latin typeface="Times New Roman" panose="02020603050405020304" pitchFamily="18" charset="0"/>
                          <a:cs typeface="Times New Roman" panose="02020603050405020304" pitchFamily="18" charset="0"/>
                        </a:rPr>
                        <a:t>Получение сведений, влияющих на дальнейшую судьбу материала в производстве</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tc>
                  <a:txBody>
                    <a:bodyPr/>
                    <a:lstStyle/>
                    <a:p>
                      <a:pPr algn="ctr"/>
                      <a:r>
                        <a:rPr lang="ru-RU" sz="1900" dirty="0">
                          <a:effectLst/>
                          <a:latin typeface="Times New Roman" panose="02020603050405020304" pitchFamily="18" charset="0"/>
                          <a:cs typeface="Times New Roman" panose="02020603050405020304" pitchFamily="18" charset="0"/>
                        </a:rPr>
                        <a:t>Да</a:t>
                      </a:r>
                    </a:p>
                  </a:txBody>
                  <a:tcPr marL="50363" marR="50363" marT="60435" marB="60435" anchor="ctr">
                    <a:lnL w="9525" cap="flat" cmpd="sng" algn="ctr">
                      <a:solidFill>
                        <a:srgbClr val="F6F6F6"/>
                      </a:solidFill>
                      <a:prstDash val="solid"/>
                      <a:round/>
                      <a:headEnd type="none" w="med" len="med"/>
                      <a:tailEnd type="none" w="med" len="med"/>
                    </a:lnL>
                    <a:lnR w="9525" cap="flat" cmpd="sng" algn="ctr">
                      <a:solidFill>
                        <a:srgbClr val="F6F6F6"/>
                      </a:solidFill>
                      <a:prstDash val="solid"/>
                      <a:round/>
                      <a:headEnd type="none" w="med" len="med"/>
                      <a:tailEnd type="none" w="med" len="med"/>
                    </a:lnR>
                    <a:lnT w="9525" cap="flat" cmpd="sng" algn="ctr">
                      <a:solidFill>
                        <a:srgbClr val="F6F6F6"/>
                      </a:solidFill>
                      <a:prstDash val="solid"/>
                      <a:round/>
                      <a:headEnd type="none" w="med" len="med"/>
                      <a:tailEnd type="none" w="med" len="med"/>
                    </a:lnT>
                    <a:lnB w="9525" cap="flat" cmpd="sng" algn="ctr">
                      <a:solidFill>
                        <a:srgbClr val="F6F6F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pic>
        <p:nvPicPr>
          <p:cNvPr id="4" name="Picture 2" descr="ÐÐ°ÑÑÐ¸Ð½ÐºÐ¸ Ð¿Ð¾ Ð·Ð°Ð¿ÑÐ¾ÑÑ ÐÐÐ ÑÐ¸Ð¼Ð²Ð¾Ð» Ð²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13356" y="-76936"/>
            <a:ext cx="993383" cy="981065"/>
          </a:xfrm>
          <a:prstGeom prst="rect">
            <a:avLst/>
          </a:prstGeom>
          <a:noFill/>
          <a:extLst>
            <a:ext uri="{909E8E84-426E-40DD-AFC4-6F175D3DCCD1}">
              <a14:hiddenFill xmlns:a14="http://schemas.microsoft.com/office/drawing/2010/main">
                <a:solidFill>
                  <a:srgbClr val="FFFFFF"/>
                </a:solidFill>
              </a14:hiddenFill>
            </a:ext>
          </a:extLst>
        </p:spPr>
      </p:pic>
      <p:sp>
        <p:nvSpPr>
          <p:cNvPr id="7" name="Овал 6"/>
          <p:cNvSpPr/>
          <p:nvPr/>
        </p:nvSpPr>
        <p:spPr>
          <a:xfrm>
            <a:off x="6337738" y="78828"/>
            <a:ext cx="772399" cy="699862"/>
          </a:xfrm>
          <a:prstGeom prst="ellipse">
            <a:avLst/>
          </a:prstGeom>
          <a:blipFill rotWithShape="1">
            <a:blip r:embed="rId8" cstate="print"/>
            <a:stretch>
              <a:fillRect/>
            </a:stretch>
          </a:blipFill>
          <a:ln>
            <a:solidFill>
              <a:schemeClr val="tx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104018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32500" lnSpcReduction="20000"/>
          </a:bodyPr>
          <a:lstStyle/>
          <a:p>
            <a:r>
              <a:rPr lang="ru-RU" sz="5500" b="1" dirty="0">
                <a:latin typeface="Open Sans" panose="020B0606030504020204" pitchFamily="34" charset="0"/>
                <a:ea typeface="Open Sans" panose="020B0606030504020204" pitchFamily="34" charset="0"/>
                <a:cs typeface="Open Sans" panose="020B0606030504020204" pitchFamily="34" charset="0"/>
              </a:rPr>
              <a:t>Опрос  Наведение справок</a:t>
            </a:r>
          </a:p>
          <a:p>
            <a:r>
              <a:rPr lang="ru-RU" sz="5500" b="1" dirty="0">
                <a:latin typeface="Open Sans" panose="020B0606030504020204" pitchFamily="34" charset="0"/>
                <a:ea typeface="Open Sans" panose="020B0606030504020204" pitchFamily="34" charset="0"/>
                <a:cs typeface="Open Sans" panose="020B0606030504020204" pitchFamily="34" charset="0"/>
              </a:rPr>
              <a:t>Сбор образцов для сравнительного</a:t>
            </a:r>
          </a:p>
          <a:p>
            <a:r>
              <a:rPr lang="ru-RU" sz="5500" b="1" dirty="0">
                <a:latin typeface="Open Sans" panose="020B0606030504020204" pitchFamily="34" charset="0"/>
                <a:ea typeface="Open Sans" panose="020B0606030504020204" pitchFamily="34" charset="0"/>
                <a:cs typeface="Open Sans" panose="020B0606030504020204" pitchFamily="34" charset="0"/>
              </a:rPr>
              <a:t>Исследования</a:t>
            </a:r>
          </a:p>
          <a:p>
            <a:r>
              <a:rPr lang="ru-RU" sz="5500" b="1" dirty="0">
                <a:latin typeface="Open Sans" panose="020B0606030504020204" pitchFamily="34" charset="0"/>
                <a:ea typeface="Open Sans" panose="020B0606030504020204" pitchFamily="34" charset="0"/>
                <a:cs typeface="Open Sans" panose="020B0606030504020204" pitchFamily="34" charset="0"/>
              </a:rPr>
              <a:t>Проверочная закупка</a:t>
            </a:r>
          </a:p>
          <a:p>
            <a:r>
              <a:rPr lang="ru-RU" sz="5500" b="1" dirty="0">
                <a:latin typeface="Open Sans" panose="020B0606030504020204" pitchFamily="34" charset="0"/>
                <a:ea typeface="Open Sans" panose="020B0606030504020204" pitchFamily="34" charset="0"/>
                <a:cs typeface="Open Sans" panose="020B0606030504020204" pitchFamily="34" charset="0"/>
              </a:rPr>
              <a:t>Исследование предметов и документов</a:t>
            </a:r>
          </a:p>
          <a:p>
            <a:r>
              <a:rPr lang="ru-RU" sz="5500" b="1" dirty="0">
                <a:latin typeface="Open Sans" panose="020B0606030504020204" pitchFamily="34" charset="0"/>
                <a:ea typeface="Open Sans" panose="020B0606030504020204" pitchFamily="34" charset="0"/>
                <a:cs typeface="Open Sans" panose="020B0606030504020204" pitchFamily="34" charset="0"/>
              </a:rPr>
              <a:t>Наблюдение</a:t>
            </a:r>
          </a:p>
          <a:p>
            <a:r>
              <a:rPr lang="ru-RU" sz="5500" b="1" dirty="0">
                <a:latin typeface="Open Sans" panose="020B0606030504020204" pitchFamily="34" charset="0"/>
                <a:ea typeface="Open Sans" panose="020B0606030504020204" pitchFamily="34" charset="0"/>
                <a:cs typeface="Open Sans" panose="020B0606030504020204" pitchFamily="34" charset="0"/>
              </a:rPr>
              <a:t>Отождествление личности</a:t>
            </a:r>
          </a:p>
          <a:p>
            <a:r>
              <a:rPr lang="ru-RU" sz="5500" b="1" dirty="0">
                <a:latin typeface="Open Sans" panose="020B0606030504020204" pitchFamily="34" charset="0"/>
                <a:ea typeface="Open Sans" panose="020B0606030504020204" pitchFamily="34" charset="0"/>
                <a:cs typeface="Open Sans" panose="020B0606030504020204" pitchFamily="34" charset="0"/>
              </a:rPr>
              <a:t>Оперативное внедрение</a:t>
            </a:r>
          </a:p>
          <a:p>
            <a:r>
              <a:rPr lang="ru-RU" sz="5500" b="1" dirty="0">
                <a:latin typeface="Open Sans" panose="020B0606030504020204" pitchFamily="34" charset="0"/>
                <a:ea typeface="Open Sans" panose="020B0606030504020204" pitchFamily="34" charset="0"/>
                <a:cs typeface="Open Sans" panose="020B0606030504020204" pitchFamily="34" charset="0"/>
              </a:rPr>
              <a:t>Контролируемая поставка</a:t>
            </a:r>
          </a:p>
          <a:p>
            <a:r>
              <a:rPr lang="ru-RU" sz="5500" b="1" dirty="0">
                <a:latin typeface="Open Sans" panose="020B0606030504020204" pitchFamily="34" charset="0"/>
                <a:ea typeface="Open Sans" panose="020B0606030504020204" pitchFamily="34" charset="0"/>
                <a:cs typeface="Open Sans" panose="020B0606030504020204" pitchFamily="34" charset="0"/>
              </a:rPr>
              <a:t>Оперативный эксперимент</a:t>
            </a:r>
          </a:p>
          <a:p>
            <a:r>
              <a:rPr lang="ru-RU" sz="5500" b="1" dirty="0">
                <a:latin typeface="Open Sans" panose="020B0606030504020204" pitchFamily="34" charset="0"/>
                <a:ea typeface="Open Sans" panose="020B0606030504020204" pitchFamily="34" charset="0"/>
                <a:cs typeface="Open Sans" panose="020B0606030504020204" pitchFamily="34" charset="0"/>
              </a:rPr>
              <a:t>Получение компьютерной информации</a:t>
            </a:r>
          </a:p>
          <a:p>
            <a:endParaRPr lang="ru-RU" dirty="0"/>
          </a:p>
        </p:txBody>
      </p:sp>
      <p:sp>
        <p:nvSpPr>
          <p:cNvPr id="4" name="Содержимое 3"/>
          <p:cNvSpPr>
            <a:spLocks noGrp="1"/>
          </p:cNvSpPr>
          <p:nvPr>
            <p:ph sz="half" idx="2"/>
          </p:nvPr>
        </p:nvSpPr>
        <p:spPr>
          <a:xfrm>
            <a:off x="4643438" y="1643050"/>
            <a:ext cx="4038600" cy="4525963"/>
          </a:xfrm>
        </p:spPr>
        <p:txBody>
          <a:bodyPr>
            <a:normAutofit fontScale="32500" lnSpcReduction="20000"/>
          </a:bodyPr>
          <a:lstStyle/>
          <a:p>
            <a:pPr algn="ctr"/>
            <a:r>
              <a:rPr lang="ru-RU" sz="45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Оперативно-розыскные мероприятия, которые могут</a:t>
            </a:r>
          </a:p>
          <a:p>
            <a:pPr algn="ctr"/>
            <a:r>
              <a:rPr lang="ru-RU" sz="45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проводиться только на основании судебного решения </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ОБСЛЕДОВАНИЕ ЖИЛЫХ ПОМЕЩЕНИЙ</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КОНТРОЛЬ ПОЧТОВЫХ ОТПРАВЛЕНИЙ, ТЕЛЕГРАФНЫХ И ИНЫХ СООБЩЕНИЙ</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ПРОСЛУШИВАНИЕ ТЕЛЕФОННЫХ ПЕРЕГОВОРОВ</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СНЯТИЕ ИНФОРМАЦИИ С ТЕХНИЧЕСКИХ КАНАЛОВ СВЯЗИ</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ПОЛУЧЕНИЕ КОМПЬЮТЕРНОЙ ИНФОРМАЦИИ</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ПОЛУЧЕНИЕ СПРАВОК ПО ОПЕРАЦИЯМ И СЧЕТАМ</a:t>
            </a:r>
          </a:p>
          <a:p>
            <a:r>
              <a:rPr lang="ru-RU" b="1" dirty="0">
                <a:latin typeface="Open Sans" panose="020B0606030504020204" pitchFamily="34" charset="0"/>
                <a:ea typeface="Open Sans" panose="020B0606030504020204" pitchFamily="34" charset="0"/>
                <a:cs typeface="Open Sans" panose="020B0606030504020204" pitchFamily="34" charset="0"/>
              </a:rPr>
              <a:t>ЮРИДИЧЕСКИХ ЛИЦ И ИНДИВИДУАЛЬНЫХ ПРЕДПРИНИМАТЕЛЕЙ,</a:t>
            </a:r>
          </a:p>
          <a:p>
            <a:r>
              <a:rPr lang="ru-RU" b="1" dirty="0">
                <a:latin typeface="Open Sans" panose="020B0606030504020204" pitchFamily="34" charset="0"/>
                <a:ea typeface="Open Sans" panose="020B0606030504020204" pitchFamily="34" charset="0"/>
                <a:cs typeface="Open Sans" panose="020B0606030504020204" pitchFamily="34" charset="0"/>
              </a:rPr>
              <a:t>ПО ОПЕРАЦИЯМ, СЧЕТАМ И ВКЛАДАМ ФИЗИЧЕСКИХ ЛИЦ</a:t>
            </a:r>
          </a:p>
          <a:p>
            <a:endParaRPr lang="ru-RU"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Обследование</a:t>
            </a:r>
          </a:p>
        </p:txBody>
      </p:sp>
      <p:sp>
        <p:nvSpPr>
          <p:cNvPr id="3" name="Содержимое 2"/>
          <p:cNvSpPr>
            <a:spLocks noGrp="1"/>
          </p:cNvSpPr>
          <p:nvPr>
            <p:ph sz="half" idx="1"/>
          </p:nvPr>
        </p:nvSpPr>
        <p:spPr/>
        <p:txBody>
          <a:bodyPr>
            <a:noAutofit/>
          </a:bodyPr>
          <a:lstStyle/>
          <a:p>
            <a:r>
              <a:rPr lang="ru-RU" sz="2400" dirty="0">
                <a:solidFill>
                  <a:srgbClr val="002060"/>
                </a:solidFill>
              </a:rPr>
              <a:t>ПРОВОДИТСЯ НА ОСНОВАНИИ РАСПОРЯЖЕНИЯ РУКОВОДИТЕЛЯ СООТВЕТСТВУЮЩЕГО ТЕРРИТОРИАЛЬНОГО ОРГАНА МВД РФ (копия вручается)</a:t>
            </a:r>
          </a:p>
          <a:p>
            <a:r>
              <a:rPr lang="ru-RU" sz="2400" dirty="0">
                <a:solidFill>
                  <a:srgbClr val="002060"/>
                </a:solidFill>
              </a:rPr>
              <a:t>В ЦЕЛЯХ ОБЕСПЕЧЕНИЯ ФИЗИЧЕСКОЙ ЗАЩИТЫ СОТРУДНИКОВ- ДРУГИЕ ПОДРАЗДЕЛЕНИЯ</a:t>
            </a:r>
          </a:p>
          <a:p>
            <a:r>
              <a:rPr lang="ru-RU" sz="2400" dirty="0" err="1">
                <a:solidFill>
                  <a:srgbClr val="002060"/>
                </a:solidFill>
              </a:rPr>
              <a:t>Понятые+</a:t>
            </a:r>
            <a:r>
              <a:rPr lang="ru-RU" sz="2400" dirty="0">
                <a:solidFill>
                  <a:srgbClr val="002060"/>
                </a:solidFill>
              </a:rPr>
              <a:t> протокол</a:t>
            </a:r>
            <a:endParaRPr lang="ru-RU" sz="2400" dirty="0"/>
          </a:p>
        </p:txBody>
      </p:sp>
      <p:sp>
        <p:nvSpPr>
          <p:cNvPr id="4" name="Содержимое 3"/>
          <p:cNvSpPr>
            <a:spLocks noGrp="1"/>
          </p:cNvSpPr>
          <p:nvPr>
            <p:ph sz="half" idx="2"/>
          </p:nvPr>
        </p:nvSpPr>
        <p:spPr/>
        <p:txBody>
          <a:bodyPr>
            <a:normAutofit fontScale="40000" lnSpcReduction="20000"/>
          </a:bodyPr>
          <a:lstStyle/>
          <a:p>
            <a:r>
              <a:rPr lang="ru-RU" dirty="0" err="1"/>
              <a:t>Доследственная</a:t>
            </a:r>
            <a:r>
              <a:rPr lang="ru-RU" dirty="0"/>
              <a:t> </a:t>
            </a:r>
            <a:r>
              <a:rPr lang="ru-RU" dirty="0" err="1"/>
              <a:t>проверкаСТ</a:t>
            </a:r>
            <a:r>
              <a:rPr lang="ru-RU" dirty="0"/>
              <a:t> 144 УПК</a:t>
            </a:r>
          </a:p>
          <a:p>
            <a:r>
              <a:rPr lang="ru-RU" b="1" dirty="0">
                <a:latin typeface="Open Sans" panose="020B0606030504020204" pitchFamily="34" charset="0"/>
                <a:ea typeface="Open Sans" panose="020B0606030504020204" pitchFamily="34" charset="0"/>
                <a:cs typeface="Open Sans" panose="020B0606030504020204" pitchFamily="34" charset="0"/>
              </a:rPr>
              <a:t>Получать объяснения</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Получать образцы для</a:t>
            </a:r>
          </a:p>
          <a:p>
            <a:r>
              <a:rPr lang="ru-RU" b="1" dirty="0">
                <a:latin typeface="Open Sans" panose="020B0606030504020204" pitchFamily="34" charset="0"/>
                <a:ea typeface="Open Sans" panose="020B0606030504020204" pitchFamily="34" charset="0"/>
                <a:cs typeface="Open Sans" panose="020B0606030504020204" pitchFamily="34" charset="0"/>
              </a:rPr>
              <a:t>сравнительного исследования</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Истребовать и изымать</a:t>
            </a:r>
          </a:p>
          <a:p>
            <a:r>
              <a:rPr lang="ru-RU" b="1" dirty="0">
                <a:latin typeface="Open Sans" panose="020B0606030504020204" pitchFamily="34" charset="0"/>
                <a:ea typeface="Open Sans" panose="020B0606030504020204" pitchFamily="34" charset="0"/>
                <a:cs typeface="Open Sans" panose="020B0606030504020204" pitchFamily="34" charset="0"/>
              </a:rPr>
              <a:t>документы и предметы</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Назначать судебную</a:t>
            </a:r>
          </a:p>
          <a:p>
            <a:r>
              <a:rPr lang="ru-RU" b="1" dirty="0">
                <a:latin typeface="Open Sans" panose="020B0606030504020204" pitchFamily="34" charset="0"/>
                <a:ea typeface="Open Sans" panose="020B0606030504020204" pitchFamily="34" charset="0"/>
                <a:cs typeface="Open Sans" panose="020B0606030504020204" pitchFamily="34" charset="0"/>
              </a:rPr>
              <a:t>экспертизу</a:t>
            </a:r>
          </a:p>
          <a:p>
            <a:r>
              <a:rPr lang="ru-RU" b="1" dirty="0">
                <a:latin typeface="Open Sans" panose="020B0606030504020204" pitchFamily="34" charset="0"/>
                <a:ea typeface="Open Sans" panose="020B0606030504020204" pitchFamily="34" charset="0"/>
                <a:cs typeface="Open Sans" panose="020B0606030504020204" pitchFamily="34" charset="0"/>
              </a:rPr>
              <a:t>Производить осмотр места происшествия,</a:t>
            </a:r>
          </a:p>
          <a:p>
            <a:r>
              <a:rPr lang="ru-RU" b="1" dirty="0">
                <a:latin typeface="Open Sans" panose="020B0606030504020204" pitchFamily="34" charset="0"/>
                <a:ea typeface="Open Sans" panose="020B0606030504020204" pitchFamily="34" charset="0"/>
                <a:cs typeface="Open Sans" panose="020B0606030504020204" pitchFamily="34" charset="0"/>
              </a:rPr>
              <a:t>документов, предметов, трупов, освидетельствование</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Требовать производства документальных проверок,</a:t>
            </a:r>
          </a:p>
          <a:p>
            <a:r>
              <a:rPr lang="ru-RU" b="1" dirty="0">
                <a:latin typeface="Open Sans" panose="020B0606030504020204" pitchFamily="34" charset="0"/>
                <a:ea typeface="Open Sans" panose="020B0606030504020204" pitchFamily="34" charset="0"/>
                <a:cs typeface="Open Sans" panose="020B0606030504020204" pitchFamily="34" charset="0"/>
              </a:rPr>
              <a:t>ревизий, исследований документов, предметов, трупов,</a:t>
            </a:r>
          </a:p>
          <a:p>
            <a:r>
              <a:rPr lang="ru-RU" b="1" dirty="0">
                <a:latin typeface="Open Sans" panose="020B0606030504020204" pitchFamily="34" charset="0"/>
                <a:ea typeface="Open Sans" panose="020B0606030504020204" pitchFamily="34" charset="0"/>
                <a:cs typeface="Open Sans" panose="020B0606030504020204" pitchFamily="34" charset="0"/>
              </a:rPr>
              <a:t>привлекать к участию в этих действиях специалистов</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Давать органу дознания обязательное для</a:t>
            </a:r>
          </a:p>
          <a:p>
            <a:r>
              <a:rPr lang="ru-RU" b="1" dirty="0">
                <a:latin typeface="Open Sans" panose="020B0606030504020204" pitchFamily="34" charset="0"/>
                <a:ea typeface="Open Sans" panose="020B0606030504020204" pitchFamily="34" charset="0"/>
                <a:cs typeface="Open Sans" panose="020B0606030504020204" pitchFamily="34" charset="0"/>
              </a:rPr>
              <a:t>исполнения письменное поручение о проведении</a:t>
            </a:r>
          </a:p>
          <a:p>
            <a:r>
              <a:rPr lang="ru-RU" b="1" dirty="0">
                <a:latin typeface="Open Sans" panose="020B0606030504020204" pitchFamily="34" charset="0"/>
                <a:ea typeface="Open Sans" panose="020B0606030504020204" pitchFamily="34" charset="0"/>
                <a:cs typeface="Open Sans" panose="020B0606030504020204" pitchFamily="34" charset="0"/>
              </a:rPr>
              <a:t>оперативно-розыскных мероприятий</a:t>
            </a:r>
          </a:p>
          <a:p>
            <a:endParaRPr lang="ru-RU"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latin typeface="Open Sans" panose="020B0606030504020204" pitchFamily="34" charset="0"/>
                <a:ea typeface="Open Sans" panose="020B0606030504020204" pitchFamily="34" charset="0"/>
                <a:cs typeface="Open Sans" panose="020B0606030504020204" pitchFamily="34" charset="0"/>
              </a:rPr>
              <a:t> УД есть, то СЛЕДОВАТЕЛЬ (ДОЗНАВАТЕЛЬ) ВПРАВЕ</a:t>
            </a:r>
            <a:endParaRPr lang="ru-RU" dirty="0"/>
          </a:p>
        </p:txBody>
      </p:sp>
      <p:sp>
        <p:nvSpPr>
          <p:cNvPr id="3" name="Содержимое 2"/>
          <p:cNvSpPr>
            <a:spLocks noGrp="1"/>
          </p:cNvSpPr>
          <p:nvPr>
            <p:ph sz="half" idx="1"/>
          </p:nvPr>
        </p:nvSpPr>
        <p:spPr>
          <a:xfrm>
            <a:off x="500034" y="1571612"/>
            <a:ext cx="4038600" cy="4525963"/>
          </a:xfrm>
        </p:spPr>
        <p:txBody>
          <a:bodyPr>
            <a:normAutofit fontScale="55000" lnSpcReduction="20000"/>
          </a:bodyPr>
          <a:lstStyle/>
          <a:p>
            <a:r>
              <a:rPr lang="ru-RU" b="1" dirty="0">
                <a:latin typeface="Open Sans" panose="020B0606030504020204" pitchFamily="34" charset="0"/>
                <a:ea typeface="Open Sans" panose="020B0606030504020204" pitchFamily="34" charset="0"/>
                <a:cs typeface="Open Sans" panose="020B0606030504020204" pitchFamily="34" charset="0"/>
              </a:rPr>
              <a:t>Только на основании решения суда</a:t>
            </a:r>
          </a:p>
          <a:p>
            <a:r>
              <a:rPr lang="ru-RU" b="1" dirty="0">
                <a:latin typeface="Open Sans" panose="020B0606030504020204" pitchFamily="34" charset="0"/>
                <a:ea typeface="Open Sans" panose="020B0606030504020204" pitchFamily="34" charset="0"/>
                <a:cs typeface="Open Sans" panose="020B0606030504020204" pitchFamily="34" charset="0"/>
              </a:rPr>
              <a:t>Осмотр жилья, обыск и выемка в жилье,</a:t>
            </a:r>
          </a:p>
          <a:p>
            <a:r>
              <a:rPr lang="ru-RU" b="1" dirty="0" err="1">
                <a:latin typeface="Open Sans" panose="020B0606030504020204" pitchFamily="34" charset="0"/>
                <a:ea typeface="Open Sans" panose="020B0606030504020204" pitchFamily="34" charset="0"/>
                <a:cs typeface="Open Sans" panose="020B0606030504020204" pitchFamily="34" charset="0"/>
              </a:rPr>
              <a:t>Ломбард+обыск</a:t>
            </a:r>
            <a:r>
              <a:rPr lang="ru-RU" b="1" dirty="0">
                <a:latin typeface="Open Sans" panose="020B0606030504020204" pitchFamily="34" charset="0"/>
                <a:ea typeface="Open Sans" panose="020B0606030504020204" pitchFamily="34" charset="0"/>
                <a:cs typeface="Open Sans" panose="020B0606030504020204" pitchFamily="34" charset="0"/>
              </a:rPr>
              <a:t> и выемка у адвоката</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Без суда</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ОСМОТР МЕСТА ПРОИСШЕСТВИЯ, ПРЕДМЕТОВ И ДОКУМЕНТОВ</a:t>
            </a:r>
          </a:p>
          <a:p>
            <a:r>
              <a:rPr lang="ru-RU" b="1" dirty="0">
                <a:latin typeface="Open Sans" panose="020B0606030504020204" pitchFamily="34" charset="0"/>
                <a:ea typeface="Open Sans" panose="020B0606030504020204" pitchFamily="34" charset="0"/>
                <a:cs typeface="Open Sans" panose="020B0606030504020204" pitchFamily="34" charset="0"/>
              </a:rPr>
              <a:t>ОСВИДЕТЕЛЬСТВОВАНИЕ</a:t>
            </a:r>
          </a:p>
          <a:p>
            <a:r>
              <a:rPr lang="ru-RU" b="1" dirty="0">
                <a:latin typeface="Open Sans" panose="020B0606030504020204" pitchFamily="34" charset="0"/>
                <a:ea typeface="Open Sans" panose="020B0606030504020204" pitchFamily="34" charset="0"/>
                <a:cs typeface="Open Sans" panose="020B0606030504020204" pitchFamily="34" charset="0"/>
              </a:rPr>
              <a:t>СЛЕДСТВЕННЫЙ ЭКСПЕРИМЕНТ</a:t>
            </a:r>
          </a:p>
          <a:p>
            <a:r>
              <a:rPr lang="ru-RU" b="1" dirty="0">
                <a:latin typeface="Open Sans" panose="020B0606030504020204" pitchFamily="34" charset="0"/>
                <a:ea typeface="Open Sans" panose="020B0606030504020204" pitchFamily="34" charset="0"/>
                <a:cs typeface="Open Sans" panose="020B0606030504020204" pitchFamily="34" charset="0"/>
              </a:rPr>
              <a:t>ОБЫСК</a:t>
            </a:r>
          </a:p>
          <a:p>
            <a:r>
              <a:rPr lang="ru-RU" b="1" dirty="0">
                <a:latin typeface="Open Sans" panose="020B0606030504020204" pitchFamily="34" charset="0"/>
                <a:ea typeface="Open Sans" panose="020B0606030504020204" pitchFamily="34" charset="0"/>
                <a:cs typeface="Open Sans" panose="020B0606030504020204" pitchFamily="34" charset="0"/>
              </a:rPr>
              <a:t>ВЫЕМКА</a:t>
            </a:r>
          </a:p>
          <a:p>
            <a:r>
              <a:rPr lang="ru-RU" b="1" dirty="0">
                <a:latin typeface="Open Sans" panose="020B0606030504020204" pitchFamily="34" charset="0"/>
                <a:ea typeface="Open Sans" panose="020B0606030504020204" pitchFamily="34" charset="0"/>
                <a:cs typeface="Open Sans" panose="020B0606030504020204" pitchFamily="34" charset="0"/>
              </a:rPr>
              <a:t>НАЛОЖЕНИЕ АРЕСТА НА ПОЧТОВО-ТЕЛЕГРАФНЫЕ ОТПРАВЛЕНИЯ</a:t>
            </a:r>
          </a:p>
          <a:p>
            <a:r>
              <a:rPr lang="ru-RU" b="1" dirty="0">
                <a:latin typeface="Open Sans" panose="020B0606030504020204" pitchFamily="34" charset="0"/>
                <a:ea typeface="Open Sans" panose="020B0606030504020204" pitchFamily="34" charset="0"/>
                <a:cs typeface="Open Sans" panose="020B0606030504020204" pitchFamily="34" charset="0"/>
              </a:rPr>
              <a:t>КОНТРОЛЬ И ЗАПИСЬ ПЕРЕГОВОРОВ</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b="1" dirty="0">
                <a:latin typeface="Open Sans" panose="020B0606030504020204" pitchFamily="34" charset="0"/>
                <a:ea typeface="Open Sans" panose="020B0606030504020204" pitchFamily="34" charset="0"/>
                <a:cs typeface="Open Sans" panose="020B0606030504020204" pitchFamily="34" charset="0"/>
              </a:rPr>
              <a:t>ПОЛУЧЕНИЕ ИНФОРМАЦИИ О СОЕДИНЕНИЯХ МЕЖДУ АБОНЕНТАМИ</a:t>
            </a:r>
          </a:p>
          <a:p>
            <a:r>
              <a:rPr lang="ru-RU" b="1" dirty="0">
                <a:latin typeface="Open Sans" panose="020B0606030504020204" pitchFamily="34" charset="0"/>
                <a:ea typeface="Open Sans" panose="020B0606030504020204" pitchFamily="34" charset="0"/>
                <a:cs typeface="Open Sans" panose="020B0606030504020204" pitchFamily="34" charset="0"/>
              </a:rPr>
              <a:t>ДОПРОС, ОЧНАЯ СТАВКА</a:t>
            </a:r>
          </a:p>
          <a:p>
            <a:r>
              <a:rPr lang="ru-RU" b="1" dirty="0">
                <a:latin typeface="Open Sans" panose="020B0606030504020204" pitchFamily="34" charset="0"/>
                <a:ea typeface="Open Sans" panose="020B0606030504020204" pitchFamily="34" charset="0"/>
                <a:cs typeface="Open Sans" panose="020B0606030504020204" pitchFamily="34" charset="0"/>
              </a:rPr>
              <a:t>ПРЕДЪЯВЛЕНИЕ ДЛЯ ОПОЗНАНИЯ</a:t>
            </a:r>
          </a:p>
          <a:p>
            <a:r>
              <a:rPr lang="ru-RU" b="1" dirty="0">
                <a:latin typeface="Open Sans" panose="020B0606030504020204" pitchFamily="34" charset="0"/>
                <a:ea typeface="Open Sans" panose="020B0606030504020204" pitchFamily="34" charset="0"/>
                <a:cs typeface="Open Sans" panose="020B0606030504020204" pitchFamily="34" charset="0"/>
              </a:rPr>
              <a:t>ПРОВЕРКА ПОКАЗАНИЙ НА МЕСТЕ</a:t>
            </a:r>
          </a:p>
          <a:p>
            <a:r>
              <a:rPr lang="ru-RU" b="1" dirty="0">
                <a:latin typeface="Open Sans" panose="020B0606030504020204" pitchFamily="34" charset="0"/>
                <a:ea typeface="Open Sans" panose="020B0606030504020204" pitchFamily="34" charset="0"/>
                <a:cs typeface="Open Sans" panose="020B0606030504020204" pitchFamily="34" charset="0"/>
              </a:rPr>
              <a:t>ПРОИЗВОДСТВО СУДЕБНОЙ ЭКСПЕРТИЗЫ</a:t>
            </a:r>
          </a:p>
          <a:p>
            <a:r>
              <a:rPr lang="ru-RU" b="1" dirty="0">
                <a:latin typeface="Open Sans" panose="020B0606030504020204" pitchFamily="34" charset="0"/>
                <a:ea typeface="Open Sans" panose="020B0606030504020204" pitchFamily="34" charset="0"/>
                <a:cs typeface="Open Sans" panose="020B0606030504020204" pitchFamily="34" charset="0"/>
              </a:rPr>
              <a:t>ПОЛУЧЕНИЕ ОБРАЗЦОВ ДЛЯ СРАВНИТЕЛЬНОГО ИССЛЕДОВАНИЯ</a:t>
            </a:r>
          </a:p>
          <a:p>
            <a:r>
              <a:rPr lang="ru-RU" b="1" dirty="0">
                <a:latin typeface="Open Sans" panose="020B0606030504020204" pitchFamily="34" charset="0"/>
                <a:ea typeface="Open Sans" panose="020B0606030504020204" pitchFamily="34" charset="0"/>
                <a:cs typeface="Open Sans" panose="020B0606030504020204" pitchFamily="34" charset="0"/>
              </a:rPr>
              <a:t>НАЛОЖЕНИЕ АРЕСТА НА ИМУЩЕСТВО</a:t>
            </a:r>
          </a:p>
          <a:p>
            <a:endParaRPr lang="ru-RU" b="1" dirty="0">
              <a:latin typeface="Open Sans" panose="020B0606030504020204" pitchFamily="34" charset="0"/>
              <a:ea typeface="Open Sans" panose="020B0606030504020204" pitchFamily="34" charset="0"/>
              <a:cs typeface="Open Sans" panose="020B0606030504020204" pitchFamily="34" charset="0"/>
            </a:endParaRPr>
          </a:p>
          <a:p>
            <a:r>
              <a:rPr lang="ru-RU" b="1" dirty="0">
                <a:latin typeface="Open Sans" panose="020B0606030504020204" pitchFamily="34" charset="0"/>
                <a:ea typeface="Open Sans" panose="020B0606030504020204" pitchFamily="34" charset="0"/>
                <a:cs typeface="Open Sans" panose="020B0606030504020204" pitchFamily="34" charset="0"/>
              </a:rPr>
              <a:t>Обжаловать – Ведомственный контроль, Прокуратура, суд</a:t>
            </a:r>
            <a:endParaRPr lang="ru-RU"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Прокуратура</a:t>
            </a:r>
          </a:p>
        </p:txBody>
      </p:sp>
      <p:sp>
        <p:nvSpPr>
          <p:cNvPr id="3" name="Содержимое 2"/>
          <p:cNvSpPr>
            <a:spLocks noGrp="1"/>
          </p:cNvSpPr>
          <p:nvPr>
            <p:ph sz="half" idx="1"/>
          </p:nvPr>
        </p:nvSpPr>
        <p:spPr/>
        <p:txBody>
          <a:bodyPr>
            <a:normAutofit fontScale="47500" lnSpcReduction="20000"/>
          </a:bodyPr>
          <a:lstStyle/>
          <a:p>
            <a:r>
              <a:rPr lang="ru-RU" b="1" dirty="0"/>
              <a:t>Неправомерно заблокировали счета.</a:t>
            </a:r>
          </a:p>
          <a:p>
            <a:r>
              <a:rPr lang="ru-RU" b="1" dirty="0"/>
              <a:t>Нарушили срок ознакомления с материалами проверки.</a:t>
            </a:r>
            <a:r>
              <a:rPr lang="ru-RU" dirty="0"/>
              <a:t> </a:t>
            </a:r>
          </a:p>
          <a:p>
            <a:r>
              <a:rPr lang="ru-RU" b="1" dirty="0"/>
              <a:t>Не учли смягчающие обстоятельства.</a:t>
            </a:r>
          </a:p>
          <a:p>
            <a:r>
              <a:rPr lang="ru-RU" b="1" dirty="0"/>
              <a:t>Потребовали документы, не связанные с проверкой. Не вернули налоговую переплату.</a:t>
            </a:r>
          </a:p>
          <a:p>
            <a:r>
              <a:rPr lang="ru-RU" b="1" dirty="0"/>
              <a:t> Нарушили процедуру ареста имущества. </a:t>
            </a:r>
          </a:p>
          <a:p>
            <a:r>
              <a:rPr lang="ru-RU" b="1" dirty="0"/>
              <a:t>Разгласили коммерческую тайну. </a:t>
            </a:r>
          </a:p>
          <a:p>
            <a:r>
              <a:rPr lang="ru-RU" dirty="0"/>
              <a:t> </a:t>
            </a:r>
          </a:p>
          <a:p>
            <a:r>
              <a:rPr lang="ru-RU" dirty="0"/>
              <a:t>Формат жалобы похож на исковое заявление в суд. В ней обязательно должны быть:</a:t>
            </a:r>
          </a:p>
          <a:p>
            <a:r>
              <a:rPr lang="ru-RU" dirty="0"/>
              <a:t>сведения о конкретном должностном лице, нарушившем закон (Ф.И.О., должность, место работы);</a:t>
            </a:r>
          </a:p>
          <a:p>
            <a:r>
              <a:rPr lang="ru-RU" dirty="0"/>
              <a:t>краткое описание ситуации с упором на факты. Описание лучше составить в хронологическом порядке;</a:t>
            </a:r>
          </a:p>
          <a:p>
            <a:r>
              <a:rPr lang="ru-RU" dirty="0"/>
              <a:t>законодательное подтверждение, что права компании нарушены или интересы ущемлены (ссылки на нормы законов, постановлений и писем);</a:t>
            </a:r>
          </a:p>
          <a:p>
            <a:r>
              <a:rPr lang="ru-RU" dirty="0"/>
              <a:t>доказательства правоты компании — заверенные копии документов, свидетельские показания.</a:t>
            </a:r>
          </a:p>
          <a:p>
            <a:endParaRPr lang="ru-RU" dirty="0"/>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a:t>Затягивание сроков проверок</a:t>
            </a:r>
          </a:p>
          <a:p>
            <a:r>
              <a:rPr lang="ru-RU" dirty="0"/>
              <a:t>сам по себе факт непринятия решения в установленный НК срок не влечет автоматического признания решения инспекции незаконным (</a:t>
            </a:r>
            <a:r>
              <a:rPr lang="ru-RU" dirty="0">
                <a:hlinkClick r:id="rId2"/>
              </a:rPr>
              <a:t>п. 7 ст. 101 НК</a:t>
            </a:r>
            <a:r>
              <a:rPr lang="ru-RU" dirty="0"/>
              <a:t>). По мнению судов, в данном случае можно говорить только о пропуске процессуальных сроков по взысканию налога.</a:t>
            </a:r>
          </a:p>
          <a:p>
            <a:r>
              <a:rPr lang="ru-RU" dirty="0"/>
              <a:t>прокуратура выносит представления в адрес руководителя УФНС с требованием устранить нарушения налогового законодательства (письмо прокуратуры Липецкой области от 10.03.2020 № 71‑1233/2020)</a:t>
            </a:r>
          </a:p>
          <a:p>
            <a:r>
              <a:rPr lang="ru-RU" b="1" dirty="0"/>
              <a:t>прямой материальный ущерб</a:t>
            </a:r>
            <a:r>
              <a:rPr lang="ru-RU" dirty="0"/>
              <a:t>: как в виде постоянно возрастающей суммы пеней (рассчитывается на дату принятия решения), так и в виде расходов на представителя, регулярно и безрезультатно посещающего ИФНС. Следует отметить, что именно указанные обстоятельства суды расценивают как нарушение прав налогоплательщика, необходимое для удовлетворения иска (</a:t>
            </a:r>
            <a:r>
              <a:rPr lang="ru-RU" dirty="0">
                <a:hlinkClick r:id="rId3"/>
              </a:rPr>
              <a:t>п. 1 ст. 198 АПК</a:t>
            </a:r>
            <a:r>
              <a:rPr lang="ru-RU"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defTabSz="685800">
              <a:defRPr/>
            </a:pPr>
            <a:fld id="{5E0B5184-E0AA-4521-AF1F-392B4E0C8887}" type="datetime1">
              <a:rPr lang="ru-RU" sz="900">
                <a:solidFill>
                  <a:srgbClr val="CBCBCA">
                    <a:lumMod val="75000"/>
                  </a:srgbClr>
                </a:solidFill>
              </a:rPr>
              <a:pPr defTabSz="685800">
                <a:defRPr/>
              </a:pPr>
              <a:t>02.11.2020</a:t>
            </a:fld>
            <a:endParaRPr lang="ru-RU" sz="900">
              <a:solidFill>
                <a:srgbClr val="CBCBCA">
                  <a:lumMod val="75000"/>
                </a:srgbClr>
              </a:solidFill>
            </a:endParaRPr>
          </a:p>
        </p:txBody>
      </p:sp>
      <p:pic>
        <p:nvPicPr>
          <p:cNvPr id="3074" name="Picture 2" descr="Способы уменьшения налогов - moeip.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969199"/>
            <a:ext cx="7352100" cy="492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549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Экспертиза</a:t>
            </a:r>
            <a:br>
              <a:rPr lang="ru-RU" dirty="0"/>
            </a:br>
            <a:endParaRPr lang="ru-RU" dirty="0"/>
          </a:p>
        </p:txBody>
      </p:sp>
      <p:sp>
        <p:nvSpPr>
          <p:cNvPr id="3" name="Содержимое 2"/>
          <p:cNvSpPr>
            <a:spLocks noGrp="1"/>
          </p:cNvSpPr>
          <p:nvPr>
            <p:ph idx="1"/>
          </p:nvPr>
        </p:nvSpPr>
        <p:spPr/>
        <p:txBody>
          <a:bodyPr>
            <a:normAutofit fontScale="70000" lnSpcReduction="20000"/>
          </a:bodyPr>
          <a:lstStyle/>
          <a:p>
            <a:r>
              <a:rPr lang="ru-RU" dirty="0"/>
              <a:t>одним из ключевых доводов является заключение эксперта (например, дела №№А40-126570/2015, А40-13039/2016)</a:t>
            </a:r>
          </a:p>
          <a:p>
            <a:r>
              <a:rPr lang="ru-RU" dirty="0"/>
              <a:t>Эксперт должен </a:t>
            </a:r>
            <a:r>
              <a:rPr lang="ru-RU" dirty="0" err="1"/>
              <a:t>соответствать</a:t>
            </a:r>
            <a:r>
              <a:rPr lang="ru-RU" dirty="0"/>
              <a:t> требованиям Федеральный закон от 31.05.2001 N 73-ФЗ (ред. от 08.03.2015)</a:t>
            </a:r>
          </a:p>
          <a:p>
            <a:r>
              <a:rPr lang="ru-RU" dirty="0"/>
              <a:t>"О государственной судебно-экспертной деятельности в Российской Федерации"</a:t>
            </a:r>
          </a:p>
          <a:p>
            <a:endParaRPr lang="ru-RU" dirty="0"/>
          </a:p>
          <a:p>
            <a:r>
              <a:rPr lang="ru-RU" dirty="0"/>
              <a:t>При этом, обращаем внимание, что з</a:t>
            </a:r>
            <a:r>
              <a:rPr lang="ru-RU" dirty="0">
                <a:solidFill>
                  <a:srgbClr val="FF0000"/>
                </a:solidFill>
              </a:rPr>
              <a:t>аключение эксперта </a:t>
            </a:r>
            <a:r>
              <a:rPr lang="ru-RU" dirty="0"/>
              <a:t>является </a:t>
            </a:r>
            <a:r>
              <a:rPr lang="ru-RU" dirty="0">
                <a:solidFill>
                  <a:srgbClr val="FF0000"/>
                </a:solidFill>
              </a:rPr>
              <a:t>одним из доказательств </a:t>
            </a:r>
            <a:r>
              <a:rPr lang="ru-RU" dirty="0"/>
              <a:t>по проверке, заранее не имеет установленной силы или приоритетного положения, не носит обязательного характера, подлежит оценке наравне с другими доказательствами по проверке, а также </a:t>
            </a:r>
            <a:r>
              <a:rPr lang="ru-RU" dirty="0">
                <a:solidFill>
                  <a:srgbClr val="FF0000"/>
                </a:solidFill>
              </a:rPr>
              <a:t>не может быть единственным доказательством по проверке</a:t>
            </a:r>
            <a:r>
              <a:rPr lang="ru-RU" dirty="0"/>
              <a:t>. Аналогичный вывод изложен в </a:t>
            </a:r>
            <a:r>
              <a:rPr lang="ru-RU" u="sng" dirty="0">
                <a:hlinkClick r:id="rId2"/>
              </a:rPr>
              <a:t>Постановлении ФАС Поволжского округа от 13.09.2011 г. № А65-27977/2010</a:t>
            </a:r>
            <a:endParaRPr lang="ru-RU"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Требования к эксперту</a:t>
            </a:r>
          </a:p>
        </p:txBody>
      </p:sp>
      <p:sp>
        <p:nvSpPr>
          <p:cNvPr id="3" name="Содержимое 2"/>
          <p:cNvSpPr>
            <a:spLocks noGrp="1"/>
          </p:cNvSpPr>
          <p:nvPr>
            <p:ph idx="1"/>
          </p:nvPr>
        </p:nvSpPr>
        <p:spPr/>
        <p:txBody>
          <a:bodyPr>
            <a:normAutofit fontScale="85000" lnSpcReduction="20000"/>
          </a:bodyPr>
          <a:lstStyle/>
          <a:p>
            <a:r>
              <a:rPr lang="ru-RU" dirty="0"/>
              <a:t>Высшее образование</a:t>
            </a:r>
          </a:p>
          <a:p>
            <a:r>
              <a:rPr lang="ru-RU" dirty="0"/>
              <a:t>дополнительное образование по конкретной экспертной специальности.</a:t>
            </a:r>
          </a:p>
          <a:p>
            <a:pPr>
              <a:buNone/>
            </a:pPr>
            <a:r>
              <a:rPr lang="ru-RU" dirty="0"/>
              <a:t>   (диплом эксперта с приложениями, без которых он не действителен (Приказ Министерства образования и науки РФ от 2 мая 2012 г. N 364), а также удостоверение о повышении квалификации эксперта по профилю экспертизы).</a:t>
            </a:r>
          </a:p>
          <a:p>
            <a:r>
              <a:rPr lang="ru-RU" dirty="0"/>
              <a:t>Сомнения в квалификации- повторную в </a:t>
            </a:r>
            <a:r>
              <a:rPr lang="ru-RU" dirty="0" err="1"/>
              <a:t>тч</a:t>
            </a:r>
            <a:r>
              <a:rPr lang="ru-RU" dirty="0"/>
              <a:t> </a:t>
            </a:r>
            <a:r>
              <a:rPr lang="ru-RU" dirty="0" err="1"/>
              <a:t>в</a:t>
            </a:r>
            <a:r>
              <a:rPr lang="ru-RU" dirty="0"/>
              <a:t> суде (</a:t>
            </a:r>
            <a:r>
              <a:rPr lang="ru-RU" u="sng" dirty="0">
                <a:hlinkClick r:id="rId2"/>
              </a:rPr>
              <a:t>постановление от 16.11.15 № 08АП-2979/2015</a:t>
            </a:r>
            <a:r>
              <a:rPr lang="ru-RU" u="sng" dirty="0"/>
              <a:t> и в суде внести депозит</a:t>
            </a:r>
            <a:r>
              <a:rPr lang="ru-RU" dirty="0"/>
              <a:t>(</a:t>
            </a:r>
            <a:r>
              <a:rPr lang="ru-RU" u="sng" dirty="0">
                <a:hlinkClick r:id="rId3"/>
              </a:rPr>
              <a:t>постановление АС </a:t>
            </a:r>
            <a:r>
              <a:rPr lang="ru-RU" u="sng" dirty="0" err="1">
                <a:hlinkClick r:id="rId3"/>
              </a:rPr>
              <a:t>Западно-Сибирского</a:t>
            </a:r>
            <a:r>
              <a:rPr lang="ru-RU" u="sng" dirty="0">
                <a:hlinkClick r:id="rId3"/>
              </a:rPr>
              <a:t> округа от 24.04.17 № Ф04-5926/2016</a:t>
            </a:r>
            <a:r>
              <a:rPr lang="ru-RU" dirty="0"/>
              <a:t>).</a:t>
            </a:r>
          </a:p>
          <a:p>
            <a:endParaRPr lang="ru-RU"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Экспертиза</a:t>
            </a:r>
          </a:p>
        </p:txBody>
      </p:sp>
      <p:sp>
        <p:nvSpPr>
          <p:cNvPr id="3" name="Содержимое 2"/>
          <p:cNvSpPr>
            <a:spLocks noGrp="1"/>
          </p:cNvSpPr>
          <p:nvPr>
            <p:ph idx="1"/>
          </p:nvPr>
        </p:nvSpPr>
        <p:spPr/>
        <p:txBody>
          <a:bodyPr>
            <a:normAutofit fontScale="92500" lnSpcReduction="10000"/>
          </a:bodyPr>
          <a:lstStyle/>
          <a:p>
            <a:r>
              <a:rPr lang="ru-RU" dirty="0"/>
              <a:t>Компания вправе заявить ходатайство об отводе эксперта. Причиной может быть, например, если инспекция не предоставила документы о его образовании и квалификации.  Так же отвод возможен, если:</a:t>
            </a:r>
          </a:p>
          <a:p>
            <a:r>
              <a:rPr lang="ru-RU" dirty="0"/>
              <a:t>отсутствует свидетельство о страховании ответственности;</a:t>
            </a:r>
          </a:p>
          <a:p>
            <a:r>
              <a:rPr lang="ru-RU" dirty="0"/>
              <a:t>присутствует спорная судебно-арбитражная практика по экспертизам, проведенным данным экспертом.</a:t>
            </a:r>
            <a:endParaRPr lang="ru-RU"/>
          </a:p>
          <a:p>
            <a:endParaRPr lang="ru-RU"/>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Экспертиза</a:t>
            </a:r>
            <a:br>
              <a:rPr lang="ru-RU" dirty="0"/>
            </a:br>
            <a:endParaRPr lang="ru-RU" dirty="0"/>
          </a:p>
        </p:txBody>
      </p:sp>
      <p:sp>
        <p:nvSpPr>
          <p:cNvPr id="3" name="Содержимое 2"/>
          <p:cNvSpPr>
            <a:spLocks noGrp="1"/>
          </p:cNvSpPr>
          <p:nvPr>
            <p:ph idx="1"/>
          </p:nvPr>
        </p:nvSpPr>
        <p:spPr/>
        <p:txBody>
          <a:bodyPr>
            <a:normAutofit fontScale="77500" lnSpcReduction="20000"/>
          </a:bodyPr>
          <a:lstStyle/>
          <a:p>
            <a:pPr>
              <a:buNone/>
            </a:pPr>
            <a:r>
              <a:rPr lang="ru-RU" dirty="0"/>
              <a:t>                    </a:t>
            </a:r>
            <a:r>
              <a:rPr lang="ru-RU" b="1" dirty="0"/>
              <a:t>Специалист или эксперт</a:t>
            </a:r>
          </a:p>
          <a:p>
            <a:pPr>
              <a:buNone/>
            </a:pPr>
            <a:endParaRPr lang="ru-RU" dirty="0"/>
          </a:p>
          <a:p>
            <a:r>
              <a:rPr lang="ru-RU" dirty="0"/>
              <a:t> Суд не принял в качестве надлежащего доказательства заключение специалиста(</a:t>
            </a:r>
            <a:r>
              <a:rPr lang="ru-RU" dirty="0">
                <a:hlinkClick r:id="rId2"/>
              </a:rPr>
              <a:t>постановление ФАС Северо-Западного округа от 06.09.04 № А56-41763/03</a:t>
            </a:r>
            <a:r>
              <a:rPr lang="ru-RU" dirty="0"/>
              <a:t>). Аналогичные выводы содержатся в постановлениях ФАС </a:t>
            </a:r>
            <a:r>
              <a:rPr lang="ru-RU" dirty="0">
                <a:hlinkClick r:id="rId3"/>
              </a:rPr>
              <a:t>Уральского от 27.07.09 № Ф09-5320/09-С3</a:t>
            </a:r>
            <a:r>
              <a:rPr lang="ru-RU" dirty="0"/>
              <a:t> и </a:t>
            </a:r>
            <a:r>
              <a:rPr lang="ru-RU" dirty="0" err="1">
                <a:hlinkClick r:id="rId4"/>
              </a:rPr>
              <a:t>Западно-Сибирского</a:t>
            </a:r>
            <a:r>
              <a:rPr lang="ru-RU" dirty="0">
                <a:hlinkClick r:id="rId4"/>
              </a:rPr>
              <a:t> от 27.07.09 № Ф04-4105/2009(10368-А03-49)</a:t>
            </a:r>
            <a:r>
              <a:rPr lang="ru-RU" dirty="0"/>
              <a:t> округов. Но есть и обратная практика, когда суды считают, что заключения специалистов тоже могут быть рассмотрены в качестве доказательств (</a:t>
            </a:r>
            <a:r>
              <a:rPr lang="ru-RU" u="sng" dirty="0">
                <a:solidFill>
                  <a:srgbClr val="FF0000"/>
                </a:solidFill>
              </a:rPr>
              <a:t>определение Верховного Суда РФ от 04.04.16 № 305-КГ16-1649</a:t>
            </a:r>
            <a:r>
              <a:rPr lang="ru-RU" dirty="0"/>
              <a:t>). </a:t>
            </a:r>
          </a:p>
          <a:p>
            <a:endParaRPr lang="ru-RU" dirty="0"/>
          </a:p>
          <a:p>
            <a:endParaRPr lang="ru-RU"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 или специалист</a:t>
            </a:r>
          </a:p>
        </p:txBody>
      </p:sp>
      <p:sp>
        <p:nvSpPr>
          <p:cNvPr id="3" name="Содержимое 2"/>
          <p:cNvSpPr>
            <a:spLocks noGrp="1"/>
          </p:cNvSpPr>
          <p:nvPr>
            <p:ph idx="1"/>
          </p:nvPr>
        </p:nvSpPr>
        <p:spPr/>
        <p:txBody>
          <a:bodyPr>
            <a:normAutofit fontScale="32500" lnSpcReduction="20000"/>
          </a:bodyPr>
          <a:lstStyle/>
          <a:p>
            <a:r>
              <a:rPr lang="ru-RU" sz="3700" dirty="0"/>
              <a:t>Эксперт формирует доказательственную базу. В отличие от него специалист не проводит исследования и не дает заключений, </a:t>
            </a:r>
            <a:r>
              <a:rPr lang="ru-RU" sz="3700" b="1" u="sng" dirty="0"/>
              <a:t>а лишь содействует проведению налогового контроля</a:t>
            </a:r>
            <a:r>
              <a:rPr lang="ru-RU" sz="3700" dirty="0"/>
              <a:t>. Следовательно, </a:t>
            </a:r>
            <a:r>
              <a:rPr lang="ru-RU" sz="3700" b="1" dirty="0"/>
              <a:t>если налоговый орган выносит решение о привлечении специалиста в соответствии со  ст. 96 НК РФ, а привлеченное лицо составляет заключение, в котором содержатся обоснованные ответы на поставленные вопросы, такое действие налогового органа следует рассматривать как привлечение эксперта и нарушение порядка проведения экспертизы</a:t>
            </a:r>
            <a:r>
              <a:rPr lang="ru-RU" sz="3700" dirty="0"/>
              <a:t>.</a:t>
            </a:r>
          </a:p>
          <a:p>
            <a:r>
              <a:rPr lang="ru-RU" sz="3700" dirty="0"/>
              <a:t> Указанные вывод отражены в судебной практике (Решение Арбитражного суда г. Москвы от 21.09.2011 года по делу №А40-65585/11-129-280, Определение ВАС РФ от 13.07.2012 года №ВАС-8625/12, </a:t>
            </a:r>
            <a:r>
              <a:rPr lang="ru-RU" sz="3700" u="sng" dirty="0">
                <a:hlinkClick r:id="rId2"/>
              </a:rPr>
              <a:t>Постановление</a:t>
            </a:r>
            <a:r>
              <a:rPr lang="ru-RU" sz="3700" dirty="0"/>
              <a:t> ФАС Северо-Западного округа от 29.10.2009 года № А56-58081/2008, Постановление ФАС Поволжского округа  от 09.09.2008 года № А57-365/08-33, оставлено в силе Определением  ВАС РФ от 24.11.2008 года № 13976/08, </a:t>
            </a:r>
            <a:r>
              <a:rPr lang="ru-RU" sz="3700" u="sng" dirty="0">
                <a:hlinkClick r:id="rId3"/>
              </a:rPr>
              <a:t>Постановление</a:t>
            </a:r>
            <a:r>
              <a:rPr lang="ru-RU" sz="3700" dirty="0"/>
              <a:t> ФАС УО от 27.07.2009 года № Ф09-5320/09-С3).</a:t>
            </a:r>
          </a:p>
          <a:p>
            <a:r>
              <a:rPr lang="ru-RU" sz="3700" dirty="0"/>
              <a:t>Между специалистом (привлекаемым в порядке </a:t>
            </a:r>
            <a:r>
              <a:rPr lang="ru-RU" sz="3700" u="sng" dirty="0">
                <a:hlinkClick r:id="rId4"/>
              </a:rPr>
              <a:t>ст. 96</a:t>
            </a:r>
            <a:r>
              <a:rPr lang="ru-RU" sz="3700" dirty="0"/>
              <a:t>  НК РФ) и экспертом (процедура привлечения которого определена </a:t>
            </a:r>
            <a:r>
              <a:rPr lang="ru-RU" sz="3700" u="sng" dirty="0">
                <a:hlinkClick r:id="rId5"/>
              </a:rPr>
              <a:t>ст. 95</a:t>
            </a:r>
            <a:r>
              <a:rPr lang="ru-RU" sz="3700" dirty="0"/>
              <a:t> НК РФ) имеется существенное различие. Как подчеркнул Девятый арбитражный апелляционный суд в </a:t>
            </a:r>
            <a:r>
              <a:rPr lang="ru-RU" sz="3700" u="sng" dirty="0">
                <a:hlinkClick r:id="rId6"/>
              </a:rPr>
              <a:t>Постановлении</a:t>
            </a:r>
            <a:r>
              <a:rPr lang="ru-RU" sz="3700" dirty="0"/>
              <a:t> от 08.12.2011 года № 09АП-31311/2011-АК, специалист не проводит исследований и не дает заключений - его функция заключается лишь в содействии осуществлению мероприятий налогового контроля. Поэтому его мнение, в отличие от заключения эксперта, не имеет доказательственного значения. Соответственно, заключение специалиста не может быть признано допустимым доказательством  по данному делу (</a:t>
            </a:r>
            <a:r>
              <a:rPr lang="ru-RU" sz="3700" u="sng" dirty="0">
                <a:hlinkClick r:id="rId7"/>
              </a:rPr>
              <a:t>Постановление</a:t>
            </a:r>
            <a:r>
              <a:rPr lang="ru-RU" sz="3700" dirty="0"/>
              <a:t> ФАС МО от 23.03.2012 года № А40-65585/11-129-280, </a:t>
            </a:r>
            <a:r>
              <a:rPr lang="ru-RU" sz="3700" u="sng" dirty="0">
                <a:hlinkClick r:id="rId8"/>
              </a:rPr>
              <a:t>Определение</a:t>
            </a:r>
            <a:r>
              <a:rPr lang="ru-RU" sz="3700" dirty="0"/>
              <a:t> ВАС РФ от 13.07.2012 года № ВАС-8625/12 указанное решение оставлено в силе, Постановление 10 ААС от 28.02.2014 года №А41-26943/13, от 06.02.2014 года №А41-26955/13, Постановление 9 ААС от 02.09.2013 года по делу №09 АП-24678/2013, Постановление 14 ААС от 06.08.2014 года, Постановление АС СЗО от 27.11.2015 года по делу №А52-4000/2014).</a:t>
            </a:r>
          </a:p>
          <a:p>
            <a:r>
              <a:rPr lang="ru-RU" sz="3700" dirty="0"/>
              <a:t>Из Постановления 20 ААС от 02.03.2016 года по делу №20АП-472/2016 следует, что </a:t>
            </a:r>
            <a:r>
              <a:rPr lang="ru-RU" sz="3700" b="1" u="sng" dirty="0"/>
              <a:t>если привлечение специалиста имело своей целью не выполнение специалистами указанной организации специальных действий, выходящих за пределы возможностей должностных лиц инспекции, проводивших налоговую проверку, а получение разъяснений  вопросов, требующих особого познание, то в этом случае должен привлекаться эксперт.</a:t>
            </a:r>
            <a:r>
              <a:rPr lang="ru-RU" sz="3700" dirty="0"/>
              <a:t> В силу </a:t>
            </a:r>
            <a:r>
              <a:rPr lang="ru-RU" sz="3700" u="sng" dirty="0">
                <a:hlinkClick r:id="rId9"/>
              </a:rPr>
              <a:t>абзаца 2 пункта 1 статьи 95</a:t>
            </a:r>
            <a:r>
              <a:rPr lang="ru-RU" sz="3700" dirty="0"/>
              <a:t> НК РФ в случае необходимости получения разъяснений возникающих вопросов, требующих специальных познаний в науке, искусстве, технике или ремесле, назначается экспертиза.</a:t>
            </a:r>
          </a:p>
          <a:p>
            <a:endParaRPr lang="ru-RU"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Экспертиза</a:t>
            </a:r>
          </a:p>
        </p:txBody>
      </p:sp>
      <p:sp>
        <p:nvSpPr>
          <p:cNvPr id="3" name="Содержимое 2"/>
          <p:cNvSpPr>
            <a:spLocks noGrp="1"/>
          </p:cNvSpPr>
          <p:nvPr>
            <p:ph idx="1"/>
          </p:nvPr>
        </p:nvSpPr>
        <p:spPr/>
        <p:txBody>
          <a:bodyPr/>
          <a:lstStyle/>
          <a:p>
            <a:pPr>
              <a:buNone/>
            </a:pPr>
            <a:r>
              <a:rPr lang="ru-RU" dirty="0"/>
              <a:t>  эксперт имеет право провести экспертизу по копиям документов, если сочтет их достаточными </a:t>
            </a:r>
            <a:r>
              <a:rPr lang="ru-RU" dirty="0">
                <a:solidFill>
                  <a:srgbClr val="00B0F0"/>
                </a:solidFill>
              </a:rPr>
              <a:t>(п.10 Постановления Пленума ВАС РФ от 20.12.2006 №66, Постановление Пятнадцатого арбитражного апелляционного суда от 15.11.2014 №15АП-13615/2014, Постановление ФАС МО от 05.08.2014 по делу №А40-11794/2013</a:t>
            </a:r>
            <a:r>
              <a:rPr lang="ru-RU" dirty="0"/>
              <a:t>)</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Экспертиза по копиям</a:t>
            </a:r>
          </a:p>
        </p:txBody>
      </p:sp>
      <p:sp>
        <p:nvSpPr>
          <p:cNvPr id="3" name="Содержимое 2"/>
          <p:cNvSpPr>
            <a:spLocks noGrp="1"/>
          </p:cNvSpPr>
          <p:nvPr>
            <p:ph idx="1"/>
          </p:nvPr>
        </p:nvSpPr>
        <p:spPr/>
        <p:txBody>
          <a:bodyPr>
            <a:normAutofit fontScale="55000" lnSpcReduction="20000"/>
          </a:bodyPr>
          <a:lstStyle/>
          <a:p>
            <a:r>
              <a:rPr lang="ru-RU" dirty="0"/>
              <a:t>Судебная практика не признаёт в качестве надлежащих и бесспорных доказательств заключения экспертов, сделанные по копиям документов. При этом суды указывают, что проведение почерковедческой экспертизы на основании копий не допустимо (</a:t>
            </a:r>
            <a:r>
              <a:rPr lang="ru-RU" dirty="0">
                <a:solidFill>
                  <a:srgbClr val="0070C0"/>
                </a:solidFill>
              </a:rPr>
              <a:t>Постановление ФАС Московского округа от 29.01.2013 по делу № А40-41467/12; Постановление ФАС Северо-Западного округа от 29.03.2012 по делу N А52-1759/2011; Постановление Девятого арбитражного апелляционного суда от 11.03.2016 года №09АП-456/2016, </a:t>
            </a:r>
            <a:r>
              <a:rPr lang="ru-RU" u="sng" dirty="0">
                <a:solidFill>
                  <a:srgbClr val="0070C0"/>
                </a:solidFill>
                <a:hlinkClick r:id="rId2"/>
              </a:rPr>
              <a:t>Постановление</a:t>
            </a:r>
            <a:r>
              <a:rPr lang="ru-RU" dirty="0">
                <a:solidFill>
                  <a:srgbClr val="0070C0"/>
                </a:solidFill>
              </a:rPr>
              <a:t> Девятого арбитражного апелляционного суда от 09.12.2011 N 09АП-31306/2011 (</a:t>
            </a:r>
            <a:r>
              <a:rPr lang="ru-RU" u="sng" dirty="0">
                <a:solidFill>
                  <a:srgbClr val="0070C0"/>
                </a:solidFill>
                <a:hlinkClick r:id="rId3"/>
              </a:rPr>
              <a:t>Постановление</a:t>
            </a:r>
            <a:r>
              <a:rPr lang="ru-RU" dirty="0">
                <a:solidFill>
                  <a:srgbClr val="0070C0"/>
                </a:solidFill>
              </a:rPr>
              <a:t> ФАС МО от 11.04.2012 N А40-61617/11-129-262), а также Постановления ФАС </a:t>
            </a:r>
            <a:r>
              <a:rPr lang="ru-RU" dirty="0" err="1">
                <a:solidFill>
                  <a:srgbClr val="0070C0"/>
                </a:solidFill>
              </a:rPr>
              <a:t>Западно-Сибирского</a:t>
            </a:r>
            <a:r>
              <a:rPr lang="ru-RU" dirty="0">
                <a:solidFill>
                  <a:srgbClr val="0070C0"/>
                </a:solidFill>
              </a:rPr>
              <a:t> округа от 10.01.2008 </a:t>
            </a:r>
            <a:r>
              <a:rPr lang="ru-RU" u="sng" dirty="0">
                <a:solidFill>
                  <a:srgbClr val="0070C0"/>
                </a:solidFill>
                <a:hlinkClick r:id="rId4"/>
              </a:rPr>
              <a:t>N Ф04-85/2008(469-А67-41)</a:t>
            </a:r>
            <a:r>
              <a:rPr lang="ru-RU" dirty="0">
                <a:solidFill>
                  <a:srgbClr val="0070C0"/>
                </a:solidFill>
              </a:rPr>
              <a:t>; от 16.03.2009 </a:t>
            </a:r>
            <a:r>
              <a:rPr lang="ru-RU" u="sng" dirty="0">
                <a:solidFill>
                  <a:srgbClr val="0070C0"/>
                </a:solidFill>
                <a:hlinkClick r:id="rId5"/>
              </a:rPr>
              <a:t>N Ф04-741/2009(243-А27-14)</a:t>
            </a:r>
            <a:r>
              <a:rPr lang="ru-RU" dirty="0">
                <a:solidFill>
                  <a:srgbClr val="0070C0"/>
                </a:solidFill>
              </a:rPr>
              <a:t>; </a:t>
            </a:r>
            <a:r>
              <a:rPr lang="ru-RU" u="sng" dirty="0">
                <a:solidFill>
                  <a:srgbClr val="0070C0"/>
                </a:solidFill>
                <a:hlinkClick r:id="rId6"/>
              </a:rPr>
              <a:t>Постановление</a:t>
            </a:r>
            <a:r>
              <a:rPr lang="ru-RU" dirty="0">
                <a:solidFill>
                  <a:srgbClr val="0070C0"/>
                </a:solidFill>
              </a:rPr>
              <a:t> ФАС Уральского округа от 12.02.2009 N Ф09-5527/08-С3; </a:t>
            </a:r>
            <a:r>
              <a:rPr lang="ru-RU" u="sng" dirty="0">
                <a:solidFill>
                  <a:srgbClr val="0070C0"/>
                </a:solidFill>
                <a:hlinkClick r:id="rId7"/>
              </a:rPr>
              <a:t>Постановление</a:t>
            </a:r>
            <a:r>
              <a:rPr lang="ru-RU" dirty="0">
                <a:solidFill>
                  <a:srgbClr val="0070C0"/>
                </a:solidFill>
              </a:rPr>
              <a:t> ФАС Северо-Западного округа от 19.02.2009 N А42-2271/2008). В </a:t>
            </a:r>
            <a:r>
              <a:rPr lang="ru-RU" dirty="0">
                <a:solidFill>
                  <a:srgbClr val="0070C0"/>
                </a:solidFill>
                <a:hlinkClick r:id="rId8"/>
              </a:rPr>
              <a:t>Постановлении</a:t>
            </a:r>
            <a:r>
              <a:rPr lang="ru-RU" dirty="0">
                <a:solidFill>
                  <a:srgbClr val="0070C0"/>
                </a:solidFill>
              </a:rPr>
              <a:t> Президиума ВАС РФ от 06.03.2012 N 14548/11 по делу N А40-33999/10-47-296 </a:t>
            </a:r>
            <a:r>
              <a:rPr lang="ru-RU" dirty="0"/>
              <a:t>сделан вывод о невозможности проведения экспертизы по вопросу подлинности подписи руководителя первоначального кредитора на договоре уступки права требования от 17.06.2008 ввиду отсутствия в материалах дела подлинника документа.</a:t>
            </a:r>
          </a:p>
          <a:p>
            <a:endParaRPr lang="ru-RU"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Экспертиза</a:t>
            </a:r>
          </a:p>
        </p:txBody>
      </p:sp>
      <p:sp>
        <p:nvSpPr>
          <p:cNvPr id="3" name="Содержимое 2"/>
          <p:cNvSpPr>
            <a:spLocks noGrp="1"/>
          </p:cNvSpPr>
          <p:nvPr>
            <p:ph idx="1"/>
          </p:nvPr>
        </p:nvSpPr>
        <p:spPr/>
        <p:txBody>
          <a:bodyPr>
            <a:normAutofit fontScale="40000" lnSpcReduction="20000"/>
          </a:bodyPr>
          <a:lstStyle/>
          <a:p>
            <a:pPr fontAlgn="base"/>
            <a:r>
              <a:rPr lang="ru-RU" b="1" dirty="0"/>
              <a:t>Налоговый орган не предоставил эксперту достаточного количества образцов документов для исследования.</a:t>
            </a:r>
            <a:r>
              <a:rPr lang="ru-RU" dirty="0"/>
              <a:t> Методику проведения почерковедческих экспертиз разработал Российский Федеральный центр судебной экспертизы при Минюсте России (РФЦСЭ) (</a:t>
            </a:r>
            <a:r>
              <a:rPr lang="ru-RU" dirty="0" err="1"/>
              <a:t>www.sudexpert.ru</a:t>
            </a:r>
            <a:r>
              <a:rPr lang="ru-RU" dirty="0"/>
              <a:t>). Согласно этой методике, для проведения полноценной почерковедческой экспертизы необходимы три вида образцов подписи лица:</a:t>
            </a:r>
          </a:p>
          <a:p>
            <a:pPr fontAlgn="base"/>
            <a:r>
              <a:rPr lang="ru-RU" dirty="0"/>
              <a:t>свободные — выполненные до проведения экспертизы и в отрыве от нее;</a:t>
            </a:r>
          </a:p>
          <a:p>
            <a:pPr fontAlgn="base"/>
            <a:r>
              <a:rPr lang="ru-RU" dirty="0"/>
              <a:t>экспериментальные — выполненные специально в целях проведения экспертизы;</a:t>
            </a:r>
          </a:p>
          <a:p>
            <a:pPr fontAlgn="base"/>
            <a:r>
              <a:rPr lang="ru-RU" dirty="0"/>
              <a:t>условно-свободные — выполненные после возникновения дела, но не специально для экспертизы.</a:t>
            </a:r>
          </a:p>
          <a:p>
            <a:pPr fontAlgn="base"/>
            <a:r>
              <a:rPr lang="ru-RU" dirty="0"/>
              <a:t>+</a:t>
            </a:r>
          </a:p>
          <a:p>
            <a:r>
              <a:rPr lang="ru-RU" dirty="0"/>
              <a:t>Собрать все подписи иногда невозможно, подчас налоговики пренебрегают этими правилами. В обоих случаях компания может сослаться на недостаточность образцов, предоставленных в распоряжение эксперта. На этом основании можно отклонить результаты экспертизы (постановления ФАС </a:t>
            </a:r>
            <a:r>
              <a:rPr lang="ru-RU" u="sng" dirty="0">
                <a:hlinkClick r:id="rId2"/>
              </a:rPr>
              <a:t>Северо-Западного от 29.03.12 № А52-1759/2011</a:t>
            </a:r>
            <a:r>
              <a:rPr lang="ru-RU" dirty="0"/>
              <a:t>, </a:t>
            </a:r>
            <a:r>
              <a:rPr lang="ru-RU" u="sng" dirty="0">
                <a:hlinkClick r:id="rId3"/>
              </a:rPr>
              <a:t>Московского от 23.06.14 № Ф05-5802/2014</a:t>
            </a:r>
            <a:r>
              <a:rPr lang="ru-RU" dirty="0"/>
              <a:t> округов).</a:t>
            </a:r>
            <a:r>
              <a:rPr lang="ru-RU" b="1" dirty="0"/>
              <a:t> </a:t>
            </a:r>
          </a:p>
          <a:p>
            <a:r>
              <a:rPr lang="ru-RU" b="1" dirty="0"/>
              <a:t>«</a:t>
            </a:r>
            <a:r>
              <a:rPr lang="ru-RU" b="1" dirty="0">
                <a:solidFill>
                  <a:srgbClr val="FF0000"/>
                </a:solidFill>
              </a:rPr>
              <a:t>Таким образом, назначая почерковедческую экспертизу, налоговый орган вместе с исследуемым документом не представил на экспертизу свободные и экспериментальные образцы </a:t>
            </a:r>
            <a:r>
              <a:rPr lang="ru-RU" b="1" dirty="0" err="1">
                <a:solidFill>
                  <a:srgbClr val="FF0000"/>
                </a:solidFill>
              </a:rPr>
              <a:t>подписи.А</a:t>
            </a:r>
            <a:r>
              <a:rPr lang="ru-RU" b="1" dirty="0">
                <a:solidFill>
                  <a:srgbClr val="FF0000"/>
                </a:solidFill>
              </a:rPr>
              <a:t>.</a:t>
            </a:r>
            <a:endParaRPr lang="ru-RU" dirty="0">
              <a:solidFill>
                <a:srgbClr val="FF0000"/>
              </a:solidFill>
            </a:endParaRPr>
          </a:p>
          <a:p>
            <a:r>
              <a:rPr lang="ru-RU" dirty="0">
                <a:solidFill>
                  <a:srgbClr val="FF0000"/>
                </a:solidFill>
              </a:rPr>
              <a:t>Вывод о недопустимости в качестве доказательства, заключения эксперта, вынесенного без достаточных сравнительных материалов, поддерживается судебной практикой (Постановления ФАС ПО от 04.03.2010 по делу № А57-7878/2009; ФАС СЗО от 02.12.2009 по делу № А52-1048/2009).</a:t>
            </a:r>
            <a:r>
              <a:rPr lang="ru-RU" dirty="0"/>
              <a:t> </a:t>
            </a:r>
          </a:p>
          <a:p>
            <a:r>
              <a:rPr lang="ru-RU" sz="4500" dirty="0"/>
              <a:t>В постановлении Девятого арбитражного апелляционного суда </a:t>
            </a:r>
            <a:r>
              <a:rPr lang="ru-RU" sz="4500" b="1" dirty="0">
                <a:solidFill>
                  <a:srgbClr val="0070C0"/>
                </a:solidFill>
              </a:rPr>
              <a:t>от 19.02.2016 года №09АП-200/2016-АК по делу №А40-71125/15 – недостаточно образцов подписи</a:t>
            </a:r>
          </a:p>
          <a:p>
            <a:pPr fontAlgn="base"/>
            <a:endParaRPr lang="ru-RU" dirty="0"/>
          </a:p>
          <a:p>
            <a:endParaRPr lang="ru-RU"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Экспертиза</a:t>
            </a:r>
          </a:p>
        </p:txBody>
      </p:sp>
      <p:sp>
        <p:nvSpPr>
          <p:cNvPr id="3" name="Содержимое 2"/>
          <p:cNvSpPr>
            <a:spLocks noGrp="1"/>
          </p:cNvSpPr>
          <p:nvPr>
            <p:ph idx="1"/>
          </p:nvPr>
        </p:nvSpPr>
        <p:spPr/>
        <p:txBody>
          <a:bodyPr>
            <a:normAutofit fontScale="70000" lnSpcReduction="20000"/>
          </a:bodyPr>
          <a:lstStyle/>
          <a:p>
            <a:r>
              <a:rPr lang="ru-RU" dirty="0"/>
              <a:t>Таким образом, </a:t>
            </a:r>
            <a:r>
              <a:rPr lang="ru-RU" dirty="0">
                <a:solidFill>
                  <a:srgbClr val="FF0000"/>
                </a:solidFill>
              </a:rPr>
              <a:t>Подписка об ответственности за дачу ложного заключении и Заключение экспертизы являются отдельными </a:t>
            </a:r>
            <a:r>
              <a:rPr lang="ru-RU" dirty="0"/>
              <a:t>документами, и должны быть подписаны по отдельности. Комплект документов, переданных налогоплательщику, состоит из Подписки, датированной 08.07.2016, и экспертного заключения. При этом, Подписка не содержит подписи эксперта, хотя в Подписке предусмотрено место для подписи.</a:t>
            </a:r>
          </a:p>
          <a:p>
            <a:r>
              <a:rPr lang="ru-RU" dirty="0"/>
              <a:t>Считаем, что отсутствие подписи, а следовательно, и подписки - однозначно свидетельствует о недействительности экспертного заключения от 18.07.2016 № 408-2016 эксперта Суховой СИ.</a:t>
            </a:r>
          </a:p>
          <a:p>
            <a:r>
              <a:rPr lang="ru-RU" dirty="0"/>
              <a:t>Сложившаяся судебная практика также показывает, что такое заключение не является надлежащим доказательством (Постановления ФАС ПО от 24.11.2011 № А55-194/2011, ФАС СКО от 20.06.2012 № А32-6839/2011, ФАС Уральского округа от 15.03.2011 № Ф09-1124/11-СЗ).</a:t>
            </a:r>
          </a:p>
          <a:p>
            <a:endParaRPr lang="ru-RU"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Экспертиза</a:t>
            </a:r>
          </a:p>
        </p:txBody>
      </p:sp>
      <p:sp>
        <p:nvSpPr>
          <p:cNvPr id="3" name="Содержимое 2"/>
          <p:cNvSpPr>
            <a:spLocks noGrp="1"/>
          </p:cNvSpPr>
          <p:nvPr>
            <p:ph idx="1"/>
          </p:nvPr>
        </p:nvSpPr>
        <p:spPr/>
        <p:txBody>
          <a:bodyPr>
            <a:normAutofit fontScale="62500" lnSpcReduction="20000"/>
          </a:bodyPr>
          <a:lstStyle/>
          <a:p>
            <a:r>
              <a:rPr lang="ru-RU" dirty="0"/>
              <a:t>Организация не знала и не могла знать о пороках подписей и не обязана проводить экспертизу документов. О правомерности позиции общества свидетельствует обширный пласт судебной практики (</a:t>
            </a:r>
            <a:r>
              <a:rPr lang="ru-RU" u="sng" dirty="0">
                <a:hlinkClick r:id="rId2"/>
              </a:rPr>
              <a:t>определение ВАС РФ от 08.08.13 № ВАС-10423/13</a:t>
            </a:r>
            <a:r>
              <a:rPr lang="ru-RU" dirty="0"/>
              <a:t>, постановления ФАС </a:t>
            </a:r>
            <a:r>
              <a:rPr lang="ru-RU" u="sng" dirty="0">
                <a:hlinkClick r:id="rId3"/>
              </a:rPr>
              <a:t>Московского от 05.03.12 № А40-69750/10-111-346</a:t>
            </a:r>
            <a:r>
              <a:rPr lang="ru-RU" dirty="0"/>
              <a:t>, </a:t>
            </a:r>
            <a:r>
              <a:rPr lang="ru-RU" u="sng" dirty="0">
                <a:hlinkClick r:id="rId4"/>
              </a:rPr>
              <a:t>Уральского от 16.10.13 № Ф09-11085/13</a:t>
            </a:r>
            <a:r>
              <a:rPr lang="ru-RU" dirty="0"/>
              <a:t>, </a:t>
            </a:r>
            <a:r>
              <a:rPr lang="ru-RU" u="sng" dirty="0">
                <a:hlinkClick r:id="rId5"/>
              </a:rPr>
              <a:t>Центрального от 14.03.13 № А48-1141/2011</a:t>
            </a:r>
            <a:endParaRPr lang="ru-RU" u="sng" dirty="0"/>
          </a:p>
          <a:p>
            <a:r>
              <a:rPr lang="ru-RU" u="sng" dirty="0">
                <a:hlinkClick r:id="rId6"/>
              </a:rPr>
              <a:t>Суд не может </a:t>
            </a:r>
            <a:r>
              <a:rPr lang="ru-RU" u="sng" dirty="0" err="1">
                <a:hlinkClick r:id="rId6"/>
              </a:rPr>
              <a:t>игнорить</a:t>
            </a:r>
            <a:r>
              <a:rPr lang="ru-RU" u="sng" dirty="0">
                <a:hlinkClick r:id="rId6"/>
              </a:rPr>
              <a:t> ваше внесудебную экспертизу определение ВС от 05.12.16 № 305-ЭС16-11170</a:t>
            </a:r>
            <a:endParaRPr lang="ru-RU" u="sng" dirty="0"/>
          </a:p>
          <a:p>
            <a:r>
              <a:rPr lang="ru-RU" u="sng" dirty="0"/>
              <a:t>Эксперта вызвать в суд и опросить- если не </a:t>
            </a:r>
            <a:r>
              <a:rPr lang="ru-RU" u="sng" dirty="0" err="1"/>
              <a:t>приезжал,то</a:t>
            </a:r>
            <a:r>
              <a:rPr lang="ru-RU" u="sng" dirty="0"/>
              <a:t> проиграл</a:t>
            </a:r>
            <a:r>
              <a:rPr lang="ru-RU" dirty="0"/>
              <a:t>(</a:t>
            </a:r>
            <a:r>
              <a:rPr lang="ru-RU" u="sng" dirty="0">
                <a:hlinkClick r:id="rId7"/>
              </a:rPr>
              <a:t>постановление Восьмого ААС от 10.06.16 № 08АП-11257/2015</a:t>
            </a:r>
            <a:r>
              <a:rPr lang="ru-RU" dirty="0"/>
              <a:t>).</a:t>
            </a:r>
          </a:p>
          <a:p>
            <a:r>
              <a:rPr lang="ru-RU" dirty="0"/>
              <a:t>Если экспертизу не оспорил, то ходатайствуй о повторной или проиграл (</a:t>
            </a:r>
            <a:r>
              <a:rPr lang="ru-RU" u="sng" dirty="0">
                <a:hlinkClick r:id="rId8"/>
              </a:rPr>
              <a:t>постановление АС Волго-Вятского округа от 27.01.10 № А43-11303/2008</a:t>
            </a:r>
            <a:r>
              <a:rPr lang="ru-RU" dirty="0"/>
              <a:t>). Основания для назначения повторной экспертизы — противоречия или сомнения в обоснованности первоначального заключения.</a:t>
            </a:r>
          </a:p>
          <a:p>
            <a:endParaRPr lang="ru-RU" dirty="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388356" y="985837"/>
            <a:ext cx="1800225" cy="18430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t>М1</a:t>
            </a:r>
          </a:p>
          <a:p>
            <a:pPr algn="ctr"/>
            <a:r>
              <a:rPr lang="ru-RU" sz="2400" b="1" i="1" dirty="0"/>
              <a:t>М2</a:t>
            </a:r>
          </a:p>
          <a:p>
            <a:pPr algn="ctr"/>
            <a:r>
              <a:rPr lang="ru-RU" sz="2400" b="1" i="1" dirty="0"/>
              <a:t>М3</a:t>
            </a:r>
          </a:p>
        </p:txBody>
      </p:sp>
      <p:sp>
        <p:nvSpPr>
          <p:cNvPr id="5" name="Стрелка влево 4"/>
          <p:cNvSpPr/>
          <p:nvPr/>
        </p:nvSpPr>
        <p:spPr>
          <a:xfrm>
            <a:off x="5464969" y="1285875"/>
            <a:ext cx="1639490" cy="525066"/>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 name="Стрелка вправо 5"/>
          <p:cNvSpPr/>
          <p:nvPr/>
        </p:nvSpPr>
        <p:spPr>
          <a:xfrm>
            <a:off x="5464969" y="2068116"/>
            <a:ext cx="1639490" cy="546497"/>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Скругленный прямоугольник 6"/>
          <p:cNvSpPr/>
          <p:nvPr/>
        </p:nvSpPr>
        <p:spPr>
          <a:xfrm>
            <a:off x="7490223" y="1285875"/>
            <a:ext cx="792956" cy="30861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latin typeface="Times New Roman" panose="02020603050405020304" pitchFamily="18" charset="0"/>
                <a:cs typeface="Times New Roman" panose="02020603050405020304" pitchFamily="18" charset="0"/>
              </a:rPr>
              <a:t>П</a:t>
            </a:r>
          </a:p>
          <a:p>
            <a:pPr algn="ctr"/>
            <a:r>
              <a:rPr lang="ru-RU" b="1" i="1" dirty="0">
                <a:latin typeface="Times New Roman" panose="02020603050405020304" pitchFamily="18" charset="0"/>
                <a:cs typeface="Times New Roman" panose="02020603050405020304" pitchFamily="18" charset="0"/>
              </a:rPr>
              <a:t>О</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К</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У</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П</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А</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Т</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Е</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Л</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И</a:t>
            </a:r>
          </a:p>
        </p:txBody>
      </p:sp>
      <p:cxnSp>
        <p:nvCxnSpPr>
          <p:cNvPr id="9" name="Прямая со стрелкой 8"/>
          <p:cNvCxnSpPr>
            <a:stCxn id="7" idx="1"/>
          </p:cNvCxnSpPr>
          <p:nvPr/>
        </p:nvCxnSpPr>
        <p:spPr>
          <a:xfrm flipH="1">
            <a:off x="6815138" y="2828925"/>
            <a:ext cx="675085" cy="99655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3370065" y="3262908"/>
            <a:ext cx="1082278" cy="589359"/>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i="1" dirty="0"/>
              <a:t>М4</a:t>
            </a:r>
          </a:p>
        </p:txBody>
      </p:sp>
      <p:sp>
        <p:nvSpPr>
          <p:cNvPr id="13" name="Скругленный прямоугольник 12"/>
          <p:cNvSpPr/>
          <p:nvPr/>
        </p:nvSpPr>
        <p:spPr>
          <a:xfrm>
            <a:off x="5464969" y="3707606"/>
            <a:ext cx="1360885" cy="52506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i="1" dirty="0"/>
              <a:t>Прокладка на выходе </a:t>
            </a:r>
          </a:p>
        </p:txBody>
      </p:sp>
      <p:cxnSp>
        <p:nvCxnSpPr>
          <p:cNvPr id="15" name="Прямая со стрелкой 14"/>
          <p:cNvCxnSpPr>
            <a:stCxn id="13" idx="1"/>
            <a:endCxn id="10" idx="6"/>
          </p:cNvCxnSpPr>
          <p:nvPr/>
        </p:nvCxnSpPr>
        <p:spPr>
          <a:xfrm flipH="1" flipV="1">
            <a:off x="4452342" y="3557588"/>
            <a:ext cx="1012627" cy="412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0" idx="2"/>
            <a:endCxn id="19" idx="3"/>
          </p:cNvCxnSpPr>
          <p:nvPr/>
        </p:nvCxnSpPr>
        <p:spPr>
          <a:xfrm flipH="1">
            <a:off x="2416373" y="3557588"/>
            <a:ext cx="953692" cy="412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Скругленный прямоугольник 18"/>
          <p:cNvSpPr/>
          <p:nvPr/>
        </p:nvSpPr>
        <p:spPr>
          <a:xfrm>
            <a:off x="1055488" y="3707606"/>
            <a:ext cx="1360885" cy="52506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i="1" dirty="0"/>
              <a:t>Прокладка на выходе </a:t>
            </a:r>
          </a:p>
        </p:txBody>
      </p:sp>
      <p:sp>
        <p:nvSpPr>
          <p:cNvPr id="23" name="Скругленный прямоугольник 22"/>
          <p:cNvSpPr/>
          <p:nvPr/>
        </p:nvSpPr>
        <p:spPr>
          <a:xfrm>
            <a:off x="40183" y="1285875"/>
            <a:ext cx="792956" cy="30861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latin typeface="Times New Roman" panose="02020603050405020304" pitchFamily="18" charset="0"/>
                <a:cs typeface="Times New Roman" panose="02020603050405020304" pitchFamily="18" charset="0"/>
              </a:rPr>
              <a:t>П</a:t>
            </a:r>
          </a:p>
          <a:p>
            <a:pPr algn="ctr"/>
            <a:r>
              <a:rPr lang="ru-RU" b="1" i="1" dirty="0">
                <a:latin typeface="Times New Roman" panose="02020603050405020304" pitchFamily="18" charset="0"/>
                <a:cs typeface="Times New Roman" panose="02020603050405020304" pitchFamily="18" charset="0"/>
              </a:rPr>
              <a:t>О</a:t>
            </a:r>
            <a:br>
              <a:rPr lang="ru-RU" b="1" i="1" dirty="0">
                <a:latin typeface="Times New Roman" panose="02020603050405020304" pitchFamily="18" charset="0"/>
                <a:cs typeface="Times New Roman" panose="02020603050405020304" pitchFamily="18" charset="0"/>
              </a:rPr>
            </a:br>
            <a:r>
              <a:rPr lang="ru-RU" b="1" i="1" dirty="0">
                <a:latin typeface="Times New Roman" panose="02020603050405020304" pitchFamily="18" charset="0"/>
                <a:cs typeface="Times New Roman" panose="02020603050405020304" pitchFamily="18" charset="0"/>
              </a:rPr>
              <a:t>С</a:t>
            </a:r>
          </a:p>
          <a:p>
            <a:pPr algn="ctr"/>
            <a:r>
              <a:rPr lang="ru-RU" b="1" i="1" dirty="0">
                <a:latin typeface="Times New Roman" panose="02020603050405020304" pitchFamily="18" charset="0"/>
                <a:cs typeface="Times New Roman" panose="02020603050405020304" pitchFamily="18" charset="0"/>
              </a:rPr>
              <a:t>Т</a:t>
            </a:r>
          </a:p>
          <a:p>
            <a:pPr algn="ctr"/>
            <a:r>
              <a:rPr lang="ru-RU" b="1" i="1" dirty="0">
                <a:latin typeface="Times New Roman" panose="02020603050405020304" pitchFamily="18" charset="0"/>
                <a:cs typeface="Times New Roman" panose="02020603050405020304" pitchFamily="18" charset="0"/>
              </a:rPr>
              <a:t>А</a:t>
            </a:r>
          </a:p>
          <a:p>
            <a:pPr algn="ctr"/>
            <a:r>
              <a:rPr lang="ru-RU" b="1" i="1" dirty="0">
                <a:latin typeface="Times New Roman" panose="02020603050405020304" pitchFamily="18" charset="0"/>
                <a:cs typeface="Times New Roman" panose="02020603050405020304" pitchFamily="18" charset="0"/>
              </a:rPr>
              <a:t>В</a:t>
            </a:r>
          </a:p>
          <a:p>
            <a:pPr algn="ctr"/>
            <a:r>
              <a:rPr lang="ru-RU" b="1" i="1" dirty="0">
                <a:latin typeface="Times New Roman" panose="02020603050405020304" pitchFamily="18" charset="0"/>
                <a:cs typeface="Times New Roman" panose="02020603050405020304" pitchFamily="18" charset="0"/>
              </a:rPr>
              <a:t>Щ</a:t>
            </a:r>
          </a:p>
          <a:p>
            <a:pPr algn="ctr"/>
            <a:r>
              <a:rPr lang="ru-RU" b="1" i="1" dirty="0">
                <a:latin typeface="Times New Roman" panose="02020603050405020304" pitchFamily="18" charset="0"/>
                <a:cs typeface="Times New Roman" panose="02020603050405020304" pitchFamily="18" charset="0"/>
              </a:rPr>
              <a:t>И</a:t>
            </a:r>
          </a:p>
          <a:p>
            <a:pPr algn="ctr"/>
            <a:r>
              <a:rPr lang="ru-RU" b="1" i="1" dirty="0">
                <a:latin typeface="Times New Roman" panose="02020603050405020304" pitchFamily="18" charset="0"/>
                <a:cs typeface="Times New Roman" panose="02020603050405020304" pitchFamily="18" charset="0"/>
              </a:rPr>
              <a:t>К</a:t>
            </a:r>
          </a:p>
          <a:p>
            <a:pPr algn="ctr"/>
            <a:r>
              <a:rPr lang="ru-RU" b="1" i="1" dirty="0">
                <a:latin typeface="Times New Roman" panose="02020603050405020304" pitchFamily="18" charset="0"/>
                <a:cs typeface="Times New Roman" panose="02020603050405020304" pitchFamily="18" charset="0"/>
              </a:rPr>
              <a:t>И</a:t>
            </a:r>
          </a:p>
        </p:txBody>
      </p:sp>
      <p:sp>
        <p:nvSpPr>
          <p:cNvPr id="24" name="TextBox 23"/>
          <p:cNvSpPr txBox="1"/>
          <p:nvPr/>
        </p:nvSpPr>
        <p:spPr>
          <a:xfrm rot="20209181">
            <a:off x="2693636" y="3446082"/>
            <a:ext cx="597398" cy="300082"/>
          </a:xfrm>
          <a:prstGeom prst="rect">
            <a:avLst/>
          </a:prstGeom>
          <a:noFill/>
        </p:spPr>
        <p:txBody>
          <a:bodyPr wrap="square" rtlCol="0">
            <a:spAutoFit/>
          </a:bodyPr>
          <a:lstStyle/>
          <a:p>
            <a:r>
              <a:rPr lang="ru-RU" sz="1350" b="1" dirty="0"/>
              <a:t>240</a:t>
            </a:r>
          </a:p>
        </p:txBody>
      </p:sp>
      <p:sp>
        <p:nvSpPr>
          <p:cNvPr id="25" name="TextBox 24"/>
          <p:cNvSpPr txBox="1"/>
          <p:nvPr/>
        </p:nvSpPr>
        <p:spPr>
          <a:xfrm rot="1356695">
            <a:off x="4734560" y="3482043"/>
            <a:ext cx="597398" cy="300082"/>
          </a:xfrm>
          <a:prstGeom prst="rect">
            <a:avLst/>
          </a:prstGeom>
          <a:noFill/>
        </p:spPr>
        <p:txBody>
          <a:bodyPr wrap="square" rtlCol="0">
            <a:spAutoFit/>
          </a:bodyPr>
          <a:lstStyle/>
          <a:p>
            <a:r>
              <a:rPr lang="ru-RU" sz="1350" b="1" dirty="0"/>
              <a:t>130</a:t>
            </a:r>
          </a:p>
        </p:txBody>
      </p:sp>
      <p:sp>
        <p:nvSpPr>
          <p:cNvPr id="26" name="TextBox 25"/>
          <p:cNvSpPr txBox="1"/>
          <p:nvPr/>
        </p:nvSpPr>
        <p:spPr>
          <a:xfrm rot="18260832">
            <a:off x="6842179" y="3011069"/>
            <a:ext cx="597398" cy="300082"/>
          </a:xfrm>
          <a:prstGeom prst="rect">
            <a:avLst/>
          </a:prstGeom>
          <a:noFill/>
        </p:spPr>
        <p:txBody>
          <a:bodyPr wrap="square" rtlCol="0">
            <a:spAutoFit/>
          </a:bodyPr>
          <a:lstStyle/>
          <a:p>
            <a:r>
              <a:rPr lang="ru-RU" sz="1350" b="1" dirty="0"/>
              <a:t>240</a:t>
            </a:r>
          </a:p>
        </p:txBody>
      </p:sp>
      <p:sp>
        <p:nvSpPr>
          <p:cNvPr id="27" name="Стрелка влево 26"/>
          <p:cNvSpPr/>
          <p:nvPr/>
        </p:nvSpPr>
        <p:spPr>
          <a:xfrm>
            <a:off x="1552426" y="1403747"/>
            <a:ext cx="1582355" cy="525066"/>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8" name="Стрелка вправо 27"/>
          <p:cNvSpPr/>
          <p:nvPr/>
        </p:nvSpPr>
        <p:spPr>
          <a:xfrm>
            <a:off x="1557784" y="2068115"/>
            <a:ext cx="1576997" cy="54649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cxnSp>
        <p:nvCxnSpPr>
          <p:cNvPr id="30" name="Прямая со стрелкой 29"/>
          <p:cNvCxnSpPr>
            <a:stCxn id="19" idx="0"/>
            <a:endCxn id="23" idx="3"/>
          </p:cNvCxnSpPr>
          <p:nvPr/>
        </p:nvCxnSpPr>
        <p:spPr>
          <a:xfrm flipH="1" flipV="1">
            <a:off x="833139" y="2828926"/>
            <a:ext cx="902792" cy="8786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783467">
            <a:off x="1072504" y="3021726"/>
            <a:ext cx="597398" cy="300082"/>
          </a:xfrm>
          <a:prstGeom prst="rect">
            <a:avLst/>
          </a:prstGeom>
          <a:noFill/>
        </p:spPr>
        <p:txBody>
          <a:bodyPr wrap="square" rtlCol="0">
            <a:spAutoFit/>
          </a:bodyPr>
          <a:lstStyle/>
          <a:p>
            <a:r>
              <a:rPr lang="ru-RU" sz="1350" b="1" dirty="0"/>
              <a:t>120</a:t>
            </a:r>
          </a:p>
        </p:txBody>
      </p:sp>
      <p:sp>
        <p:nvSpPr>
          <p:cNvPr id="32" name="Стрелка влево 31"/>
          <p:cNvSpPr/>
          <p:nvPr/>
        </p:nvSpPr>
        <p:spPr>
          <a:xfrm rot="16200000">
            <a:off x="3318577" y="4228056"/>
            <a:ext cx="1185254" cy="517046"/>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3" name="Скругленный прямоугольник 32"/>
          <p:cNvSpPr/>
          <p:nvPr/>
        </p:nvSpPr>
        <p:spPr>
          <a:xfrm>
            <a:off x="436661" y="5089923"/>
            <a:ext cx="7685783" cy="825103"/>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950" b="1" i="1" dirty="0">
                <a:latin typeface="Times New Roman" panose="02020603050405020304" pitchFamily="18" charset="0"/>
                <a:cs typeface="Times New Roman" panose="02020603050405020304" pitchFamily="18" charset="0"/>
              </a:rPr>
              <a:t>ИП, Бухгалтерия, </a:t>
            </a:r>
            <a:r>
              <a:rPr lang="en-US" sz="1950" b="1" i="1" dirty="0">
                <a:latin typeface="Times New Roman" panose="02020603050405020304" pitchFamily="18" charset="0"/>
                <a:cs typeface="Times New Roman" panose="02020603050405020304" pitchFamily="18" charset="0"/>
              </a:rPr>
              <a:t>IT</a:t>
            </a:r>
            <a:r>
              <a:rPr lang="ru-RU" sz="1950" b="1" i="1" dirty="0">
                <a:latin typeface="Times New Roman" panose="02020603050405020304" pitchFamily="18" charset="0"/>
                <a:cs typeface="Times New Roman" panose="02020603050405020304" pitchFamily="18" charset="0"/>
              </a:rPr>
              <a:t>, кадры, сайт , юр. Услуги, </a:t>
            </a:r>
            <a:r>
              <a:rPr lang="ru-RU" sz="1950" b="1" i="1" dirty="0" err="1">
                <a:latin typeface="Times New Roman" panose="02020603050405020304" pitchFamily="18" charset="0"/>
                <a:cs typeface="Times New Roman" panose="02020603050405020304" pitchFamily="18" charset="0"/>
              </a:rPr>
              <a:t>Клининг</a:t>
            </a:r>
            <a:r>
              <a:rPr lang="ru-RU" sz="1950" b="1" i="1" dirty="0">
                <a:latin typeface="Times New Roman" panose="02020603050405020304" pitchFamily="18" charset="0"/>
                <a:cs typeface="Times New Roman" panose="02020603050405020304" pitchFamily="18" charset="0"/>
              </a:rPr>
              <a:t> , Перевозки , </a:t>
            </a:r>
            <a:r>
              <a:rPr lang="ru-RU" sz="1950" b="1" i="1" dirty="0" err="1">
                <a:latin typeface="Times New Roman" panose="02020603050405020304" pitchFamily="18" charset="0"/>
                <a:cs typeface="Times New Roman" panose="02020603050405020304" pitchFamily="18" charset="0"/>
              </a:rPr>
              <a:t>ГПХшник</a:t>
            </a:r>
            <a:endParaRPr lang="ru-RU" sz="1950" b="1" i="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7685781" y="1029179"/>
            <a:ext cx="597398" cy="300082"/>
          </a:xfrm>
          <a:prstGeom prst="rect">
            <a:avLst/>
          </a:prstGeom>
          <a:noFill/>
        </p:spPr>
        <p:txBody>
          <a:bodyPr wrap="square" rtlCol="0">
            <a:spAutoFit/>
          </a:bodyPr>
          <a:lstStyle/>
          <a:p>
            <a:r>
              <a:rPr lang="ru-RU" sz="1350" b="1" dirty="0"/>
              <a:t>240</a:t>
            </a:r>
          </a:p>
        </p:txBody>
      </p:sp>
      <p:sp>
        <p:nvSpPr>
          <p:cNvPr id="35" name="TextBox 34"/>
          <p:cNvSpPr txBox="1"/>
          <p:nvPr/>
        </p:nvSpPr>
        <p:spPr>
          <a:xfrm>
            <a:off x="235741" y="1032667"/>
            <a:ext cx="597398" cy="300082"/>
          </a:xfrm>
          <a:prstGeom prst="rect">
            <a:avLst/>
          </a:prstGeom>
          <a:noFill/>
        </p:spPr>
        <p:txBody>
          <a:bodyPr wrap="square" rtlCol="0">
            <a:spAutoFit/>
          </a:bodyPr>
          <a:lstStyle/>
          <a:p>
            <a:r>
              <a:rPr lang="ru-RU" sz="1350" b="1" dirty="0"/>
              <a:t>120</a:t>
            </a:r>
          </a:p>
        </p:txBody>
      </p:sp>
    </p:spTree>
    <p:extLst>
      <p:ext uri="{BB962C8B-B14F-4D97-AF65-F5344CB8AC3E}">
        <p14:creationId xmlns:p14="http://schemas.microsoft.com/office/powerpoint/2010/main" val="343792312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Экспертиза- рецензия</a:t>
            </a:r>
          </a:p>
        </p:txBody>
      </p:sp>
      <p:sp>
        <p:nvSpPr>
          <p:cNvPr id="3" name="Содержимое 2"/>
          <p:cNvSpPr>
            <a:spLocks noGrp="1"/>
          </p:cNvSpPr>
          <p:nvPr>
            <p:ph idx="1"/>
          </p:nvPr>
        </p:nvSpPr>
        <p:spPr/>
        <p:txBody>
          <a:bodyPr>
            <a:normAutofit fontScale="55000" lnSpcReduction="20000"/>
          </a:bodyPr>
          <a:lstStyle/>
          <a:p>
            <a:r>
              <a:rPr lang="ru-RU" dirty="0"/>
              <a:t>В рецензии нужно исследовать объект экспертизы или проиграл (</a:t>
            </a:r>
            <a:r>
              <a:rPr lang="ru-RU" u="sng" dirty="0">
                <a:hlinkClick r:id="rId2"/>
              </a:rPr>
              <a:t>постановление Седьмого ААС от 11.07.17 № 07АП-8591/2016</a:t>
            </a:r>
            <a:r>
              <a:rPr lang="ru-RU" dirty="0"/>
              <a:t>).</a:t>
            </a:r>
          </a:p>
          <a:p>
            <a:endParaRPr lang="ru-RU" dirty="0"/>
          </a:p>
          <a:p>
            <a:r>
              <a:rPr lang="ru-RU" dirty="0"/>
              <a:t>эксперт не мог проверить его фактическое состояние- недостоверна (</a:t>
            </a:r>
            <a:r>
              <a:rPr lang="ru-RU" u="sng" dirty="0">
                <a:hlinkClick r:id="rId3"/>
              </a:rPr>
              <a:t>постановление АС </a:t>
            </a:r>
            <a:r>
              <a:rPr lang="ru-RU" u="sng" dirty="0" err="1">
                <a:hlinkClick r:id="rId3"/>
              </a:rPr>
              <a:t>Западно-Сибирского</a:t>
            </a:r>
            <a:r>
              <a:rPr lang="ru-RU" u="sng" dirty="0">
                <a:hlinkClick r:id="rId3"/>
              </a:rPr>
              <a:t> округа от 27.09.16 № Ф04-3851/2016</a:t>
            </a:r>
            <a:r>
              <a:rPr lang="ru-RU" dirty="0"/>
              <a:t>).</a:t>
            </a:r>
          </a:p>
          <a:p>
            <a:r>
              <a:rPr lang="ru-RU" dirty="0"/>
              <a:t>Неполная </a:t>
            </a:r>
            <a:r>
              <a:rPr lang="ru-RU" dirty="0" err="1"/>
              <a:t>экспертиза-повторную</a:t>
            </a:r>
            <a:r>
              <a:rPr lang="ru-RU" dirty="0"/>
              <a:t> или свою (</a:t>
            </a:r>
            <a:r>
              <a:rPr lang="ru-RU" u="sng" dirty="0">
                <a:hlinkClick r:id="rId4"/>
              </a:rPr>
              <a:t>постановление АС Поволжского округа от 09.07.14 № А65-7241/2013</a:t>
            </a:r>
            <a:r>
              <a:rPr lang="ru-RU" dirty="0"/>
              <a:t>).</a:t>
            </a:r>
          </a:p>
          <a:p>
            <a:r>
              <a:rPr lang="ru-RU" dirty="0"/>
              <a:t>несогласие с выводами эксперта не основание для назначения повторной экспертизы (</a:t>
            </a:r>
            <a:r>
              <a:rPr lang="ru-RU" u="sng" dirty="0">
                <a:hlinkClick r:id="rId5"/>
              </a:rPr>
              <a:t>постановление от 26.07.17 № 07АП-4411/2017</a:t>
            </a:r>
            <a:r>
              <a:rPr lang="ru-RU" dirty="0"/>
              <a:t>). </a:t>
            </a:r>
          </a:p>
          <a:p>
            <a:r>
              <a:rPr lang="ru-RU" dirty="0"/>
              <a:t>результат судебной экспертизы,  субъективны и несущественны (</a:t>
            </a:r>
            <a:r>
              <a:rPr lang="ru-RU" u="sng" dirty="0">
                <a:hlinkClick r:id="rId6"/>
              </a:rPr>
              <a:t>постановление от 31.08.17 № 03АП-7154/2016</a:t>
            </a:r>
            <a:endParaRPr lang="ru-RU" dirty="0"/>
          </a:p>
          <a:p>
            <a:r>
              <a:rPr lang="ru-RU" dirty="0"/>
              <a:t>недостоверность счетов-фактур не может самостоятельно в отсутствие иных фактов и обстоятельств стать безусловным основанием для доначислений. К аналогичному выводу высшие судьи пришли еще в 2010 году (</a:t>
            </a:r>
            <a:r>
              <a:rPr lang="ru-RU" u="sng" dirty="0">
                <a:hlinkClick r:id="rId7"/>
              </a:rPr>
              <a:t>постановление Президиума ВАС РФ от 20.04.10 № 18162/09</a:t>
            </a:r>
            <a:r>
              <a:rPr lang="ru-RU" dirty="0"/>
              <a: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Штраф 20 или 40%</a:t>
            </a:r>
          </a:p>
        </p:txBody>
      </p:sp>
      <p:sp>
        <p:nvSpPr>
          <p:cNvPr id="3" name="Содержимое 2"/>
          <p:cNvSpPr>
            <a:spLocks noGrp="1"/>
          </p:cNvSpPr>
          <p:nvPr>
            <p:ph sz="half" idx="1"/>
          </p:nvPr>
        </p:nvSpPr>
        <p:spPr/>
        <p:txBody>
          <a:bodyPr>
            <a:normAutofit fontScale="47500" lnSpcReduction="20000"/>
          </a:bodyPr>
          <a:lstStyle/>
          <a:p>
            <a:r>
              <a:rPr lang="ru-RU" dirty="0">
                <a:hlinkClick r:id="rId2"/>
              </a:rPr>
              <a:t>АС </a:t>
            </a:r>
            <a:r>
              <a:rPr lang="ru-RU" dirty="0" err="1">
                <a:hlinkClick r:id="rId2"/>
              </a:rPr>
              <a:t>Восточно-Сибирского</a:t>
            </a:r>
            <a:r>
              <a:rPr lang="ru-RU" dirty="0">
                <a:hlinkClick r:id="rId2"/>
              </a:rPr>
              <a:t> округа от 05.12.2018 № А19-19455/2017</a:t>
            </a:r>
            <a:r>
              <a:rPr lang="ru-RU" dirty="0"/>
              <a:t> вина компании определяется в зависимости от вины ее должностных лиц (</a:t>
            </a:r>
            <a:r>
              <a:rPr lang="ru-RU" dirty="0">
                <a:hlinkClick r:id="rId3"/>
              </a:rPr>
              <a:t>п. 4 ст. 110 НК</a:t>
            </a:r>
            <a:r>
              <a:rPr lang="ru-RU" dirty="0"/>
              <a:t>). Инспекция обязана установить, кто из сотрудников компании организовал схему по намеренному уходу от налогов, то есть знал о фиктивности </a:t>
            </a:r>
            <a:r>
              <a:rPr lang="ru-RU" dirty="0" err="1"/>
              <a:t>первички</a:t>
            </a:r>
            <a:r>
              <a:rPr lang="ru-RU" dirty="0"/>
              <a:t>.</a:t>
            </a:r>
          </a:p>
          <a:p>
            <a:endParaRPr lang="ru-RU" dirty="0"/>
          </a:p>
          <a:p>
            <a:r>
              <a:rPr lang="ru-RU" dirty="0"/>
              <a:t>Суд подчеркнул, что ни в акте, ни в решении инспекции нет такой информации. Кроме того, нет сведений, какие именно виновные действия свидетельствуют об умысле. Налоговики не указали, кто из сотрудников сам заполнял счета-фактуры от имени контрагента.</a:t>
            </a:r>
          </a:p>
          <a:p>
            <a:r>
              <a:rPr lang="ru-RU" dirty="0"/>
              <a:t>Арбитры пришли к выводу, что 40-процентный штраф неправомерен, они снизили размер штрафа. Повышенные санкции нельзя предъявлять только из-за нарушений контрагентов и неосмотрительности (</a:t>
            </a:r>
            <a:r>
              <a:rPr lang="ru-RU" dirty="0">
                <a:hlinkClick r:id="rId4"/>
              </a:rPr>
              <a:t>постановление АС Поволжского округа от 14.02.2019 № А55-1230/2018</a:t>
            </a:r>
            <a:r>
              <a:rPr lang="ru-RU" dirty="0"/>
              <a:t>). К аналогичным выводам суды приходили и ранее (постановления АС Волго-Вятского от 07.03.2018 № А82-9857/2016, </a:t>
            </a:r>
            <a:r>
              <a:rPr lang="ru-RU" dirty="0">
                <a:hlinkClick r:id="rId5"/>
              </a:rPr>
              <a:t>Северо-Западного от 20.08.2018 № А21-4555/2017</a:t>
            </a:r>
            <a:r>
              <a:rPr lang="ru-RU" dirty="0"/>
              <a:t> округов).</a:t>
            </a:r>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a:t>Из документов инспекции не ясно, кто именно организовал схему по уходу от налогов. Кассация отменила решения нижестоящих судебных инстанций, проверяющие незаконно предъявили повышенный штраф (</a:t>
            </a:r>
            <a:r>
              <a:rPr lang="ru-RU" dirty="0">
                <a:hlinkClick r:id="rId6"/>
              </a:rPr>
              <a:t>постановление АС Поволжского округа от 08.02.2019 № А65-14053/2018</a:t>
            </a:r>
            <a:r>
              <a:rPr lang="ru-RU" dirty="0"/>
              <a:t>).</a:t>
            </a:r>
          </a:p>
          <a:p>
            <a:r>
              <a:rPr lang="ru-RU" dirty="0"/>
              <a:t>об умысле свидетельствует непредставление пояснений об осмотрительности. Суд подчеркнул, что неосторожность при выборе контрагента нельзя приравнять к умыслу (</a:t>
            </a:r>
            <a:r>
              <a:rPr lang="ru-RU" dirty="0">
                <a:hlinkClick r:id="rId7"/>
              </a:rPr>
              <a:t>постановление АС </a:t>
            </a:r>
            <a:r>
              <a:rPr lang="ru-RU" dirty="0" err="1">
                <a:hlinkClick r:id="rId7"/>
              </a:rPr>
              <a:t>Западно-Сибирского</a:t>
            </a:r>
            <a:r>
              <a:rPr lang="ru-RU" dirty="0">
                <a:hlinkClick r:id="rId7"/>
              </a:rPr>
              <a:t> округа от 08.06.2016 № А67-2504/2015</a:t>
            </a:r>
            <a:r>
              <a:rPr lang="ru-RU" dirty="0"/>
              <a:t>).</a:t>
            </a:r>
          </a:p>
          <a:p>
            <a:endParaRPr lang="ru-RU" dirty="0"/>
          </a:p>
          <a:p>
            <a:r>
              <a:rPr lang="ru-RU" sz="3800" b="1" dirty="0"/>
              <a:t>Конституционный суд не раз говорил, что санкции должны быть справедливыми и соразмерными (постановления </a:t>
            </a:r>
            <a:r>
              <a:rPr lang="ru-RU" sz="3800" b="1" dirty="0">
                <a:hlinkClick r:id="rId8"/>
              </a:rPr>
              <a:t>от 25.02.2014 № 4‑П</a:t>
            </a:r>
            <a:r>
              <a:rPr lang="ru-RU" sz="3800" b="1" dirty="0"/>
              <a:t>, </a:t>
            </a:r>
            <a:r>
              <a:rPr lang="ru-RU" sz="3800" b="1" dirty="0">
                <a:hlinkClick r:id="rId9"/>
              </a:rPr>
              <a:t>от 14.02.2013 № 4‑П</a:t>
            </a:r>
            <a:r>
              <a:rPr lang="ru-RU" sz="3800" b="1" dirty="0"/>
              <a:t>)</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Переквалификация штрафа</a:t>
            </a:r>
          </a:p>
        </p:txBody>
      </p:sp>
      <p:sp>
        <p:nvSpPr>
          <p:cNvPr id="3" name="Содержимое 2"/>
          <p:cNvSpPr>
            <a:spLocks noGrp="1"/>
          </p:cNvSpPr>
          <p:nvPr>
            <p:ph sz="half" idx="1"/>
          </p:nvPr>
        </p:nvSpPr>
        <p:spPr/>
        <p:txBody>
          <a:bodyPr>
            <a:normAutofit fontScale="62500" lnSpcReduction="20000"/>
          </a:bodyPr>
          <a:lstStyle/>
          <a:p>
            <a:r>
              <a:rPr lang="ru-RU" dirty="0"/>
              <a:t> арбитражный суд не вправе переквалифицировать налоговое правонарушение с п. 3 ст. 122 НК РФ на п. 1 ст. 122 НК РФ, поэтому решение налогового органа о привлечении налогоплательщика к налоговой ответственности по п. 3 ст. 122 НК РФ в виде штрафа в размере 40% от неуплаченной суммы налога на прибыль и 40% от неуплаченной суммы НДС подлежит признанию недействительным в полном размере.</a:t>
            </a:r>
            <a:br>
              <a:rPr lang="ru-RU" dirty="0"/>
            </a:br>
            <a:br>
              <a:rPr lang="ru-RU" dirty="0"/>
            </a:br>
            <a:r>
              <a:rPr lang="ru-RU" dirty="0">
                <a:hlinkClick r:id="rId2"/>
              </a:rPr>
              <a:t>(постановление 13 ААС от 10.05.2018 по делу № А21–4555/2017,</a:t>
            </a:r>
            <a:br>
              <a:rPr lang="ru-RU" dirty="0">
                <a:hlinkClick r:id="rId2"/>
              </a:rPr>
            </a:br>
            <a:r>
              <a:rPr lang="ru-RU" dirty="0">
                <a:hlinkClick r:id="rId2"/>
              </a:rPr>
              <a:t>ООО "Абсолют")</a:t>
            </a:r>
            <a:endParaRPr lang="ru-RU" dirty="0"/>
          </a:p>
        </p:txBody>
      </p:sp>
      <p:sp>
        <p:nvSpPr>
          <p:cNvPr id="4" name="Содержимое 3"/>
          <p:cNvSpPr>
            <a:spLocks noGrp="1"/>
          </p:cNvSpPr>
          <p:nvPr>
            <p:ph sz="half" idx="2"/>
          </p:nvPr>
        </p:nvSpPr>
        <p:spPr/>
        <p:txBody>
          <a:bodyPr>
            <a:normAutofit fontScale="62500" lnSpcReduction="20000"/>
          </a:bodyPr>
          <a:lstStyle/>
          <a:p>
            <a:r>
              <a:rPr lang="ru-RU" dirty="0"/>
              <a:t> Если ИФНС уже значительно снизили штраф, суд оставит ходатайство об уменьшении санкций без удовлетворения (</a:t>
            </a:r>
            <a:r>
              <a:rPr lang="ru-RU" u="sng" dirty="0">
                <a:hlinkClick r:id="rId3"/>
              </a:rPr>
              <a:t>постановление Восьмого ААС от 27.12.2019 № А70-6888/2019</a:t>
            </a:r>
            <a:r>
              <a:rPr lang="ru-RU" dirty="0"/>
              <a:t>). </a:t>
            </a:r>
          </a:p>
          <a:p>
            <a:r>
              <a:rPr lang="ru-RU" b="1" dirty="0"/>
              <a:t>отягощающие обстоятельства не препятствуют применять смягчающие </a:t>
            </a:r>
            <a:r>
              <a:rPr lang="ru-RU" dirty="0"/>
              <a:t>(</a:t>
            </a:r>
            <a:r>
              <a:rPr lang="ru-RU" u="sng" dirty="0">
                <a:hlinkClick r:id="rId4"/>
              </a:rPr>
              <a:t>постановление АС Центрального округа от 05.07.2018 № А08-9621/2016</a:t>
            </a:r>
            <a:r>
              <a:rPr lang="ru-RU" dirty="0"/>
              <a:t>).</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Штрафы в налоговом споре</a:t>
            </a:r>
          </a:p>
        </p:txBody>
      </p:sp>
      <p:sp>
        <p:nvSpPr>
          <p:cNvPr id="3" name="Содержимое 2"/>
          <p:cNvSpPr>
            <a:spLocks noGrp="1"/>
          </p:cNvSpPr>
          <p:nvPr>
            <p:ph idx="1"/>
          </p:nvPr>
        </p:nvSpPr>
        <p:spPr>
          <a:xfrm>
            <a:off x="428596" y="1571612"/>
            <a:ext cx="8229600" cy="4525963"/>
          </a:xfrm>
        </p:spPr>
        <p:txBody>
          <a:bodyPr>
            <a:normAutofit fontScale="32500" lnSpcReduction="20000"/>
          </a:bodyPr>
          <a:lstStyle/>
          <a:p>
            <a:pPr fontAlgn="base"/>
            <a:r>
              <a:rPr lang="ru-RU" sz="4300" b="1" dirty="0">
                <a:solidFill>
                  <a:srgbClr val="FF0000"/>
                </a:solidFill>
              </a:rPr>
              <a:t>Если компания признана виновной в совершении налогового правонарушения, суд может снизить размер штрафа, но не свести его к нулю. </a:t>
            </a:r>
            <a:r>
              <a:rPr lang="ru-RU" sz="4300" dirty="0">
                <a:solidFill>
                  <a:srgbClr val="FF0000"/>
                </a:solidFill>
              </a:rPr>
              <a:t> </a:t>
            </a:r>
            <a:r>
              <a:rPr lang="ru-RU" sz="4300" u="sng" dirty="0">
                <a:solidFill>
                  <a:srgbClr val="FF0000"/>
                </a:solidFill>
                <a:hlinkClick r:id="rId2"/>
              </a:rPr>
              <a:t>Определение ВС от 05.02.2019 № 309-КГ18-14683</a:t>
            </a:r>
            <a:endParaRPr lang="ru-RU" sz="4300" dirty="0">
              <a:solidFill>
                <a:srgbClr val="FF0000"/>
              </a:solidFill>
            </a:endParaRPr>
          </a:p>
          <a:p>
            <a:r>
              <a:rPr lang="ru-RU" sz="3500" b="1" dirty="0"/>
              <a:t>. </a:t>
            </a:r>
            <a:r>
              <a:rPr lang="ru-RU" sz="3500" b="1" dirty="0" err="1"/>
              <a:t>Ст</a:t>
            </a:r>
            <a:r>
              <a:rPr lang="ru-RU" sz="3500" b="1" dirty="0"/>
              <a:t> 112 НК РФ – Постановление арбитражного суда Центрального округа от 09.07.2018г № Ф10-2302/2018 по делу № Ф36 – 4553/2017, Постановление Тринадцатого арбитражного суда от 06.07.2018 № 13АП-12359/2018 по делу № Ф56-87754/2017, Постановление 7 арбитражного </a:t>
            </a:r>
            <a:r>
              <a:rPr lang="ru-RU" sz="3500" b="1" dirty="0" err="1"/>
              <a:t>аппелляционного</a:t>
            </a:r>
            <a:r>
              <a:rPr lang="ru-RU" sz="3500" b="1" dirty="0"/>
              <a:t> суда от 02.07.2018г. № 07АП-4874/2018 по делу А27-1017/2018  – перечень статьи не является исчерпывающим и суд в праве с учетом конкретных обстоятельств признать в качестве смягчающих обстоятельств прямо не указанные обстоятельства в </a:t>
            </a:r>
            <a:r>
              <a:rPr lang="ru-RU" sz="3500" b="1" dirty="0" err="1"/>
              <a:t>ст</a:t>
            </a:r>
            <a:r>
              <a:rPr lang="ru-RU" sz="3500" b="1" dirty="0"/>
              <a:t> 112 НК РФ</a:t>
            </a:r>
          </a:p>
          <a:p>
            <a:r>
              <a:rPr lang="ru-RU" sz="3500" b="1" dirty="0"/>
              <a:t>Постановление арбитражного суда Западно-Сибирского округа  от 31.01.2017г. № Ф04-6644/ 2016 по делу № Ф27-4936/2016 – право относить те или иные фактические  обстоятельства  не предусмотренные статьей 112 НК РФ  к обстоятельствам смягчающим ответственность НП предоставлено  как налоговому органу при производстве по делу о налоговом правонарушении так и суду. И Суд признал в качестве смягчающих обстоятельств тяжелое финансовое положение.</a:t>
            </a:r>
          </a:p>
          <a:p>
            <a:r>
              <a:rPr lang="ru-RU" sz="3500" b="1" dirty="0"/>
              <a:t>Суд может учитывать неограниченный круг обстоятельств, смягчающий размер ответственности налогоплательщика ( налогового агента), исходя из фактических материалов дела  Постановление Арбитражного суда </a:t>
            </a:r>
            <a:r>
              <a:rPr lang="ru-RU" sz="3500" b="1" dirty="0" err="1"/>
              <a:t>Северро</a:t>
            </a:r>
            <a:r>
              <a:rPr lang="ru-RU" sz="3500" b="1" dirty="0"/>
              <a:t>-Западного округа от 14.04.2017г. № Ф07-2479/2017, Ф07-2486/2-16 по делу  № Ф13-7201/2015</a:t>
            </a:r>
          </a:p>
          <a:p>
            <a:endParaRPr lang="ru-RU" sz="3500" b="1" dirty="0"/>
          </a:p>
          <a:p>
            <a:r>
              <a:rPr lang="ru-RU" sz="3500" b="1" dirty="0"/>
              <a:t>Проверьте период, за который наложили штраф – ст. 120, 122,123 и остальные- Пленум ВАС №57 от 30.06.2013</a:t>
            </a:r>
          </a:p>
          <a:p>
            <a:r>
              <a:rPr lang="ru-RU" sz="3500" b="1" dirty="0"/>
              <a:t>Штраф на авансы не начисляется</a:t>
            </a:r>
            <a:r>
              <a:rPr lang="ru-RU" sz="3500" b="1" dirty="0">
                <a:solidFill>
                  <a:srgbClr val="0070C0"/>
                </a:solidFill>
              </a:rPr>
              <a:t> определение от 18.04.2018 № 305-КГ17-20241</a:t>
            </a:r>
          </a:p>
          <a:p>
            <a:r>
              <a:rPr lang="ru-RU" sz="3500" b="1" dirty="0"/>
              <a:t>Проверить переплату </a:t>
            </a:r>
            <a:r>
              <a:rPr lang="ru-RU" sz="3500" dirty="0">
                <a:hlinkClick r:id="rId3"/>
              </a:rPr>
              <a:t>письмо МФ от 24.10.2017 № 03-02-07/1/69682</a:t>
            </a:r>
            <a:r>
              <a:rPr lang="ru-RU" sz="3500" dirty="0"/>
              <a:t> </a:t>
            </a:r>
            <a:endParaRPr lang="ru-RU" sz="3500" b="1" dirty="0"/>
          </a:p>
          <a:p>
            <a:r>
              <a:rPr lang="ru-RU" sz="3500" dirty="0"/>
              <a:t>Техническая ошибка Конституционный суд решил, что если нет доказательств преднамеренности действий и нарушение допущено в результате технической ошибки, то штрафовать агента нельзя (</a:t>
            </a:r>
            <a:r>
              <a:rPr lang="ru-RU" sz="3500" dirty="0">
                <a:hlinkClick r:id="rId4"/>
              </a:rPr>
              <a:t>постановление от 06.02.2018 № 6-П</a:t>
            </a:r>
            <a:r>
              <a:rPr lang="ru-RU" sz="3500" dirty="0"/>
              <a:t>) КС от 06.02.2018 № 6-П- при несвоевременном перечислении налога штрафа не будет, если правильно исчислил и уплатил  сам налог и пени и Незамедлительно и добросовестно уплачивать недоимку (постановление от 20.04.2017 № Ф09-1922/17</a:t>
            </a:r>
          </a:p>
          <a:p>
            <a:endParaRPr lang="ru-RU" sz="2400" dirty="0"/>
          </a:p>
          <a:p>
            <a:r>
              <a:rPr lang="ru-RU" sz="2400" dirty="0"/>
              <a:t>Минфин считает, что компания освобождается от ответственности, только если она получила ответ на свой собственный запрос (письмо от 20.07.2009 № 03-01-11/4–176). Но суды подчеркивают, что освобождение действует в отношении всех нарушителей, которые следовали разъяснениям Минфина (к примеру, постановления ФАС Московского округа от 14.05.2014 № Ф05-3824/14, Президиума ВАС от 30.11.2010 № ВАС-4350/10).</a:t>
            </a:r>
          </a:p>
          <a:p>
            <a:endParaRPr lang="ru-RU" dirty="0"/>
          </a:p>
          <a:p>
            <a:r>
              <a:rPr lang="ru-RU" dirty="0"/>
              <a:t>АС Восточно-Сибирского округа указал, что проверяющие не установили, какие именно лица умышленно совершили вмененное нарушение. Они не доказали, что действия компании и контрагентов согласованы. Кроме того, они не доказали, что общество осознавало противоправный характер своих действий, желало либо сознательно допускало наступление вредных последствий (постановление от 28.11.2017 № Ф02-6341/2017).</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sz="2200" dirty="0"/>
            </a:br>
            <a:br>
              <a:rPr lang="ru-RU" sz="2200" dirty="0"/>
            </a:br>
            <a:r>
              <a:rPr lang="ru-RU" sz="2200" dirty="0"/>
              <a:t>Суд может учитывать неограниченный круг обстоятельств, смягчающий размер ответственности налогоплательщика, исходя из фактических материалов дела  АС СЗО от 14.04.2017г. № Ф07-2479/2017, Ф07-2486/2-16 по делу  № Ф13-7201/2015</a:t>
            </a:r>
            <a:br>
              <a:rPr lang="ru-RU" dirty="0"/>
            </a:br>
            <a:endParaRPr lang="ru-RU" dirty="0"/>
          </a:p>
        </p:txBody>
      </p:sp>
      <p:sp>
        <p:nvSpPr>
          <p:cNvPr id="3" name="Содержимое 2"/>
          <p:cNvSpPr>
            <a:spLocks noGrp="1"/>
          </p:cNvSpPr>
          <p:nvPr>
            <p:ph idx="1"/>
          </p:nvPr>
        </p:nvSpPr>
        <p:spPr/>
        <p:txBody>
          <a:bodyPr>
            <a:normAutofit fontScale="40000" lnSpcReduction="20000"/>
          </a:bodyPr>
          <a:lstStyle/>
          <a:p>
            <a:r>
              <a:rPr lang="ru-RU" sz="5600" b="1" dirty="0"/>
              <a:t>1) Привлечение к налоговой ответственности впервые за данное правонарушение</a:t>
            </a:r>
            <a:r>
              <a:rPr lang="ru-RU" dirty="0"/>
              <a:t>. Определение Верховного суда РФ от 18.09.2017г. № 303-КГ17-12676 по делу № Ф59-4805/2016 – признали социально значимость деятельности заявителя (подача тепла), привлечение к налоговой ответственности за налоговое правонарушение впервые, тяжелое финансовое положение</a:t>
            </a:r>
          </a:p>
          <a:p>
            <a:r>
              <a:rPr lang="ru-RU" dirty="0"/>
              <a:t>АС МО от 12.05.2017 № Ф05-5617/2017 - Привлечение к налоговой ответственности впервые</a:t>
            </a:r>
          </a:p>
          <a:p>
            <a:r>
              <a:rPr lang="ru-RU" dirty="0"/>
              <a:t>Определение Верховного суда РФ от 25.04.2018 № 309-КГ18-4158 по делу А50-18926/2016 – предприниматель привлекается впервые, относится к субъектам малого и среднего бизнеса, в отношении которых реализуются различные меры государственной поддержки. </a:t>
            </a:r>
          </a:p>
          <a:p>
            <a:r>
              <a:rPr lang="ru-RU" dirty="0"/>
              <a:t> Постановление Девятого арбитражного апелляционного суда от 14.03.2018г № 10АП-1140/2018 по делу № А41-69025/17 – привлекаемся впервые, своевременно оплачивает налоги и сборы</a:t>
            </a:r>
          </a:p>
          <a:p>
            <a:r>
              <a:rPr lang="ru-RU" dirty="0"/>
              <a:t>Постановление Арбитражного суда Западно-Сибирского округа от 21.05.2018г. № ф04-988/2017 по делу Ф70-10587/2016 – ИП привлечен впервые и отсутствует задолженность перед бюджетом.</a:t>
            </a:r>
          </a:p>
          <a:p>
            <a:r>
              <a:rPr lang="ru-RU" dirty="0"/>
              <a:t>Постановление Третьего арбитражного апелляционного суда от 23.10.2017 по делу А669-718/2016 – местное управление  пришло к выводу о наличии смягчающих обстоятельств-привлечен впервые, инспекция и НП возражений не представили, суд не видит правовых оснований для ухудшения положения НП. </a:t>
            </a:r>
          </a:p>
          <a:p>
            <a:r>
              <a:rPr lang="ru-RU" dirty="0"/>
              <a:t>Постановление Первого арбитражного </a:t>
            </a:r>
            <a:r>
              <a:rPr lang="ru-RU" dirty="0" err="1"/>
              <a:t>Апееляционного</a:t>
            </a:r>
            <a:r>
              <a:rPr lang="ru-RU" dirty="0"/>
              <a:t> </a:t>
            </a:r>
            <a:r>
              <a:rPr lang="ru-RU" dirty="0" err="1"/>
              <a:t>сууда</a:t>
            </a:r>
            <a:r>
              <a:rPr lang="ru-RU" dirty="0"/>
              <a:t> от 21.03.2018г. №  01АП-1104/2018 по делу Ф79-6942/2017 – Инспекция до суда снижен по причине привлечения по данному правонарушению впервые.</a:t>
            </a:r>
          </a:p>
          <a:p>
            <a:r>
              <a:rPr lang="ru-RU" dirty="0"/>
              <a:t>Налогоплательщик ранее к налоговой ответственности за аналогичные правонарушения не привлекался, на совершение правонарушения отсутствовал умысел   Постановление Арбитражного суда Западно-Сибирского округа от 24.04.2017г. № Ф04-661/2017 по делу № А70-8178/2016 </a:t>
            </a:r>
          </a:p>
          <a:p>
            <a:endParaRPr lang="ru-RU"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051B12-4F0C-41E3-B359-08E3B42AE8C6}"/>
              </a:ext>
            </a:extLst>
          </p:cNvPr>
          <p:cNvSpPr>
            <a:spLocks noGrp="1"/>
          </p:cNvSpPr>
          <p:nvPr>
            <p:ph type="title"/>
          </p:nvPr>
        </p:nvSpPr>
        <p:spPr/>
        <p:txBody>
          <a:bodyPr/>
          <a:lstStyle/>
          <a:p>
            <a:r>
              <a:rPr lang="ru-RU" dirty="0"/>
              <a:t>Штрафы в налоговом споре</a:t>
            </a:r>
          </a:p>
        </p:txBody>
      </p:sp>
      <p:sp>
        <p:nvSpPr>
          <p:cNvPr id="3" name="Объект 2">
            <a:extLst>
              <a:ext uri="{FF2B5EF4-FFF2-40B4-BE49-F238E27FC236}">
                <a16:creationId xmlns:a16="http://schemas.microsoft.com/office/drawing/2014/main" id="{7F0B0FD7-4A5A-4964-BE1C-AE50C743D012}"/>
              </a:ext>
            </a:extLst>
          </p:cNvPr>
          <p:cNvSpPr>
            <a:spLocks noGrp="1"/>
          </p:cNvSpPr>
          <p:nvPr>
            <p:ph idx="1"/>
          </p:nvPr>
        </p:nvSpPr>
        <p:spPr/>
        <p:txBody>
          <a:bodyPr>
            <a:normAutofit fontScale="47500" lnSpcReduction="20000"/>
          </a:bodyPr>
          <a:lstStyle/>
          <a:p>
            <a:r>
              <a:rPr lang="ru-RU" b="1" dirty="0"/>
              <a:t>2) отсутствие умысла (постановление АС Северо-Кавказского округа от 24.05.2017 № Ф08-3144/2017)</a:t>
            </a:r>
          </a:p>
          <a:p>
            <a:r>
              <a:rPr lang="ru-RU" b="1" dirty="0"/>
              <a:t>3) Проявление максимальной степени осмотрительности и осторожности при выборе в качестве контрагентов, что подтверждается представленными документами. </a:t>
            </a:r>
          </a:p>
          <a:p>
            <a:r>
              <a:rPr lang="ru-RU" b="1" dirty="0"/>
              <a:t>3) Выполнение письменных разъяснений ведомств по вопросам налогообложения — обстоятельство, </a:t>
            </a:r>
            <a:r>
              <a:rPr lang="ru-RU" b="1" dirty="0">
                <a:solidFill>
                  <a:srgbClr val="FF0000"/>
                </a:solidFill>
              </a:rPr>
              <a:t>исключающее вину </a:t>
            </a:r>
            <a:r>
              <a:rPr lang="ru-RU" b="1" dirty="0"/>
              <a:t>компании (подп. 3 п. 1 ст. 111 НК, постановление АС Северо-Западного округа от 22.09.2016 № Ф07-7001/2016). 4) Наличие благодарностей </a:t>
            </a:r>
          </a:p>
          <a:p>
            <a:r>
              <a:rPr lang="ru-RU" dirty="0"/>
              <a:t>5) </a:t>
            </a:r>
            <a:r>
              <a:rPr lang="ru-RU" b="1" dirty="0"/>
              <a:t>наказание несоразмерно тяжести совершенного нарушения</a:t>
            </a:r>
            <a:r>
              <a:rPr lang="ru-RU" dirty="0"/>
              <a:t>. Контролеры не доказали, что компания причинила ущерб государству или третьим лицам. постановление АС Поволжского округа от 28.03.2018 № Ф06-31642/2018  или штраф несоразмерен тяжести нарушения, тяжелое </a:t>
            </a:r>
            <a:r>
              <a:rPr lang="ru-RU" dirty="0" err="1"/>
              <a:t>фин</a:t>
            </a:r>
            <a:r>
              <a:rPr lang="ru-RU" dirty="0"/>
              <a:t> состояние, наличие положительной репутации, (постановление АС Западно-Сибирского округа от 25.01.2017 № Ф04-6685/2016)</a:t>
            </a:r>
          </a:p>
          <a:p>
            <a:r>
              <a:rPr lang="ru-RU" dirty="0"/>
              <a:t>6) </a:t>
            </a:r>
            <a:r>
              <a:rPr lang="ru-RU" b="1" dirty="0"/>
              <a:t>Тяжелое материальное положение- КРОМЕ НДФЛ 12 </a:t>
            </a:r>
            <a:r>
              <a:rPr lang="ru-RU" dirty="0"/>
              <a:t>ААС от 15.02.2019 № А12-24160/2018</a:t>
            </a:r>
            <a:r>
              <a:rPr lang="ru-RU" b="1" dirty="0"/>
              <a:t> </a:t>
            </a:r>
            <a:r>
              <a:rPr lang="ru-RU" dirty="0"/>
              <a:t>АС Западно-Сибирского округа  от 31.01.2017г. № Ф04-6644/ 2016 по делу № Ф27-4936/2016,  Постановление арбитражного суда Северо-Западного округа  от 01.03.2018г. № ф07-507/2018 по делу № А66-1817/2017</a:t>
            </a:r>
          </a:p>
          <a:p>
            <a:r>
              <a:rPr lang="ru-RU" dirty="0"/>
              <a:t>7</a:t>
            </a:r>
            <a:r>
              <a:rPr lang="ru-RU" b="1" dirty="0"/>
              <a:t>) статус субъекта малого предпринимательства </a:t>
            </a:r>
            <a:r>
              <a:rPr lang="ru-RU" dirty="0">
                <a:hlinkClick r:id="rId2"/>
              </a:rPr>
              <a:t>АС Удмуртской Республики от 15.02.2019 № А71-22593/2018</a:t>
            </a:r>
            <a:endParaRPr lang="ru-RU" dirty="0"/>
          </a:p>
          <a:p>
            <a:r>
              <a:rPr lang="ru-RU" b="1" dirty="0"/>
              <a:t>8) Сдать </a:t>
            </a:r>
            <a:r>
              <a:rPr lang="ru-RU" b="1" dirty="0" err="1"/>
              <a:t>уточненку</a:t>
            </a:r>
            <a:r>
              <a:rPr lang="ru-RU" b="1" dirty="0"/>
              <a:t> и заплатить налог ДО вынесения Решения </a:t>
            </a:r>
            <a:r>
              <a:rPr lang="ru-RU" dirty="0"/>
              <a:t>АС Поволжского округа в постановлении от 01.11.16 № Ф06-14334/2016.</a:t>
            </a:r>
          </a:p>
          <a:p>
            <a:endParaRPr lang="ru-RU" dirty="0"/>
          </a:p>
          <a:p>
            <a:endParaRPr lang="ru-RU" dirty="0"/>
          </a:p>
          <a:p>
            <a:endParaRPr lang="ru-RU" dirty="0"/>
          </a:p>
        </p:txBody>
      </p:sp>
    </p:spTree>
    <p:extLst>
      <p:ext uri="{BB962C8B-B14F-4D97-AF65-F5344CB8AC3E}">
        <p14:creationId xmlns:p14="http://schemas.microsoft.com/office/powerpoint/2010/main" val="21839994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438256-D8DC-4C36-A0D8-5929D3689249}"/>
              </a:ext>
            </a:extLst>
          </p:cNvPr>
          <p:cNvSpPr>
            <a:spLocks noGrp="1"/>
          </p:cNvSpPr>
          <p:nvPr>
            <p:ph type="title"/>
          </p:nvPr>
        </p:nvSpPr>
        <p:spPr/>
        <p:txBody>
          <a:bodyPr/>
          <a:lstStyle/>
          <a:p>
            <a:r>
              <a:rPr lang="ru-RU" dirty="0"/>
              <a:t>Штрафы в налоговом споре</a:t>
            </a:r>
          </a:p>
        </p:txBody>
      </p:sp>
      <p:sp>
        <p:nvSpPr>
          <p:cNvPr id="3" name="Объект 2">
            <a:extLst>
              <a:ext uri="{FF2B5EF4-FFF2-40B4-BE49-F238E27FC236}">
                <a16:creationId xmlns:a16="http://schemas.microsoft.com/office/drawing/2014/main" id="{4770D3B0-F935-4B3F-861A-6B4BE867FF9C}"/>
              </a:ext>
            </a:extLst>
          </p:cNvPr>
          <p:cNvSpPr>
            <a:spLocks noGrp="1"/>
          </p:cNvSpPr>
          <p:nvPr>
            <p:ph idx="1"/>
          </p:nvPr>
        </p:nvSpPr>
        <p:spPr/>
        <p:txBody>
          <a:bodyPr>
            <a:normAutofit fontScale="25000" lnSpcReduction="20000"/>
          </a:bodyPr>
          <a:lstStyle/>
          <a:p>
            <a:r>
              <a:rPr lang="ru-RU" sz="6400" dirty="0"/>
              <a:t>9) </a:t>
            </a:r>
            <a:r>
              <a:rPr lang="ru-RU" sz="6400" b="1" dirty="0"/>
              <a:t>Кадровые проблемы</a:t>
            </a:r>
          </a:p>
          <a:p>
            <a:r>
              <a:rPr lang="ru-RU" sz="6400" dirty="0"/>
              <a:t>10) </a:t>
            </a:r>
            <a:r>
              <a:rPr lang="ru-RU" sz="6400" b="1" dirty="0"/>
              <a:t>Благотворительность</a:t>
            </a:r>
            <a:r>
              <a:rPr lang="ru-RU" sz="6400" dirty="0"/>
              <a:t> </a:t>
            </a:r>
            <a:r>
              <a:rPr lang="ru-RU" sz="6400" dirty="0">
                <a:hlinkClick r:id="rId2"/>
              </a:rPr>
              <a:t>АС Москвы от 02.05.2017 № А40-20295/2017</a:t>
            </a:r>
            <a:r>
              <a:rPr lang="ru-RU" sz="6400" dirty="0"/>
              <a:t>, Постановление Арбитражного суда Московского округа от 18.04.2018 № Ф05-2087/2018 по делу А41-54036/2017   </a:t>
            </a:r>
          </a:p>
          <a:p>
            <a:pPr fontAlgn="base"/>
            <a:r>
              <a:rPr lang="ru-RU" sz="6400" b="1" dirty="0"/>
              <a:t>Организация не вправе включать в состав «прибыльных» расходов затраты, произведенные в рамках благотворительной деятельности.</a:t>
            </a:r>
          </a:p>
          <a:p>
            <a:pPr fontAlgn="base">
              <a:buNone/>
            </a:pPr>
            <a:r>
              <a:rPr lang="ru-RU" sz="6400" dirty="0"/>
              <a:t> </a:t>
            </a:r>
            <a:r>
              <a:rPr lang="ru-RU" sz="6400" u="sng" dirty="0">
                <a:hlinkClick r:id="rId3"/>
              </a:rPr>
              <a:t>Письмо Минфина от 14.03.2019 № 07-01-09/16696</a:t>
            </a:r>
            <a:endParaRPr lang="ru-RU" sz="6400" dirty="0"/>
          </a:p>
          <a:p>
            <a:r>
              <a:rPr lang="ru-RU" sz="6400" dirty="0"/>
              <a:t>11) </a:t>
            </a:r>
            <a:r>
              <a:rPr lang="ru-RU" sz="6400" b="1" dirty="0"/>
              <a:t>Действие по разъяснению ИФНС или аудиторов</a:t>
            </a:r>
          </a:p>
          <a:p>
            <a:r>
              <a:rPr lang="ru-RU" sz="6400" b="1" dirty="0"/>
              <a:t>12) Штраф в связи с неправомерным возмещением НДС- нельзя</a:t>
            </a:r>
            <a:r>
              <a:rPr lang="ru-RU" sz="6400" dirty="0"/>
              <a:t> ВС от 04.07.2016 N 309-КГ16-6729 по делу N А60-25949/2015 </a:t>
            </a:r>
          </a:p>
          <a:p>
            <a:r>
              <a:rPr lang="ru-RU" sz="6400" b="1" dirty="0"/>
              <a:t>13) Сложное финансовое положение, связанное со снижением выручки </a:t>
            </a:r>
            <a:r>
              <a:rPr lang="ru-RU" sz="6400" dirty="0"/>
              <a:t>Постановление арбитражного суда Северо-Западного округа  от 01.03.2018г. № ф07-507/2018 по делу № А66-1817/2017 инспекция учла в качестве смягчающих сложное финансовое положение, связанное со снижением выручки  организации за 2015г на 29% по сравнению с 2014г, наличие кредиторской задолженности у нас есть? Коммерческие и иные интересы организаций могут быть нарушены в случае произвольного распространения в конкурентной или криминальной среде значимой для бизнеса конфиденциальной информации. Это подтверждает и Конституционный суд, не забывайте ссылаться на позицию КС в своих жалобах и ходатайствах (</a:t>
            </a:r>
            <a:r>
              <a:rPr lang="ru-RU" sz="6400" u="sng" dirty="0">
                <a:hlinkClick r:id="rId4"/>
              </a:rPr>
              <a:t>определение КС от 30.09.2004 № 317-О</a:t>
            </a:r>
            <a:r>
              <a:rPr lang="ru-RU" sz="6400" dirty="0"/>
              <a:t>).</a:t>
            </a:r>
          </a:p>
          <a:p>
            <a:br>
              <a:rPr lang="ru-RU" sz="1800" dirty="0"/>
            </a:br>
            <a:endParaRPr lang="ru-RU" sz="5600" dirty="0"/>
          </a:p>
          <a:p>
            <a:endParaRPr lang="ru-RU" sz="5600" dirty="0"/>
          </a:p>
          <a:p>
            <a:endParaRPr lang="ru-RU" dirty="0"/>
          </a:p>
          <a:p>
            <a:endParaRPr lang="ru-RU" b="1" dirty="0"/>
          </a:p>
        </p:txBody>
      </p:sp>
    </p:spTree>
    <p:extLst>
      <p:ext uri="{BB962C8B-B14F-4D97-AF65-F5344CB8AC3E}">
        <p14:creationId xmlns:p14="http://schemas.microsoft.com/office/powerpoint/2010/main" val="136115135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Штрафы в налоговом споре</a:t>
            </a:r>
          </a:p>
        </p:txBody>
      </p:sp>
      <p:sp>
        <p:nvSpPr>
          <p:cNvPr id="3" name="Содержимое 2"/>
          <p:cNvSpPr>
            <a:spLocks noGrp="1"/>
          </p:cNvSpPr>
          <p:nvPr>
            <p:ph idx="1"/>
          </p:nvPr>
        </p:nvSpPr>
        <p:spPr/>
        <p:txBody>
          <a:bodyPr>
            <a:normAutofit fontScale="32500" lnSpcReduction="20000"/>
          </a:bodyPr>
          <a:lstStyle/>
          <a:p>
            <a:r>
              <a:rPr lang="ru-RU" b="1" dirty="0"/>
              <a:t>14) Социальная значимость </a:t>
            </a:r>
            <a:r>
              <a:rPr lang="ru-RU" dirty="0"/>
              <a:t>– </a:t>
            </a:r>
            <a:r>
              <a:rPr lang="ru-RU" dirty="0">
                <a:hlinkClick r:id="rId2"/>
              </a:rPr>
              <a:t>Решение АС Саратовской области от 18.02.2019 № А57-15197/2018</a:t>
            </a:r>
            <a:r>
              <a:rPr lang="ru-RU" dirty="0"/>
              <a:t>- пек хлеб…    Постановление арбитражного суда Московского округа от 07.02.2017г. № Ф05-22260/2016 по делу № Ф40-15231/2016 – суд учел социальною значимость плательщика поскольку он является исполнителем по государственным оборонным заказам и участником целевой  федеральной программы. Социальная значимость АС </a:t>
            </a:r>
            <a:r>
              <a:rPr lang="ru-RU" dirty="0" err="1"/>
              <a:t>Восточно-Сибирского</a:t>
            </a:r>
            <a:r>
              <a:rPr lang="ru-RU" dirty="0"/>
              <a:t> округа от 28.04.2017 № Ф02-1554/2017</a:t>
            </a:r>
          </a:p>
          <a:p>
            <a:r>
              <a:rPr lang="ru-RU" b="1" dirty="0"/>
              <a:t>15) Наличие спорных нормативных трактовок, разъяснений  </a:t>
            </a:r>
            <a:r>
              <a:rPr lang="ru-RU" b="1" dirty="0" err="1"/>
              <a:t>П.п</a:t>
            </a:r>
            <a:r>
              <a:rPr lang="ru-RU" b="1" dirty="0"/>
              <a:t> 7 </a:t>
            </a:r>
            <a:r>
              <a:rPr lang="ru-RU" b="1" dirty="0" err="1"/>
              <a:t>ст</a:t>
            </a:r>
            <a:r>
              <a:rPr lang="ru-RU" b="1" dirty="0"/>
              <a:t> 3 НК РФ</a:t>
            </a:r>
          </a:p>
          <a:p>
            <a:r>
              <a:rPr lang="ru-RU" b="1" dirty="0"/>
              <a:t>16) </a:t>
            </a:r>
            <a:r>
              <a:rPr lang="ru-RU" dirty="0"/>
              <a:t> </a:t>
            </a:r>
            <a:r>
              <a:rPr lang="ru-RU" b="1" dirty="0"/>
              <a:t>наличие на иждивении предпринимателя несовершеннолетних детей, осуществление благотворительной деятельности </a:t>
            </a:r>
            <a:r>
              <a:rPr lang="ru-RU" b="1" dirty="0" err="1"/>
              <a:t>заявителем</a:t>
            </a:r>
            <a:r>
              <a:rPr lang="ru-RU" b="1" dirty="0" err="1">
                <a:hlinkClick r:id="rId3"/>
              </a:rPr>
              <a:t>АС</a:t>
            </a:r>
            <a:r>
              <a:rPr lang="ru-RU" dirty="0">
                <a:hlinkClick r:id="rId3"/>
              </a:rPr>
              <a:t> Чувашской Республики от 14.02.2019 № А79-9922/2018</a:t>
            </a:r>
            <a:endParaRPr lang="ru-RU" b="1" dirty="0"/>
          </a:p>
          <a:p>
            <a:r>
              <a:rPr lang="ru-RU" b="1" dirty="0"/>
              <a:t>17) Бюджетное учреждение </a:t>
            </a:r>
            <a:r>
              <a:rPr lang="ru-RU" dirty="0">
                <a:hlinkClick r:id="rId4"/>
              </a:rPr>
              <a:t>АС Приморского края от 12.02.2019 № А51-26256/2018</a:t>
            </a:r>
            <a:endParaRPr lang="ru-RU" dirty="0"/>
          </a:p>
          <a:p>
            <a:r>
              <a:rPr lang="ru-RU" b="1" dirty="0"/>
              <a:t>18)</a:t>
            </a:r>
            <a:r>
              <a:rPr lang="ru-RU" dirty="0"/>
              <a:t>  в ходе рассмотрения дела налоговики не опровергли довод заявителя, что он является добросовестным </a:t>
            </a:r>
            <a:r>
              <a:rPr lang="ru-RU" dirty="0" err="1"/>
              <a:t>налогоплательщиком</a:t>
            </a:r>
            <a:r>
              <a:rPr lang="ru-RU" dirty="0" err="1">
                <a:hlinkClick r:id="rId5"/>
              </a:rPr>
              <a:t>АС</a:t>
            </a:r>
            <a:r>
              <a:rPr lang="ru-RU" dirty="0">
                <a:hlinkClick r:id="rId5"/>
              </a:rPr>
              <a:t> Московской области от 17.12.2018 № А41-90234/2018</a:t>
            </a:r>
            <a:endParaRPr lang="ru-RU" dirty="0"/>
          </a:p>
          <a:p>
            <a:r>
              <a:rPr lang="ru-RU" b="1" dirty="0"/>
              <a:t>19) </a:t>
            </a:r>
            <a:r>
              <a:rPr lang="ru-RU" dirty="0"/>
              <a:t>доказательства наличия дебиторской и кредиторской задолженности общества перед контрагентами по договорам и кредитными учреждениями. То есть ведение активной предпринимательской деятельности само по себе может быть условием для смягчения </a:t>
            </a:r>
            <a:r>
              <a:rPr lang="ru-RU" dirty="0" err="1"/>
              <a:t>наказания</a:t>
            </a:r>
            <a:r>
              <a:rPr lang="ru-RU" dirty="0" err="1">
                <a:hlinkClick r:id="rId6"/>
              </a:rPr>
              <a:t>АС</a:t>
            </a:r>
            <a:r>
              <a:rPr lang="ru-RU" dirty="0">
                <a:hlinkClick r:id="rId6"/>
              </a:rPr>
              <a:t> Челябинской области от 27.02.2019 № А76-40193/2018</a:t>
            </a:r>
            <a:endParaRPr lang="ru-RU" dirty="0"/>
          </a:p>
          <a:p>
            <a:r>
              <a:rPr lang="ru-RU" dirty="0"/>
              <a:t>20) </a:t>
            </a:r>
            <a:r>
              <a:rPr lang="ru-RU" b="1" dirty="0"/>
              <a:t>Личные тяжелые обстоятельства у  бухгалтера </a:t>
            </a:r>
            <a:r>
              <a:rPr lang="ru-RU" dirty="0"/>
              <a:t>Суд снизил размер штрафа в 10 раз (</a:t>
            </a:r>
            <a:r>
              <a:rPr lang="ru-RU" dirty="0">
                <a:hlinkClick r:id="rId7"/>
              </a:rPr>
              <a:t>постановление Восемнадцатого ААС от 21.02.2017 № А76-27244/2016</a:t>
            </a:r>
            <a:r>
              <a:rPr lang="ru-RU" dirty="0"/>
              <a:t>).</a:t>
            </a:r>
          </a:p>
          <a:p>
            <a:r>
              <a:rPr lang="ru-RU" dirty="0"/>
              <a:t>21) компания добровольно погасит недоимку, начисленную в ходе налоговой проверки (</a:t>
            </a:r>
            <a:r>
              <a:rPr lang="ru-RU" u="sng" dirty="0">
                <a:hlinkClick r:id="rId8"/>
              </a:rPr>
              <a:t>постановления АС </a:t>
            </a:r>
            <a:r>
              <a:rPr lang="ru-RU" u="sng" dirty="0" err="1">
                <a:hlinkClick r:id="rId8"/>
              </a:rPr>
              <a:t>Северо-Кавказского</a:t>
            </a:r>
            <a:r>
              <a:rPr lang="ru-RU" u="sng" dirty="0">
                <a:hlinkClick r:id="rId8"/>
              </a:rPr>
              <a:t> от 03.02.2017 № А61-1670/2016</a:t>
            </a:r>
            <a:r>
              <a:rPr lang="ru-RU" dirty="0"/>
              <a:t>, </a:t>
            </a:r>
            <a:r>
              <a:rPr lang="ru-RU" u="sng" dirty="0" err="1">
                <a:hlinkClick r:id="rId9"/>
              </a:rPr>
              <a:t>Западно-Сибирского</a:t>
            </a:r>
            <a:r>
              <a:rPr lang="ru-RU" u="sng" dirty="0">
                <a:hlinkClick r:id="rId9"/>
              </a:rPr>
              <a:t> от 25.09.2015 № А45-20130/2014</a:t>
            </a:r>
            <a:r>
              <a:rPr lang="ru-RU" dirty="0"/>
              <a:t> округов)</a:t>
            </a:r>
          </a:p>
          <a:p>
            <a:r>
              <a:rPr lang="ru-RU" dirty="0"/>
              <a:t>22) сбой в бухгалтерской программе, неисправность компьютера, неполадки с интернетом и пр. (</a:t>
            </a:r>
            <a:r>
              <a:rPr lang="ru-RU" u="sng" dirty="0">
                <a:hlinkClick r:id="rId10"/>
              </a:rPr>
              <a:t>постановление АС </a:t>
            </a:r>
            <a:r>
              <a:rPr lang="ru-RU" u="sng" dirty="0" err="1">
                <a:hlinkClick r:id="rId10"/>
              </a:rPr>
              <a:t>Северо-Кавказского</a:t>
            </a:r>
            <a:r>
              <a:rPr lang="ru-RU" u="sng" dirty="0">
                <a:hlinkClick r:id="rId10"/>
              </a:rPr>
              <a:t> округа от 30.08.2016 № А32-22547/2015</a:t>
            </a:r>
            <a:r>
              <a:rPr lang="ru-RU" dirty="0"/>
              <a:t>).</a:t>
            </a:r>
          </a:p>
          <a:p>
            <a:r>
              <a:rPr lang="ru-RU" dirty="0"/>
              <a:t>23) компания не использует налоговые схемы (</a:t>
            </a:r>
            <a:r>
              <a:rPr lang="ru-RU" dirty="0">
                <a:hlinkClick r:id="rId11"/>
              </a:rPr>
              <a:t>постановление АС Уральского округа от 20.04.2017 № А60-31877/2016</a:t>
            </a:r>
            <a:r>
              <a:rPr lang="ru-RU" dirty="0"/>
              <a:t>);</a:t>
            </a:r>
          </a:p>
          <a:p>
            <a:r>
              <a:rPr lang="ru-RU"/>
              <a:t>взыскание штрафа может повлечь задержку зарплаты (</a:t>
            </a:r>
            <a:r>
              <a:rPr lang="ru-RU">
                <a:hlinkClick r:id="rId12"/>
              </a:rPr>
              <a:t>постановление АС Поволжского округа от 17.10.2018 № А65-41927/2017</a:t>
            </a:r>
            <a:r>
              <a:rPr lang="ru-RU"/>
              <a:t>);</a:t>
            </a:r>
            <a:endParaRPr lang="ru-RU" dirty="0"/>
          </a:p>
          <a:p>
            <a:endParaRPr lang="ru-RU"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92500" lnSpcReduction="10000"/>
          </a:bodyPr>
          <a:lstStyle/>
          <a:p>
            <a:r>
              <a:rPr lang="ru-RU" dirty="0"/>
              <a:t> </a:t>
            </a:r>
            <a:r>
              <a:rPr lang="ru-RU" u="sng" dirty="0">
                <a:hlinkClick r:id="rId2"/>
              </a:rPr>
              <a:t>Письмо Минфина от 18.06.2019 № 03-03-06/1/44236</a:t>
            </a:r>
            <a:endParaRPr lang="ru-RU" u="sng" dirty="0"/>
          </a:p>
          <a:p>
            <a:r>
              <a:rPr lang="ru-RU" dirty="0" err="1"/>
              <a:t>доначисленный</a:t>
            </a:r>
            <a:r>
              <a:rPr lang="ru-RU" dirty="0"/>
              <a:t> по результатам проверки налог на имущество учитывается в составе «прибыльных» расходов на дату выступления в силу соответствующего решения ИФНС</a:t>
            </a:r>
          </a:p>
        </p:txBody>
      </p:sp>
      <p:sp>
        <p:nvSpPr>
          <p:cNvPr id="4" name="Содержимое 3"/>
          <p:cNvSpPr>
            <a:spLocks noGrp="1"/>
          </p:cNvSpPr>
          <p:nvPr>
            <p:ph sz="half" idx="2"/>
          </p:nvPr>
        </p:nvSpPr>
        <p:spPr/>
        <p:txBody>
          <a:bodyPr>
            <a:normAutofit fontScale="92500" lnSpcReduction="10000"/>
          </a:bodyPr>
          <a:lstStyle/>
          <a:p>
            <a:r>
              <a:rPr lang="ru-RU" b="1" u="sng" dirty="0">
                <a:solidFill>
                  <a:srgbClr val="FF0000"/>
                </a:solidFill>
                <a:hlinkClick r:id="rId3"/>
              </a:rPr>
              <a:t>Акт несвоевременно </a:t>
            </a:r>
            <a:r>
              <a:rPr lang="ru-RU" b="1" u="sng" dirty="0" err="1">
                <a:solidFill>
                  <a:srgbClr val="FF0000"/>
                </a:solidFill>
                <a:hlinkClick r:id="rId3"/>
              </a:rPr>
              <a:t>иФНС</a:t>
            </a:r>
            <a:r>
              <a:rPr lang="ru-RU" b="1" u="sng">
                <a:solidFill>
                  <a:srgbClr val="FF0000"/>
                </a:solidFill>
                <a:hlinkClick r:id="rId3"/>
              </a:rPr>
              <a:t> - </a:t>
            </a:r>
            <a:r>
              <a:rPr lang="ru-RU" b="1" u="sng" dirty="0">
                <a:solidFill>
                  <a:srgbClr val="FF0000"/>
                </a:solidFill>
                <a:hlinkClick r:id="rId3"/>
              </a:rPr>
              <a:t>ничего страшного</a:t>
            </a:r>
          </a:p>
          <a:p>
            <a:r>
              <a:rPr lang="ru-RU" b="1" u="sng" dirty="0">
                <a:hlinkClick r:id="rId3"/>
              </a:rPr>
              <a:t>Постановление Девятнадцатого Арбитражного Апелляционного суда от 5 марта 2019 года по делу № А35-6803/2017</a:t>
            </a:r>
            <a:endParaRPr lang="ru-RU"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40000" lnSpcReduction="20000"/>
          </a:bodyPr>
          <a:lstStyle/>
          <a:p>
            <a:r>
              <a:rPr lang="ru-RU" b="1" dirty="0"/>
              <a:t>Акт налоговой проверки и приложение к нему могут прийти в разное время</a:t>
            </a:r>
            <a:br>
              <a:rPr lang="ru-RU" dirty="0"/>
            </a:br>
            <a:br>
              <a:rPr lang="ru-RU" dirty="0"/>
            </a:br>
            <a:r>
              <a:rPr lang="ru-RU" dirty="0"/>
              <a:t>Если сотрудники ИФНС прислали по ТКС акт проверки, а документы, подтверждающие факты нарушения налогового законодательства, к этому акту не прилагались, никакого нарушения в этом нет. Документы проверяющие могут дослать отдельным файлом. </a:t>
            </a:r>
            <a:r>
              <a:rPr lang="ru-RU" sz="4400" dirty="0">
                <a:solidFill>
                  <a:srgbClr val="0070C0"/>
                </a:solidFill>
              </a:rPr>
              <a:t> Письмо ФНС от 07.12.2017 № ЕД-4-2/24861@</a:t>
            </a:r>
            <a:br>
              <a:rPr lang="ru-RU" sz="4400" dirty="0">
                <a:solidFill>
                  <a:srgbClr val="0070C0"/>
                </a:solidFill>
              </a:rPr>
            </a:br>
            <a:br>
              <a:rPr lang="ru-RU" dirty="0"/>
            </a:br>
            <a:r>
              <a:rPr lang="ru-RU" dirty="0"/>
              <a:t>Как известно, акт проверки относится к документам, которые налоговики могут направлять в электронном виде по ТКС. Согласно НК, к такому акту прилагаются документы, свидетельствующие о выявленных нарушениях. Акт и приложения – это два самостоятельных документа. Поэтому направление их по отдельности друг от друга совершенно правомерно.</a:t>
            </a:r>
          </a:p>
          <a:p>
            <a:r>
              <a:rPr lang="ru-RU" b="1" dirty="0"/>
              <a:t>Отправка акта по проверке с опозданием — не повод для отмены решения</a:t>
            </a:r>
            <a:br>
              <a:rPr lang="ru-RU" dirty="0"/>
            </a:br>
            <a:br>
              <a:rPr lang="ru-RU" dirty="0"/>
            </a:br>
            <a:r>
              <a:rPr lang="ru-RU" dirty="0"/>
              <a:t>Акт по налоговой проверке должен быть вручен проверяемому в течение пяти рабочих дней с даты этого акта. Но даже если налоговики пропустили этот срок, такое опоздание не может быть основанием для отмены решения по </a:t>
            </a:r>
            <a:r>
              <a:rPr lang="ru-RU" dirty="0" err="1"/>
              <a:t>проверке.</a:t>
            </a:r>
            <a:r>
              <a:rPr lang="ru-RU" sz="4800" dirty="0" err="1">
                <a:solidFill>
                  <a:srgbClr val="0070C0"/>
                </a:solidFill>
              </a:rPr>
              <a:t>Письмо</a:t>
            </a:r>
            <a:r>
              <a:rPr lang="ru-RU" sz="4800" dirty="0">
                <a:solidFill>
                  <a:srgbClr val="0070C0"/>
                </a:solidFill>
              </a:rPr>
              <a:t> ФНС от 08.12.2017 № ЕД-4-15/24930@</a:t>
            </a:r>
          </a:p>
          <a:p>
            <a:r>
              <a:rPr lang="en-US" b="1" dirty="0"/>
              <a:t>https://www.nalog.ru/rn77/taxation/reference_work/objection_prov/ </a:t>
            </a:r>
            <a:r>
              <a:rPr lang="ru-RU" b="1" dirty="0"/>
              <a:t>- ШАБЛОН ВОЗРАЖЕНИЙ</a:t>
            </a:r>
            <a:endParaRPr lang="ru-RU" dirty="0"/>
          </a:p>
        </p:txBody>
      </p:sp>
      <p:sp>
        <p:nvSpPr>
          <p:cNvPr id="4" name="Содержимое 3"/>
          <p:cNvSpPr>
            <a:spLocks noGrp="1"/>
          </p:cNvSpPr>
          <p:nvPr>
            <p:ph sz="half" idx="2"/>
          </p:nvPr>
        </p:nvSpPr>
        <p:spPr/>
        <p:txBody>
          <a:bodyPr>
            <a:normAutofit fontScale="40000" lnSpcReduction="20000"/>
          </a:bodyPr>
          <a:lstStyle/>
          <a:p>
            <a:r>
              <a:rPr lang="ru-RU" sz="4500" dirty="0">
                <a:solidFill>
                  <a:srgbClr val="FF0000"/>
                </a:solidFill>
              </a:rPr>
              <a:t>Письмо ФНС от 10.01.2019 № ЕД-4-2/55</a:t>
            </a:r>
          </a:p>
          <a:p>
            <a:pPr fontAlgn="base"/>
            <a:r>
              <a:rPr lang="ru-RU" b="1" dirty="0"/>
              <a:t>Налоговики обязаны строго соблюдать процессуальные сроки при проведении проверок. ФНС еще раз напомнила об этом инспекторам.</a:t>
            </a:r>
          </a:p>
          <a:p>
            <a:pPr fontAlgn="base"/>
            <a:r>
              <a:rPr lang="ru-RU" dirty="0"/>
              <a:t>Источник: Письмо ФНС от 10.01.2019 № ЕД-4-2/55</a:t>
            </a:r>
          </a:p>
          <a:p>
            <a:pPr fontAlgn="base"/>
            <a:r>
              <a:rPr lang="ru-RU" dirty="0"/>
              <a:t>Как отмечается в свежем письме ФНС, само по себе нарушение сроков при проведении мероприятий налогового контроля не является самостоятельным основанием для отмены решения, принятого по итогам проверки. Эта позиция подкрепляется сложившейся судебной практикой.</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500" y="857250"/>
            <a:ext cx="8133750" cy="553998"/>
          </a:xfrm>
          <a:prstGeom prst="rect">
            <a:avLst/>
          </a:prstGeom>
        </p:spPr>
        <p:txBody>
          <a:bodyPr wrap="square">
            <a:spAutoFit/>
          </a:bodyPr>
          <a:lstStyle/>
          <a:p>
            <a:pPr algn="ctr" defTabSz="685800">
              <a:defRPr/>
            </a:pPr>
            <a:r>
              <a:rPr lang="ru-RU" sz="1500" b="1" i="1" u="sng" dirty="0">
                <a:solidFill>
                  <a:srgbClr val="C00000"/>
                </a:solidFill>
                <a:latin typeface="Times New Roman" panose="02020603050405020304" pitchFamily="18" charset="0"/>
                <a:cs typeface="Times New Roman" panose="02020603050405020304" pitchFamily="18" charset="0"/>
              </a:rPr>
              <a:t>Федеральный закон от 08.06.2020 № 168-ФЗ "О едином федеральном информационном регистре, содержащем сведения о населении Российской Федерации"</a:t>
            </a:r>
          </a:p>
        </p:txBody>
      </p:sp>
      <p:sp>
        <p:nvSpPr>
          <p:cNvPr id="3" name="Прямоугольник 2"/>
          <p:cNvSpPr/>
          <p:nvPr/>
        </p:nvSpPr>
        <p:spPr>
          <a:xfrm>
            <a:off x="0" y="1471500"/>
            <a:ext cx="4335750" cy="4385816"/>
          </a:xfrm>
          <a:prstGeom prst="rect">
            <a:avLst/>
          </a:prstGeom>
        </p:spPr>
        <p:txBody>
          <a:bodyPr wrap="square">
            <a:spAutoFit/>
          </a:bodyPr>
          <a:lstStyle/>
          <a:p>
            <a:pPr indent="273844" algn="just" defTabSz="685800">
              <a:defRPr/>
            </a:pPr>
            <a:r>
              <a:rPr lang="ru-RU" sz="1500" dirty="0">
                <a:solidFill>
                  <a:srgbClr val="000000"/>
                </a:solidFill>
                <a:latin typeface="Times New Roman" panose="02020603050405020304" pitchFamily="18" charset="0"/>
                <a:cs typeface="Times New Roman" panose="02020603050405020304" pitchFamily="18" charset="0"/>
              </a:rPr>
              <a:t>В регистр будет внесена следующая информация: сведения о физическом лице (ФИО, дата рождения (смерти), место рождения (смерти), семейное положение, гражданство, сведения о наличии у гражданина права постоянного проживания в иностранном государстве, обращения в иностранное государство о его выходе из гражданства данного государства или об отказе от имеющегося у него документа на право постоянного проживания, паспортные данные гражданина, ИНН, СНИЛС, сведения об образовании, о постановке на воинский учет, сведения о родителях, супруге, детях и прочие данные.</a:t>
            </a:r>
          </a:p>
          <a:p>
            <a:pPr indent="273844" algn="just" defTabSz="685800">
              <a:defRPr/>
            </a:pPr>
            <a:endParaRPr lang="ru-RU" sz="1500" i="1" dirty="0">
              <a:solidFill>
                <a:srgbClr val="000000"/>
              </a:solidFill>
              <a:latin typeface="Times New Roman" panose="02020603050405020304" pitchFamily="18" charset="0"/>
              <a:cs typeface="Times New Roman" panose="02020603050405020304" pitchFamily="18" charset="0"/>
            </a:endParaRPr>
          </a:p>
          <a:p>
            <a:pPr indent="273844" algn="ctr" defTabSz="685800">
              <a:defRPr/>
            </a:pPr>
            <a:r>
              <a:rPr lang="ru-RU" sz="2700" b="1" dirty="0">
                <a:solidFill>
                  <a:prstClr val="black"/>
                </a:solidFill>
                <a:latin typeface="Calibri" panose="020F0502020204030204"/>
              </a:rPr>
              <a:t>Ведение ресурса поручено ФНС России </a:t>
            </a:r>
            <a:r>
              <a:rPr lang="ru-RU" sz="2700" dirty="0">
                <a:solidFill>
                  <a:srgbClr val="000000"/>
                </a:solidFill>
                <a:latin typeface="Times New Roman" panose="02020603050405020304" pitchFamily="18" charset="0"/>
                <a:cs typeface="Times New Roman" panose="02020603050405020304" pitchFamily="18" charset="0"/>
              </a:rPr>
              <a:t>⠀</a:t>
            </a:r>
            <a:endParaRPr lang="ru-RU" sz="2700" dirty="0">
              <a:solidFill>
                <a:prstClr val="black"/>
              </a:solidFill>
              <a:latin typeface="Times New Roman" panose="02020603050405020304" pitchFamily="18" charset="0"/>
              <a:cs typeface="Times New Roman" panose="02020603050405020304" pitchFamily="18" charset="0"/>
            </a:endParaRPr>
          </a:p>
        </p:txBody>
      </p:sp>
      <p:pic>
        <p:nvPicPr>
          <p:cNvPr id="3074" name="Picture 2" descr="ФНС предложила внести доходы российских семей в единый реестр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4500" y="1572750"/>
            <a:ext cx="4455000" cy="4218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5503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Акт проверки что делать?</a:t>
            </a:r>
          </a:p>
        </p:txBody>
      </p:sp>
      <p:sp>
        <p:nvSpPr>
          <p:cNvPr id="3" name="Содержимое 2"/>
          <p:cNvSpPr>
            <a:spLocks noGrp="1"/>
          </p:cNvSpPr>
          <p:nvPr>
            <p:ph sz="half" idx="1"/>
          </p:nvPr>
        </p:nvSpPr>
        <p:spPr/>
        <p:txBody>
          <a:bodyPr>
            <a:normAutofit fontScale="40000" lnSpcReduction="20000"/>
          </a:bodyPr>
          <a:lstStyle/>
          <a:p>
            <a:r>
              <a:rPr lang="ru-RU" b="1" dirty="0"/>
              <a:t>Налоговики не обязаны присылать проверяемому все документы по проверке</a:t>
            </a:r>
            <a:br>
              <a:rPr lang="ru-RU" dirty="0"/>
            </a:br>
            <a:br>
              <a:rPr lang="ru-RU" dirty="0"/>
            </a:br>
            <a:r>
              <a:rPr lang="ru-RU" dirty="0"/>
              <a:t>Документы, не имеющие отношения к сути выявленных в ходе проверки нарушений, сотрудники ИФНС не обязаны прилагать к акту налоговой проверки.</a:t>
            </a:r>
            <a:br>
              <a:rPr lang="ru-RU" dirty="0"/>
            </a:br>
            <a:br>
              <a:rPr lang="ru-RU" dirty="0"/>
            </a:br>
            <a:r>
              <a:rPr lang="ru-RU" dirty="0"/>
              <a:t>Источник: Письмо ФНС от 16.11.2017 № ЕД-4-2/23295 (</a:t>
            </a:r>
            <a:r>
              <a:rPr lang="ru-RU" dirty="0">
                <a:hlinkClick r:id="rId2"/>
              </a:rPr>
              <a:t>http://www.consultant.ru/cons/cgi/online.cgi?req=doc&amp;base=QUEST&amp;n=172870&amp;div=FIN&amp;dst=1000000001%2C0&amp;rnd=0.10679185928387824#0</a:t>
            </a:r>
            <a:r>
              <a:rPr lang="ru-RU" dirty="0"/>
              <a:t>)</a:t>
            </a:r>
            <a:br>
              <a:rPr lang="ru-RU" dirty="0"/>
            </a:br>
            <a:br>
              <a:rPr lang="ru-RU" dirty="0"/>
            </a:br>
            <a:r>
              <a:rPr lang="ru-RU" dirty="0"/>
              <a:t>К акту проверки, который направляется проверяемому, налоговики обязаны приложить документы, подтверждающие факты нарушения законодательства о налогах и сборах, выявленные в ходе ревизии. Эти документы нужны, чтобы налогоплательщик мог с ними ознакомиться и, в случае необходимости, представить свои возражения.</a:t>
            </a:r>
            <a:br>
              <a:rPr lang="ru-RU" dirty="0"/>
            </a:br>
            <a:br>
              <a:rPr lang="ru-RU" dirty="0"/>
            </a:br>
            <a:r>
              <a:rPr lang="ru-RU" dirty="0"/>
              <a:t>Поэтому если те или иные документы в акте проверки не отражены, поскольку не связаны с выявленными нарушениями, в состав приложений к акту они не входят.</a:t>
            </a:r>
            <a:br>
              <a:rPr lang="ru-RU" dirty="0"/>
            </a:br>
            <a:br>
              <a:rPr lang="ru-RU" dirty="0"/>
            </a:br>
            <a:r>
              <a:rPr lang="ru-RU" dirty="0"/>
              <a:t>Кстати, акт налоговой проверки и документальное приложение к нему сотрудники инспекции могут прислать по ТКС двумя разными файлами </a:t>
            </a:r>
          </a:p>
        </p:txBody>
      </p:sp>
      <p:sp>
        <p:nvSpPr>
          <p:cNvPr id="4" name="Содержимое 3"/>
          <p:cNvSpPr>
            <a:spLocks noGrp="1"/>
          </p:cNvSpPr>
          <p:nvPr>
            <p:ph sz="half" idx="2"/>
          </p:nvPr>
        </p:nvSpPr>
        <p:spPr/>
        <p:txBody>
          <a:bodyPr>
            <a:normAutofit fontScale="40000" lnSpcReduction="20000"/>
          </a:bodyPr>
          <a:lstStyle/>
          <a:p>
            <a:r>
              <a:rPr lang="ru-RU" dirty="0"/>
              <a:t>Инспекторы обязаны ознакомить налогоплательщика со всеми доказательствами, которые они успели собрать как в ходе выездной проверки, так и во время дополнительных мероприятий налогового контроля. Это закреплено в НК (ст. </a:t>
            </a:r>
            <a:r>
              <a:rPr lang="ru-RU" dirty="0">
                <a:hlinkClick r:id="rId3"/>
              </a:rPr>
              <a:t>21</a:t>
            </a:r>
            <a:r>
              <a:rPr lang="ru-RU" dirty="0"/>
              <a:t>, </a:t>
            </a:r>
            <a:r>
              <a:rPr lang="ru-RU" dirty="0">
                <a:hlinkClick r:id="rId4"/>
              </a:rPr>
              <a:t>22</a:t>
            </a:r>
            <a:r>
              <a:rPr lang="ru-RU" dirty="0"/>
              <a:t>, </a:t>
            </a:r>
            <a:r>
              <a:rPr lang="ru-RU" dirty="0">
                <a:hlinkClick r:id="rId5"/>
              </a:rPr>
              <a:t>п. 14</a:t>
            </a:r>
            <a:r>
              <a:rPr lang="ru-RU" dirty="0"/>
              <a:t> ст. 101), а также в правоприменительной практике (п. </a:t>
            </a:r>
            <a:r>
              <a:rPr lang="ru-RU" dirty="0">
                <a:hlinkClick r:id="rId6"/>
              </a:rPr>
              <a:t>38</a:t>
            </a:r>
            <a:r>
              <a:rPr lang="ru-RU" dirty="0"/>
              <a:t>, </a:t>
            </a:r>
            <a:r>
              <a:rPr lang="ru-RU" dirty="0">
                <a:hlinkClick r:id="rId7"/>
              </a:rPr>
              <a:t>78</a:t>
            </a:r>
            <a:r>
              <a:rPr lang="ru-RU" dirty="0"/>
              <a:t> постановления Пленума ВАС от 30.07.2013 № 57, </a:t>
            </a:r>
            <a:r>
              <a:rPr lang="ru-RU" dirty="0">
                <a:hlinkClick r:id="rId8"/>
              </a:rPr>
              <a:t>решение ВАС от 24.01.2011 № ВАС-16558/10</a:t>
            </a:r>
            <a:r>
              <a:rPr lang="ru-RU" dirty="0"/>
              <a:t>).</a:t>
            </a:r>
          </a:p>
          <a:p>
            <a:endParaRPr lang="ru-RU" dirty="0"/>
          </a:p>
          <a:p>
            <a:r>
              <a:rPr lang="ru-RU" sz="4000" b="1" dirty="0">
                <a:solidFill>
                  <a:srgbClr val="C00000"/>
                </a:solidFill>
              </a:rPr>
              <a:t>Постановление Одиннадцатого ААС от 27.08.2019 № А65-2655/2019Компания указала, что инспекторы не представили ей документы, положенные в основу решения по проверке. Однако суд не счел это нарушением. Арбитры указали, что факт совершения налогового правонарушения подтверждают и иные доказательства, с которыми компания была ознакомлена. То, что инспекторы не представили ей часть документов, принципиально не влияет на законность оспариваемого решения</a:t>
            </a:r>
          </a:p>
        </p:txBody>
      </p:sp>
      <p:sp>
        <p:nvSpPr>
          <p:cNvPr id="5" name="Прямоугольник 4"/>
          <p:cNvSpPr/>
          <p:nvPr/>
        </p:nvSpPr>
        <p:spPr>
          <a:xfrm>
            <a:off x="2286000" y="3105835"/>
            <a:ext cx="4572000" cy="646331"/>
          </a:xfrm>
          <a:prstGeom prst="rect">
            <a:avLst/>
          </a:prstGeom>
        </p:spPr>
        <p:txBody>
          <a:bodyPr>
            <a:spAutoFit/>
          </a:bodyPr>
          <a:lstStyle/>
          <a:p>
            <a:r>
              <a:rPr lang="ru-RU" dirty="0">
                <a:hlinkClick r:id="rId9"/>
              </a:rPr>
              <a:t> АС Курской области от 13.05.2019 № А35-5053/2018</a:t>
            </a:r>
            <a:r>
              <a:rPr lang="ru-RU" dirty="0"/>
              <a:t>).</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Акт и выписки</a:t>
            </a:r>
          </a:p>
        </p:txBody>
      </p:sp>
      <p:sp>
        <p:nvSpPr>
          <p:cNvPr id="3" name="Содержимое 2"/>
          <p:cNvSpPr>
            <a:spLocks noGrp="1"/>
          </p:cNvSpPr>
          <p:nvPr>
            <p:ph sz="half" idx="1"/>
          </p:nvPr>
        </p:nvSpPr>
        <p:spPr/>
        <p:txBody>
          <a:bodyPr>
            <a:normAutofit fontScale="85000" lnSpcReduction="10000"/>
          </a:bodyPr>
          <a:lstStyle/>
          <a:p>
            <a:r>
              <a:rPr lang="ru-RU" dirty="0"/>
              <a:t>Попросить все документы выездной проверки (</a:t>
            </a:r>
            <a:r>
              <a:rPr lang="ru-RU" dirty="0">
                <a:hlinkClick r:id="rId2"/>
              </a:rPr>
              <a:t>ст. 101</a:t>
            </a:r>
            <a:r>
              <a:rPr lang="ru-RU" dirty="0"/>
              <a:t> НК, </a:t>
            </a:r>
            <a:r>
              <a:rPr lang="ru-RU" dirty="0">
                <a:hlinkClick r:id="rId3"/>
              </a:rPr>
              <a:t>п. 38</a:t>
            </a:r>
            <a:r>
              <a:rPr lang="ru-RU" dirty="0"/>
              <a:t> постановления Пленума ВАС от 30.07.2013 № 57). В том числе с банковскими выписками контрагента и его налоговой отчетностью</a:t>
            </a:r>
            <a:r>
              <a:rPr lang="ru-RU" dirty="0">
                <a:hlinkClick r:id="rId4"/>
              </a:rPr>
              <a:t> АС Курской области от 13.05.2019 № А35-5053/2018</a:t>
            </a:r>
            <a:r>
              <a:rPr lang="ru-RU" dirty="0"/>
              <a:t>).</a:t>
            </a:r>
          </a:p>
          <a:p>
            <a:r>
              <a:rPr lang="ru-RU" dirty="0"/>
              <a:t>Это не налоговая тайна</a:t>
            </a:r>
          </a:p>
        </p:txBody>
      </p:sp>
      <p:sp>
        <p:nvSpPr>
          <p:cNvPr id="4" name="Содержимое 3"/>
          <p:cNvSpPr>
            <a:spLocks noGrp="1"/>
          </p:cNvSpPr>
          <p:nvPr>
            <p:ph sz="half" idx="2"/>
          </p:nvPr>
        </p:nvSpPr>
        <p:spPr/>
        <p:txBody>
          <a:bodyPr>
            <a:normAutofit fontScale="85000" lnSpcReduction="10000"/>
          </a:bodyPr>
          <a:lstStyle/>
          <a:p>
            <a:r>
              <a:rPr lang="ru-RU" dirty="0"/>
              <a:t>Постановление АС Уральского округа от 23.06.2020 № Ф09-1713/20 • Может быть проведено несколько дополнительных мероприятий налогового контроля - если они не увеличат сумму доначислений</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Подготовка к спору</a:t>
            </a:r>
          </a:p>
        </p:txBody>
      </p:sp>
      <p:sp>
        <p:nvSpPr>
          <p:cNvPr id="3" name="Содержимое 2"/>
          <p:cNvSpPr>
            <a:spLocks noGrp="1"/>
          </p:cNvSpPr>
          <p:nvPr>
            <p:ph sz="half" idx="1"/>
          </p:nvPr>
        </p:nvSpPr>
        <p:spPr/>
        <p:txBody>
          <a:bodyPr>
            <a:normAutofit fontScale="85000" lnSpcReduction="10000"/>
          </a:bodyPr>
          <a:lstStyle/>
          <a:p>
            <a:r>
              <a:rPr lang="ru-RU" dirty="0"/>
              <a:t>необходимость установления действительного размера налогового обязательства; добросовестность налогового администрирования; недопустимость двойного налогообложения; зеркальность НДС; единообразие судебной практики</a:t>
            </a:r>
          </a:p>
        </p:txBody>
      </p:sp>
      <p:sp>
        <p:nvSpPr>
          <p:cNvPr id="4" name="Содержимое 3"/>
          <p:cNvSpPr>
            <a:spLocks noGrp="1"/>
          </p:cNvSpPr>
          <p:nvPr>
            <p:ph sz="half" idx="2"/>
          </p:nvPr>
        </p:nvSpPr>
        <p:spPr/>
        <p:txBody>
          <a:bodyPr>
            <a:normAutofit fontScale="85000" lnSpcReduction="10000"/>
          </a:bodyPr>
          <a:lstStyle/>
          <a:p>
            <a:r>
              <a:rPr lang="ru-RU" dirty="0"/>
              <a:t>Изучение акта и доказательств</a:t>
            </a:r>
          </a:p>
          <a:p>
            <a:r>
              <a:rPr lang="ru-RU" dirty="0"/>
              <a:t>Перечень мероприятий- запрос- ответ, сопроводиловка, даты.</a:t>
            </a:r>
          </a:p>
          <a:p>
            <a:r>
              <a:rPr lang="ru-RU" dirty="0"/>
              <a:t>Смысл протоколов</a:t>
            </a:r>
          </a:p>
          <a:p>
            <a:r>
              <a:rPr lang="ru-RU" dirty="0"/>
              <a:t>Поиск в интернете всей информации по </a:t>
            </a:r>
            <a:r>
              <a:rPr lang="ru-RU" dirty="0" err="1"/>
              <a:t>ка</a:t>
            </a:r>
            <a:endParaRPr lang="ru-RU" dirty="0"/>
          </a:p>
          <a:p>
            <a:r>
              <a:rPr lang="ru-RU" dirty="0"/>
              <a:t>Запросы в банк, </a:t>
            </a:r>
            <a:r>
              <a:rPr lang="ru-RU" dirty="0" err="1"/>
              <a:t>сро</a:t>
            </a:r>
            <a:r>
              <a:rPr lang="ru-RU" dirty="0"/>
              <a:t>, нотариусы, допросы</a:t>
            </a:r>
          </a:p>
          <a:p>
            <a:endParaRPr lang="ru-RU"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Формирование доказательств</a:t>
            </a:r>
          </a:p>
        </p:txBody>
      </p:sp>
      <p:sp>
        <p:nvSpPr>
          <p:cNvPr id="3" name="Содержимое 2"/>
          <p:cNvSpPr>
            <a:spLocks noGrp="1"/>
          </p:cNvSpPr>
          <p:nvPr>
            <p:ph sz="half" idx="1"/>
          </p:nvPr>
        </p:nvSpPr>
        <p:spPr/>
        <p:txBody>
          <a:bodyPr>
            <a:normAutofit fontScale="92500" lnSpcReduction="20000"/>
          </a:bodyPr>
          <a:lstStyle/>
          <a:p>
            <a:r>
              <a:rPr lang="ru-RU" dirty="0"/>
              <a:t>Электронная переписка- лучше заверить нотариусом</a:t>
            </a:r>
          </a:p>
          <a:p>
            <a:r>
              <a:rPr lang="ru-RU" dirty="0"/>
              <a:t>Адвокатские допросы</a:t>
            </a:r>
          </a:p>
          <a:p>
            <a:r>
              <a:rPr lang="ru-RU" b="1" dirty="0" err="1"/>
              <a:t>Аффидевиты</a:t>
            </a:r>
            <a:r>
              <a:rPr lang="ru-RU" b="1" dirty="0"/>
              <a:t> - использование нотариально заверенных заявлений свидетелей </a:t>
            </a:r>
          </a:p>
          <a:p>
            <a:r>
              <a:rPr lang="ru-RU" b="1" dirty="0"/>
              <a:t>Социальные сети</a:t>
            </a:r>
          </a:p>
          <a:p>
            <a:r>
              <a:rPr lang="ru-RU" b="1" dirty="0" err="1"/>
              <a:t>Интернет-источники</a:t>
            </a:r>
            <a:endParaRPr lang="ru-RU" b="1" dirty="0"/>
          </a:p>
          <a:p>
            <a:r>
              <a:rPr lang="ru-RU" b="1" dirty="0"/>
              <a:t>Аудио и видео</a:t>
            </a:r>
            <a:endParaRPr lang="ru-RU" dirty="0"/>
          </a:p>
        </p:txBody>
      </p:sp>
      <p:sp>
        <p:nvSpPr>
          <p:cNvPr id="4" name="Содержимое 3"/>
          <p:cNvSpPr>
            <a:spLocks noGrp="1"/>
          </p:cNvSpPr>
          <p:nvPr>
            <p:ph sz="half" idx="2"/>
          </p:nvPr>
        </p:nvSpPr>
        <p:spPr/>
        <p:txBody>
          <a:bodyPr>
            <a:normAutofit fontScale="92500" lnSpcReduction="20000"/>
          </a:bodyPr>
          <a:lstStyle/>
          <a:p>
            <a:r>
              <a:rPr lang="ru-RU"/>
              <a:t> Минфин не планирует вносить поправки в НК и ограничивать число дополнительных мероприятий (</a:t>
            </a:r>
            <a:r>
              <a:rPr lang="ru-RU">
                <a:hlinkClick r:id="rId2"/>
              </a:rPr>
              <a:t>письмо от 04.07.2019 № 03-02-08/49285</a:t>
            </a:r>
            <a:r>
              <a:rPr lang="ru-RU"/>
              <a:t>).</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Фальсификация доказательств ИФНС</a:t>
            </a:r>
          </a:p>
        </p:txBody>
      </p:sp>
      <p:sp>
        <p:nvSpPr>
          <p:cNvPr id="3" name="Содержимое 2"/>
          <p:cNvSpPr>
            <a:spLocks noGrp="1"/>
          </p:cNvSpPr>
          <p:nvPr>
            <p:ph sz="half" idx="1"/>
          </p:nvPr>
        </p:nvSpPr>
        <p:spPr/>
        <p:txBody>
          <a:bodyPr>
            <a:noAutofit/>
          </a:bodyPr>
          <a:lstStyle/>
          <a:p>
            <a:r>
              <a:rPr lang="ru-RU" sz="1800" dirty="0"/>
              <a:t>На фальшивые доказательства ИФНС не смогут ссылаться в судебных прениях (</a:t>
            </a:r>
            <a:r>
              <a:rPr lang="ru-RU" sz="1800" dirty="0">
                <a:hlinkClick r:id="rId2"/>
              </a:rPr>
              <a:t>п. 4 ст. 164 АПК</a:t>
            </a:r>
            <a:r>
              <a:rPr lang="ru-RU" sz="1800" dirty="0"/>
              <a:t>). Это произойдет, если документ действительно не соответствует требованию </a:t>
            </a:r>
            <a:r>
              <a:rPr lang="ru-RU" sz="1800" dirty="0">
                <a:hlinkClick r:id="rId3"/>
              </a:rPr>
              <a:t>пункта 3</a:t>
            </a:r>
            <a:r>
              <a:rPr lang="ru-RU" sz="1800" dirty="0"/>
              <a:t> статьи 71 АПК (недопустимость доказательства).</a:t>
            </a:r>
          </a:p>
          <a:p>
            <a:r>
              <a:rPr lang="ru-RU" sz="1800" dirty="0">
                <a:hlinkClick r:id="rId4"/>
              </a:rPr>
              <a:t>статья 161</a:t>
            </a:r>
            <a:r>
              <a:rPr lang="ru-RU" sz="1800" dirty="0"/>
              <a:t> АПК указывает, что сфальсифицированный документ — тот, в котором подделаны реквизиты, подписи и пр., а не содержащиеся в нем сведения о тех либо иных обстоятельствах (</a:t>
            </a:r>
            <a:r>
              <a:rPr lang="ru-RU" sz="1800" dirty="0">
                <a:hlinkClick r:id="rId5"/>
              </a:rPr>
              <a:t>постановление АС Московского округа от 20.06.2017 № Ф05-6690/2017</a:t>
            </a:r>
            <a:r>
              <a:rPr lang="ru-RU" sz="1800" dirty="0"/>
              <a:t>).</a:t>
            </a:r>
          </a:p>
        </p:txBody>
      </p:sp>
      <p:sp>
        <p:nvSpPr>
          <p:cNvPr id="4" name="Содержимое 3"/>
          <p:cNvSpPr>
            <a:spLocks noGrp="1"/>
          </p:cNvSpPr>
          <p:nvPr>
            <p:ph sz="half" idx="2"/>
          </p:nvPr>
        </p:nvSpPr>
        <p:spPr/>
        <p:txBody>
          <a:bodyPr>
            <a:normAutofit fontScale="40000" lnSpcReduction="20000"/>
          </a:bodyPr>
          <a:lstStyle/>
          <a:p>
            <a:r>
              <a:rPr lang="ru-RU" dirty="0"/>
              <a:t>по заявлению о фальсификации суд будет проверять не достоверность самого доказательства, а подлинность его формы (</a:t>
            </a:r>
            <a:r>
              <a:rPr lang="ru-RU" dirty="0">
                <a:hlinkClick r:id="rId6"/>
              </a:rPr>
              <a:t>определение КС от 22.03.2012 № 560-О-О</a:t>
            </a:r>
            <a:r>
              <a:rPr lang="ru-RU" dirty="0"/>
              <a:t>). Нарушение порядка составления документов и несогласие с их содержанием не повод для признания документов сфальсифицированными. </a:t>
            </a:r>
            <a:endParaRPr lang="en-US" dirty="0"/>
          </a:p>
          <a:p>
            <a:r>
              <a:rPr lang="ru-RU" dirty="0"/>
              <a:t>В пользу налогоплательщика.</a:t>
            </a:r>
            <a:br>
              <a:rPr lang="ru-RU" dirty="0"/>
            </a:br>
            <a:br>
              <a:rPr lang="ru-RU" dirty="0"/>
            </a:br>
            <a:r>
              <a:rPr lang="ru-RU" dirty="0"/>
              <a:t>Удовлетворяя заявление организации к Инспекции ФНС России № 4 по г. Москве о признании недействительным решения о привлечении к ответственности за совершение налогового правонарушения в части доначисления НДС, налога на прибыль по доходам иностранных организаций, соответствующих сумм пеней и штрафа, суд отметил, что во время рассмотрения апелляционной жалобы налогоплательщика налоговый орган дважды вносил изменения в оспариваемое решение </a:t>
            </a:r>
            <a:r>
              <a:rPr lang="ru-RU" b="1" dirty="0"/>
              <a:t>(мотивировочная часть решения была дополнена новыми доводами на 16 листах, ранее не отраженными ни в акте </a:t>
            </a:r>
            <a:r>
              <a:rPr lang="ru-RU" dirty="0"/>
              <a:t>проверки, ни в первоначальном решении). Суд признал это существенным нарушением процедуры принятия решения и самостоятельным основанием для отмены решения на основании п. 14 ст. 101 НК РФ.</a:t>
            </a:r>
            <a:br>
              <a:rPr lang="ru-RU" dirty="0"/>
            </a:br>
            <a:br>
              <a:rPr lang="ru-RU" dirty="0"/>
            </a:br>
            <a:r>
              <a:rPr lang="ru-RU" dirty="0"/>
              <a:t>Постановление Арбитражного суда Московского округа от 07.07.2020 № Ф05-7612/2020 по делу № А40-142195/2018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Процедурные нарушения</a:t>
            </a:r>
            <a:br>
              <a:rPr lang="ru-RU" dirty="0"/>
            </a:b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a:t>Предъявляют формальные </a:t>
            </a:r>
            <a:r>
              <a:rPr lang="ru-RU" dirty="0" err="1"/>
              <a:t>претензии</a:t>
            </a:r>
            <a:r>
              <a:rPr lang="ru-RU" dirty="0" err="1">
                <a:hlinkClick r:id="rId2"/>
              </a:rPr>
              <a:t>АС</a:t>
            </a:r>
            <a:r>
              <a:rPr lang="ru-RU" dirty="0">
                <a:hlinkClick r:id="rId2"/>
              </a:rPr>
              <a:t> Поволжского округа от 27.09.2018 № Ф06-36931/2018</a:t>
            </a:r>
            <a:endParaRPr lang="ru-RU" dirty="0"/>
          </a:p>
          <a:p>
            <a:r>
              <a:rPr lang="ru-RU" dirty="0"/>
              <a:t>Не помнят, кому выдали акт </a:t>
            </a:r>
            <a:r>
              <a:rPr lang="ru-RU" dirty="0" err="1"/>
              <a:t>проверки</a:t>
            </a:r>
            <a:r>
              <a:rPr lang="ru-RU" dirty="0" err="1">
                <a:hlinkClick r:id="rId3"/>
              </a:rPr>
              <a:t>ФАС</a:t>
            </a:r>
            <a:r>
              <a:rPr lang="ru-RU" dirty="0">
                <a:hlinkClick r:id="rId3"/>
              </a:rPr>
              <a:t> </a:t>
            </a:r>
            <a:r>
              <a:rPr lang="ru-RU" dirty="0" err="1">
                <a:hlinkClick r:id="rId3"/>
              </a:rPr>
              <a:t>Западно-Сибирского</a:t>
            </a:r>
            <a:r>
              <a:rPr lang="ru-RU" dirty="0">
                <a:hlinkClick r:id="rId3"/>
              </a:rPr>
              <a:t> округа от 17.07.2014 № А45-20696/2013</a:t>
            </a:r>
            <a:endParaRPr lang="ru-RU" dirty="0"/>
          </a:p>
          <a:p>
            <a:r>
              <a:rPr lang="ru-RU" dirty="0"/>
              <a:t>Пишут в решении больше доводов, чем в </a:t>
            </a:r>
            <a:r>
              <a:rPr lang="ru-RU" dirty="0" err="1"/>
              <a:t>акте</a:t>
            </a:r>
            <a:r>
              <a:rPr lang="ru-RU" dirty="0" err="1">
                <a:hlinkClick r:id="rId4"/>
              </a:rPr>
              <a:t>АС</a:t>
            </a:r>
            <a:r>
              <a:rPr lang="ru-RU" dirty="0">
                <a:hlinkClick r:id="rId4"/>
              </a:rPr>
              <a:t> Московского округа от 11.12.2013 № Ф05-15400/2013</a:t>
            </a:r>
            <a:endParaRPr lang="ru-RU" dirty="0"/>
          </a:p>
          <a:p>
            <a:r>
              <a:rPr lang="ru-RU" dirty="0"/>
              <a:t>Ведут допросы вне рамок </a:t>
            </a:r>
            <a:r>
              <a:rPr lang="ru-RU" dirty="0" err="1"/>
              <a:t>ревизии</a:t>
            </a:r>
            <a:r>
              <a:rPr lang="ru-RU" dirty="0" err="1">
                <a:hlinkClick r:id="rId5"/>
              </a:rPr>
              <a:t>АС</a:t>
            </a:r>
            <a:r>
              <a:rPr lang="ru-RU" dirty="0">
                <a:hlinkClick r:id="rId5"/>
              </a:rPr>
              <a:t> Поволжского округа от 13.02.2017 № Ф06-7969/2016</a:t>
            </a:r>
            <a:endParaRPr lang="ru-RU" dirty="0"/>
          </a:p>
          <a:p>
            <a:endParaRPr lang="ru-RU" dirty="0"/>
          </a:p>
          <a:p>
            <a:endParaRPr lang="ru-RU" dirty="0"/>
          </a:p>
        </p:txBody>
      </p:sp>
      <p:sp>
        <p:nvSpPr>
          <p:cNvPr id="4" name="Содержимое 3"/>
          <p:cNvSpPr>
            <a:spLocks noGrp="1"/>
          </p:cNvSpPr>
          <p:nvPr>
            <p:ph sz="half" idx="2"/>
          </p:nvPr>
        </p:nvSpPr>
        <p:spPr/>
        <p:txBody>
          <a:bodyPr>
            <a:normAutofit fontScale="70000" lnSpcReduction="20000"/>
          </a:bodyPr>
          <a:lstStyle/>
          <a:p>
            <a:r>
              <a:rPr lang="ru-RU" dirty="0"/>
              <a:t>Приводят незаконные </a:t>
            </a:r>
            <a:r>
              <a:rPr lang="ru-RU" dirty="0" err="1"/>
              <a:t>доказательства</a:t>
            </a:r>
            <a:r>
              <a:rPr lang="ru-RU" dirty="0" err="1">
                <a:hlinkClick r:id="rId5"/>
              </a:rPr>
              <a:t>АС</a:t>
            </a:r>
            <a:r>
              <a:rPr lang="ru-RU" dirty="0">
                <a:hlinkClick r:id="rId5"/>
              </a:rPr>
              <a:t> Поволжского округа от 13.02.2017 № Ф06-7969/2016</a:t>
            </a:r>
            <a:endParaRPr lang="ru-RU" dirty="0"/>
          </a:p>
          <a:p>
            <a:r>
              <a:rPr lang="ru-RU" dirty="0"/>
              <a:t>Не прикладывают к акту материалы </a:t>
            </a:r>
            <a:r>
              <a:rPr lang="ru-RU" dirty="0" err="1"/>
              <a:t>проверки</a:t>
            </a:r>
            <a:r>
              <a:rPr lang="ru-RU" dirty="0" err="1">
                <a:hlinkClick r:id="rId6"/>
              </a:rPr>
              <a:t>АС</a:t>
            </a:r>
            <a:r>
              <a:rPr lang="ru-RU" dirty="0">
                <a:hlinkClick r:id="rId6"/>
              </a:rPr>
              <a:t> Центрального округа от 10.04.2018 № Ф10-686/2018</a:t>
            </a:r>
            <a:endParaRPr lang="ru-RU" dirty="0"/>
          </a:p>
          <a:p>
            <a:r>
              <a:rPr lang="ru-RU" dirty="0"/>
              <a:t>Не проверяют показания </a:t>
            </a:r>
            <a:r>
              <a:rPr lang="ru-RU" dirty="0" err="1"/>
              <a:t>свидетелей</a:t>
            </a:r>
            <a:r>
              <a:rPr lang="ru-RU" dirty="0" err="1">
                <a:hlinkClick r:id="rId7"/>
              </a:rPr>
              <a:t>АС</a:t>
            </a:r>
            <a:r>
              <a:rPr lang="ru-RU" dirty="0">
                <a:hlinkClick r:id="rId7"/>
              </a:rPr>
              <a:t> Московского округа от 01.04.2019 № Ф05-3173/2019</a:t>
            </a:r>
            <a:endParaRPr lang="ru-RU" dirty="0"/>
          </a:p>
          <a:p>
            <a:r>
              <a:rPr lang="ru-RU" dirty="0"/>
              <a:t>Отправляют мифические </a:t>
            </a:r>
            <a:r>
              <a:rPr lang="ru-RU" dirty="0" err="1"/>
              <a:t>запросы</a:t>
            </a:r>
            <a:r>
              <a:rPr lang="ru-RU" dirty="0" err="1">
                <a:hlinkClick r:id="rId8"/>
              </a:rPr>
              <a:t>АС</a:t>
            </a:r>
            <a:r>
              <a:rPr lang="ru-RU" dirty="0">
                <a:hlinkClick r:id="rId8"/>
              </a:rPr>
              <a:t> Московского округа от 07.09.2018 № Ф05-14133/2018</a:t>
            </a:r>
            <a:endParaRPr lang="ru-RU"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СУД и доказательства</a:t>
            </a:r>
          </a:p>
        </p:txBody>
      </p:sp>
      <p:sp>
        <p:nvSpPr>
          <p:cNvPr id="3" name="Содержимое 2"/>
          <p:cNvSpPr>
            <a:spLocks noGrp="1"/>
          </p:cNvSpPr>
          <p:nvPr>
            <p:ph sz="half" idx="1"/>
          </p:nvPr>
        </p:nvSpPr>
        <p:spPr/>
        <p:txBody>
          <a:bodyPr>
            <a:normAutofit fontScale="55000" lnSpcReduction="20000"/>
          </a:bodyPr>
          <a:lstStyle/>
          <a:p>
            <a:r>
              <a:rPr lang="ru-RU" b="1" dirty="0">
                <a:hlinkClick r:id="rId2"/>
              </a:rPr>
              <a:t>Пункт 1</a:t>
            </a:r>
            <a:r>
              <a:rPr lang="ru-RU" b="1" dirty="0"/>
              <a:t> статьи 9 АПК.</a:t>
            </a:r>
            <a:r>
              <a:rPr lang="ru-RU" dirty="0"/>
              <a:t> Судопроизводство в арбитраже основывается на состязательности. Доказательства, расчеты и обоснования должна представлять суду проигравшая сторона, а не сам суд по своей инициативе.</a:t>
            </a:r>
          </a:p>
          <a:p>
            <a:r>
              <a:rPr lang="ru-RU" b="1" dirty="0">
                <a:hlinkClick r:id="rId3"/>
              </a:rPr>
              <a:t>Пункт 1</a:t>
            </a:r>
            <a:r>
              <a:rPr lang="ru-RU" b="1" dirty="0"/>
              <a:t> статьи 64 АПК.</a:t>
            </a:r>
            <a:r>
              <a:rPr lang="ru-RU" dirty="0"/>
              <a:t> Доказательства по делу должны быть получены в рамках закона. На их основании суд устанавливает наличие или отсутствие обстоятельств, обосновывающих требования и возражения участников дела.</a:t>
            </a:r>
          </a:p>
          <a:p>
            <a:r>
              <a:rPr lang="ru-RU" b="1" dirty="0">
                <a:hlinkClick r:id="rId4"/>
              </a:rPr>
              <a:t>Пункт 3</a:t>
            </a:r>
            <a:r>
              <a:rPr lang="ru-RU" b="1" dirty="0"/>
              <a:t> статьи 64 АПК.</a:t>
            </a:r>
            <a:r>
              <a:rPr lang="ru-RU" dirty="0"/>
              <a:t> Нельзя использовать доказательства, полученные с нарушением федерального закона. Это нелегитимно.</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b="1" dirty="0">
                <a:hlinkClick r:id="rId5"/>
              </a:rPr>
              <a:t>Статья 68</a:t>
            </a:r>
            <a:r>
              <a:rPr lang="ru-RU" b="1" dirty="0"/>
              <a:t> АПК.</a:t>
            </a:r>
            <a:r>
              <a:rPr lang="ru-RU" dirty="0"/>
              <a:t> Обстоятельства дела подтверждаются определенными доказательствами. В суде их нельзя подтвердить иначе.</a:t>
            </a:r>
          </a:p>
          <a:p>
            <a:r>
              <a:rPr lang="ru-RU" b="1" dirty="0">
                <a:hlinkClick r:id="rId6"/>
              </a:rPr>
              <a:t>Статья 67</a:t>
            </a:r>
            <a:r>
              <a:rPr lang="ru-RU" b="1" dirty="0"/>
              <a:t> АПК.</a:t>
            </a:r>
            <a:r>
              <a:rPr lang="ru-RU" dirty="0"/>
              <a:t> Суд принимает только те доказательства, которые имеют отношение к рассматриваемому делу.</a:t>
            </a:r>
          </a:p>
          <a:p>
            <a:r>
              <a:rPr lang="ru-RU" b="1" dirty="0">
                <a:hlinkClick r:id="rId7"/>
              </a:rPr>
              <a:t>Пункт 4</a:t>
            </a:r>
            <a:r>
              <a:rPr lang="ru-RU" b="1" dirty="0"/>
              <a:t> статьи 164 АПК.</a:t>
            </a:r>
            <a:r>
              <a:rPr lang="ru-RU" dirty="0"/>
              <a:t> Участники судебных прений не вправе ссылаться на обстоятельства, которые суд не выяснял. Либо на недопустимые доказательства.</a:t>
            </a:r>
          </a:p>
          <a:p>
            <a:r>
              <a:rPr lang="ru-RU" b="1" dirty="0">
                <a:hlinkClick r:id="rId8"/>
              </a:rPr>
              <a:t>Пункт 2</a:t>
            </a:r>
            <a:r>
              <a:rPr lang="ru-RU" b="1" dirty="0"/>
              <a:t> статьи 61 КАС.</a:t>
            </a:r>
            <a:r>
              <a:rPr lang="ru-RU" dirty="0"/>
              <a:t> Суд признает доказательства недопустимыми по письменному ходатайству лица, участвующего в деле, или по собственной инициативе. Эта норма применяется в совокупности с </a:t>
            </a:r>
            <a:r>
              <a:rPr lang="ru-RU" u="sng" dirty="0">
                <a:hlinkClick r:id="rId9"/>
              </a:rPr>
              <a:t>пунктом 5</a:t>
            </a:r>
            <a:r>
              <a:rPr lang="ru-RU" dirty="0"/>
              <a:t> статьи 3 АПК.</a:t>
            </a:r>
          </a:p>
          <a:p>
            <a:endParaRPr lang="ru-RU"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Повторная проверка</a:t>
            </a:r>
          </a:p>
        </p:txBody>
      </p:sp>
      <p:sp>
        <p:nvSpPr>
          <p:cNvPr id="3" name="Содержимое 2"/>
          <p:cNvSpPr>
            <a:spLocks noGrp="1"/>
          </p:cNvSpPr>
          <p:nvPr>
            <p:ph sz="half" idx="1"/>
          </p:nvPr>
        </p:nvSpPr>
        <p:spPr/>
        <p:txBody>
          <a:bodyPr>
            <a:normAutofit fontScale="55000" lnSpcReduction="20000"/>
          </a:bodyPr>
          <a:lstStyle/>
          <a:p>
            <a:r>
              <a:rPr lang="ru-RU" dirty="0"/>
              <a:t>П. 10 ст. 89 НК РФ вышестоящий налоговый орган (УФНС или ФНС) в порядке контроля и  налогоплательщик представил </a:t>
            </a:r>
            <a:r>
              <a:rPr lang="ru-RU" dirty="0" err="1"/>
              <a:t>уточненку</a:t>
            </a:r>
            <a:r>
              <a:rPr lang="ru-RU" dirty="0"/>
              <a:t> с уменьшением налогов.</a:t>
            </a:r>
          </a:p>
          <a:p>
            <a:r>
              <a:rPr lang="ru-RU" b="1" dirty="0" err="1"/>
              <a:t>Перероверить</a:t>
            </a:r>
            <a:r>
              <a:rPr lang="ru-RU" b="1" dirty="0"/>
              <a:t> можно только уточняемые показатели</a:t>
            </a:r>
            <a:r>
              <a:rPr lang="ru-RU" dirty="0"/>
              <a:t>.  Письмо ФНС от  от 03.09.2010 № АС-37-2/10613@  + редакция п.10 ст. 89 с 2018 г</a:t>
            </a:r>
          </a:p>
          <a:p>
            <a:r>
              <a:rPr lang="ru-RU" dirty="0"/>
              <a:t>В 2018 году ВС отправил на новое рассмотрение дело № А40-230080/2016. Суды трех инстанций прояснили вопрос о том, что необоснованное назначение повторной проверки за пределами трехлетнего срока нарушает права налогоплательщика (определение от 16.03.2018 № 305-КГ17-19973), но если </a:t>
            </a:r>
            <a:r>
              <a:rPr lang="ru-RU" dirty="0" err="1"/>
              <a:t>уточненка</a:t>
            </a:r>
            <a:r>
              <a:rPr lang="ru-RU" dirty="0"/>
              <a:t> за 5 лет назад, то повторная ВНП ЗАКОННА</a:t>
            </a:r>
          </a:p>
        </p:txBody>
      </p:sp>
      <p:sp>
        <p:nvSpPr>
          <p:cNvPr id="4" name="Содержимое 3"/>
          <p:cNvSpPr>
            <a:spLocks noGrp="1"/>
          </p:cNvSpPr>
          <p:nvPr>
            <p:ph sz="half" idx="2"/>
          </p:nvPr>
        </p:nvSpPr>
        <p:spPr/>
        <p:txBody>
          <a:bodyPr>
            <a:normAutofit fontScale="55000" lnSpcReduction="20000"/>
          </a:bodyPr>
          <a:lstStyle/>
          <a:p>
            <a:r>
              <a:rPr lang="ru-RU" dirty="0"/>
              <a:t>Не подавать </a:t>
            </a:r>
            <a:r>
              <a:rPr lang="ru-RU" dirty="0" err="1"/>
              <a:t>уточненку</a:t>
            </a:r>
            <a:endParaRPr lang="ru-RU" dirty="0"/>
          </a:p>
          <a:p>
            <a:r>
              <a:rPr lang="ru-RU" b="1" dirty="0"/>
              <a:t>Запрет на преодоление судебных решений</a:t>
            </a:r>
            <a:r>
              <a:rPr lang="ru-RU" dirty="0"/>
              <a:t>. Если по первой выездной проверке уже есть решение суда, вступившее в законную силу, назначать повторную для исследования ранее оцененных судом сделок и документов нельзя. </a:t>
            </a:r>
            <a:r>
              <a:rPr lang="ru-RU" b="1" dirty="0">
                <a:solidFill>
                  <a:srgbClr val="00B050"/>
                </a:solidFill>
              </a:rPr>
              <a:t>КС от 17.03.2009 № 5-П. </a:t>
            </a:r>
            <a:r>
              <a:rPr lang="ru-RU" dirty="0"/>
              <a:t>Решение УФНС о доначислении налога на прибыль в той же сумме, в которой он был уже </a:t>
            </a:r>
            <a:r>
              <a:rPr lang="ru-RU" dirty="0" err="1"/>
              <a:t>доначислен</a:t>
            </a:r>
            <a:r>
              <a:rPr lang="ru-RU" dirty="0"/>
              <a:t> инспекцией, будет законным, если основание для отмены судом решения по первоначальной проверке — исключительно нарушения процедуры. </a:t>
            </a:r>
          </a:p>
          <a:p>
            <a:r>
              <a:rPr lang="ru-RU" b="1" dirty="0"/>
              <a:t>Состав проверяющих- только УФНС, но суды не против ИФНС</a:t>
            </a:r>
            <a:r>
              <a:rPr lang="ru-RU" dirty="0"/>
              <a:t> ФАС Дальневосточного от 20.09.2011 № Ф03-4283/2011, Московского от 28.07.2011 № КА-А40/6641-11-Б округов)</a:t>
            </a:r>
            <a:endParaRPr lang="ru-RU" b="1" dirty="0">
              <a:solidFill>
                <a:srgbClr val="00B050"/>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УФНС</a:t>
            </a:r>
          </a:p>
        </p:txBody>
      </p:sp>
      <p:sp>
        <p:nvSpPr>
          <p:cNvPr id="3" name="Содержимое 2"/>
          <p:cNvSpPr>
            <a:spLocks noGrp="1"/>
          </p:cNvSpPr>
          <p:nvPr>
            <p:ph sz="half" idx="1"/>
          </p:nvPr>
        </p:nvSpPr>
        <p:spPr/>
        <p:txBody>
          <a:bodyPr>
            <a:normAutofit fontScale="47500" lnSpcReduction="20000"/>
          </a:bodyPr>
          <a:lstStyle/>
          <a:p>
            <a:r>
              <a:rPr lang="ru-RU" dirty="0"/>
              <a:t>Если УФНС доработало решение ИФНС по итогам проверки, настаивайте, что подобные действия регионального управления незаконны. АС Уральского округа (</a:t>
            </a:r>
            <a:r>
              <a:rPr lang="ru-RU" dirty="0">
                <a:hlinkClick r:id="rId2"/>
              </a:rPr>
              <a:t>постановление от 24.07.2019 № А76-37290/2017</a:t>
            </a:r>
            <a:r>
              <a:rPr lang="ru-RU" dirty="0"/>
              <a:t>).</a:t>
            </a:r>
          </a:p>
        </p:txBody>
      </p:sp>
      <p:sp>
        <p:nvSpPr>
          <p:cNvPr id="4" name="Содержимое 3"/>
          <p:cNvSpPr>
            <a:spLocks noGrp="1"/>
          </p:cNvSpPr>
          <p:nvPr>
            <p:ph sz="half" idx="2"/>
          </p:nvPr>
        </p:nvSpPr>
        <p:spPr/>
        <p:txBody>
          <a:bodyPr>
            <a:normAutofit fontScale="47500" lnSpcReduction="20000"/>
          </a:bodyPr>
          <a:lstStyle/>
          <a:p>
            <a:r>
              <a:rPr lang="ru-RU" dirty="0"/>
              <a:t>если вы пропустили срок подачи апелляционной жалобы или отозвали ее, есть шанс соблюсти досудебный порядок обжалования. Подайте в УФНС обычную жалобу. Вы вправе сделать это в течение года со дня вынесения решения (</a:t>
            </a:r>
            <a:r>
              <a:rPr lang="ru-RU" dirty="0" err="1"/>
              <a:t>абз</a:t>
            </a:r>
            <a:r>
              <a:rPr lang="ru-RU" dirty="0"/>
              <a:t>. 2 п. 2 ст. 139 НК).</a:t>
            </a:r>
          </a:p>
          <a:p>
            <a:r>
              <a:rPr lang="ru-RU" dirty="0"/>
              <a:t>+</a:t>
            </a:r>
          </a:p>
          <a:p>
            <a:r>
              <a:rPr lang="ru-RU" dirty="0"/>
              <a:t>Чтобы оспорить решение по налоговой проверке в суде, необходимо доказать, что вы обращались в вышестоящий налоговый орган, но он оставил доначисления в силе. Подача обычной жалобы позволит соблюсти обязательный досудебный порядок обжалования (</a:t>
            </a:r>
            <a:r>
              <a:rPr lang="ru-RU" dirty="0">
                <a:hlinkClick r:id="rId3"/>
              </a:rPr>
              <a:t>п. 2 ст. 138 НК</a:t>
            </a:r>
            <a:r>
              <a:rPr lang="ru-RU" dirty="0"/>
              <a:t>). К такому выгодному для компаний выводу пришел АС Московского округа (постановление от 08.10.2019 № А40-210175/2018).</a:t>
            </a:r>
          </a:p>
          <a:p>
            <a:r>
              <a:rPr lang="ru-RU" dirty="0"/>
              <a:t>УФНС оставило обычную жалобу без рассмотрения (</a:t>
            </a:r>
            <a:r>
              <a:rPr lang="ru-RU" dirty="0" err="1">
                <a:hlinkClick r:id="rId4"/>
              </a:rPr>
              <a:t>подп</a:t>
            </a:r>
            <a:r>
              <a:rPr lang="ru-RU" dirty="0">
                <a:hlinkClick r:id="rId4"/>
              </a:rPr>
              <a:t>. 3 п. 1 ст. 139.3 НК</a:t>
            </a:r>
            <a:r>
              <a:rPr lang="ru-RU" dirty="0"/>
              <a:t>). Суд отметил, что досудебный порядок обжалования предусматривает две самостоятельные процедуры: обжалование вступивших в силу решений (</a:t>
            </a:r>
            <a:r>
              <a:rPr lang="ru-RU" dirty="0">
                <a:hlinkClick r:id="rId5"/>
              </a:rPr>
              <a:t>ст. 139 НК</a:t>
            </a:r>
            <a:r>
              <a:rPr lang="ru-RU" dirty="0"/>
              <a:t>) и апелляционное обжалование (</a:t>
            </a:r>
            <a:r>
              <a:rPr lang="ru-RU" dirty="0">
                <a:hlinkClick r:id="rId6"/>
              </a:rPr>
              <a:t>ст. 139.1 НК</a:t>
            </a:r>
            <a:r>
              <a:rPr lang="ru-RU" dirty="0"/>
              <a:t>). Порядок соблюден, если компания обратилась с жалобой в УФНС в рамках любой из этих процедур.</a:t>
            </a:r>
          </a:p>
          <a:p>
            <a:endParaRPr lang="ru-RU"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a:t>Заблокировать счет проверяющие вправе только после запрета на пользование имуществом налогоплательщика. И только если стоимость имущества меньше недоимки, пеней и штрафов (</a:t>
            </a:r>
            <a:r>
              <a:rPr lang="ru-RU" dirty="0" err="1">
                <a:hlinkClick r:id="rId2"/>
              </a:rPr>
              <a:t>абз</a:t>
            </a:r>
            <a:r>
              <a:rPr lang="ru-RU" dirty="0">
                <a:hlinkClick r:id="rId2"/>
              </a:rPr>
              <a:t>. 10–12 п. 10 ст. 101 НК</a:t>
            </a:r>
            <a:r>
              <a:rPr lang="ru-RU" dirty="0"/>
              <a:t>). В противном случае блокировка незаконна (</a:t>
            </a:r>
            <a:r>
              <a:rPr lang="ru-RU" dirty="0">
                <a:hlinkClick r:id="rId3"/>
              </a:rPr>
              <a:t>постановление АС </a:t>
            </a:r>
            <a:r>
              <a:rPr lang="ru-RU" dirty="0" err="1">
                <a:hlinkClick r:id="rId3"/>
              </a:rPr>
              <a:t>Восточно-Сибирского</a:t>
            </a:r>
            <a:r>
              <a:rPr lang="ru-RU" dirty="0">
                <a:hlinkClick r:id="rId3"/>
              </a:rPr>
              <a:t> округа от 11.02.2019 № Ф02-6711/2018</a:t>
            </a:r>
            <a:r>
              <a:rPr lang="ru-RU"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32500" lnSpcReduction="20000"/>
          </a:bodyPr>
          <a:lstStyle/>
          <a:p>
            <a:pPr fontAlgn="base"/>
            <a:r>
              <a:rPr lang="ru-RU" sz="8000" b="1" dirty="0"/>
              <a:t>ФНС утвердила временные правила проведения совместной сверки расчетов по налогам, сборам, страховым взносам, пеням, штрафам, процентам.</a:t>
            </a:r>
          </a:p>
          <a:p>
            <a:pPr fontAlgn="base"/>
            <a:r>
              <a:rPr lang="ru-RU" sz="8000" dirty="0"/>
              <a:t>Источник: Письмо ФНС от 16.04.2020 № АБ-4-19/6371@</a:t>
            </a:r>
          </a:p>
          <a:p>
            <a:endParaRPr lang="ru-RU" dirty="0"/>
          </a:p>
        </p:txBody>
      </p:sp>
      <p:sp>
        <p:nvSpPr>
          <p:cNvPr id="4" name="Содержимое 3"/>
          <p:cNvSpPr>
            <a:spLocks noGrp="1"/>
          </p:cNvSpPr>
          <p:nvPr>
            <p:ph sz="half" idx="2"/>
          </p:nvPr>
        </p:nvSpPr>
        <p:spPr/>
        <p:txBody>
          <a:bodyPr>
            <a:normAutofit fontScale="32500" lnSpcReduction="20000"/>
          </a:bodyPr>
          <a:lstStyle/>
          <a:p>
            <a:endParaRPr lang="ru-RU" dirty="0"/>
          </a:p>
          <a:p>
            <a:endParaRPr lang="ru-RU" dirty="0"/>
          </a:p>
          <a:p>
            <a:pPr fontAlgn="base"/>
            <a:r>
              <a:rPr lang="ru-RU" sz="5500" b="1" dirty="0"/>
              <a:t>Если организация неоднократно заключала с гражданином срочные трудовые договоры на выполнение одной и той же работы, трудовой договор может быть признан заключенным на неопределенный срок.</a:t>
            </a:r>
          </a:p>
          <a:p>
            <a:pPr fontAlgn="base"/>
            <a:r>
              <a:rPr lang="ru-RU" sz="5500" dirty="0"/>
              <a:t> </a:t>
            </a:r>
            <a:r>
              <a:rPr lang="ru-RU" sz="5500" u="sng" dirty="0">
                <a:hlinkClick r:id="rId2"/>
              </a:rPr>
              <a:t>Постановление Конституционного Суда РФ от 19.05.2020 № 25-П</a:t>
            </a:r>
            <a:endParaRPr lang="ru-RU" sz="5500" dirty="0"/>
          </a:p>
          <a:p>
            <a:endParaRPr lang="ru-RU"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Обеспечительные меры</a:t>
            </a:r>
          </a:p>
        </p:txBody>
      </p:sp>
      <p:sp>
        <p:nvSpPr>
          <p:cNvPr id="3" name="Содержимое 2"/>
          <p:cNvSpPr>
            <a:spLocks noGrp="1"/>
          </p:cNvSpPr>
          <p:nvPr>
            <p:ph sz="half" idx="1"/>
          </p:nvPr>
        </p:nvSpPr>
        <p:spPr/>
        <p:txBody>
          <a:bodyPr>
            <a:normAutofit fontScale="77500" lnSpcReduction="20000"/>
          </a:bodyPr>
          <a:lstStyle/>
          <a:p>
            <a:r>
              <a:rPr lang="ru-RU" dirty="0"/>
              <a:t>Организация вправе обжаловать требование об уплате налога в суде (</a:t>
            </a:r>
            <a:r>
              <a:rPr lang="ru-RU" dirty="0">
                <a:hlinkClick r:id="rId2"/>
              </a:rPr>
              <a:t>п. 1 ст. 138 НК</a:t>
            </a:r>
            <a:r>
              <a:rPr lang="ru-RU" dirty="0"/>
              <a:t>). Одновременно с подачей иска она вправе обратиться в суд с ходатайством принять обеспечительные меры в отношении недоимки (ст. </a:t>
            </a:r>
            <a:r>
              <a:rPr lang="ru-RU" dirty="0">
                <a:hlinkClick r:id="rId3"/>
              </a:rPr>
              <a:t>90</a:t>
            </a:r>
            <a:r>
              <a:rPr lang="ru-RU" dirty="0"/>
              <a:t>, </a:t>
            </a:r>
            <a:r>
              <a:rPr lang="ru-RU" dirty="0">
                <a:hlinkClick r:id="rId4"/>
              </a:rPr>
              <a:t>91</a:t>
            </a:r>
            <a:r>
              <a:rPr lang="ru-RU" dirty="0"/>
              <a:t> АПК). Если суд удовлетворит ходатайство, то до окончания судебного процесса контролеры не смогут взыскать доначисления (ч. </a:t>
            </a:r>
            <a:r>
              <a:rPr lang="ru-RU" dirty="0">
                <a:hlinkClick r:id="rId5"/>
              </a:rPr>
              <a:t>4</a:t>
            </a:r>
            <a:r>
              <a:rPr lang="ru-RU" dirty="0"/>
              <a:t>, </a:t>
            </a:r>
            <a:r>
              <a:rPr lang="ru-RU" dirty="0">
                <a:hlinkClick r:id="rId6"/>
              </a:rPr>
              <a:t>5</a:t>
            </a:r>
            <a:r>
              <a:rPr lang="ru-RU" dirty="0"/>
              <a:t> ст. 96 АПК).</a:t>
            </a:r>
          </a:p>
        </p:txBody>
      </p:sp>
      <p:sp>
        <p:nvSpPr>
          <p:cNvPr id="4" name="Содержимое 3"/>
          <p:cNvSpPr>
            <a:spLocks noGrp="1"/>
          </p:cNvSpPr>
          <p:nvPr>
            <p:ph sz="half" idx="2"/>
          </p:nvPr>
        </p:nvSpPr>
        <p:spPr/>
        <p:txBody>
          <a:bodyPr>
            <a:normAutofit fontScale="77500" lnSpcReduction="20000"/>
          </a:bodyPr>
          <a:lstStyle/>
          <a:p>
            <a:r>
              <a:rPr lang="ru-RU" dirty="0"/>
              <a:t>Цель обеспечительных мер — предотвратить значительный ущерб (</a:t>
            </a:r>
            <a:r>
              <a:rPr lang="ru-RU" dirty="0">
                <a:hlinkClick r:id="rId7"/>
              </a:rPr>
              <a:t>п. 2 информационного письма Президиума ВАС от 13.08.2004 № 83</a:t>
            </a:r>
            <a:r>
              <a:rPr lang="ru-RU" dirty="0"/>
              <a:t>).</a:t>
            </a:r>
          </a:p>
          <a:p>
            <a:r>
              <a:rPr lang="ru-RU" dirty="0"/>
              <a:t>Расчет ущерба!</a:t>
            </a:r>
          </a:p>
          <a:p>
            <a:endParaRPr lang="ru-RU" dirty="0"/>
          </a:p>
          <a:p>
            <a:r>
              <a:rPr lang="ru-RU" dirty="0"/>
              <a:t>Бух и налог отчетность, штатное расписание, бухгалтерские справки с расшифровкой доходов и расходов </a:t>
            </a:r>
            <a:r>
              <a:rPr lang="ru-RU" dirty="0">
                <a:hlinkClick r:id="rId8"/>
              </a:rPr>
              <a:t> АС Московского округа от 04.10.2019 № А40-102625/2019</a:t>
            </a:r>
            <a:r>
              <a:rPr lang="ru-RU" dirty="0"/>
              <a:t>).</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Обеспечительные меры</a:t>
            </a:r>
          </a:p>
        </p:txBody>
      </p:sp>
      <p:sp>
        <p:nvSpPr>
          <p:cNvPr id="3" name="Содержимое 2"/>
          <p:cNvSpPr>
            <a:spLocks noGrp="1"/>
          </p:cNvSpPr>
          <p:nvPr>
            <p:ph sz="half" idx="1"/>
          </p:nvPr>
        </p:nvSpPr>
        <p:spPr/>
        <p:txBody>
          <a:bodyPr>
            <a:normAutofit fontScale="70000" lnSpcReduction="20000"/>
          </a:bodyPr>
          <a:lstStyle/>
          <a:p>
            <a:r>
              <a:rPr lang="ru-RU" dirty="0"/>
              <a:t>обязательства перед работниками</a:t>
            </a:r>
            <a:r>
              <a:rPr lang="ru-RU" dirty="0">
                <a:hlinkClick r:id="rId2"/>
              </a:rPr>
              <a:t> АС </a:t>
            </a:r>
            <a:r>
              <a:rPr lang="ru-RU" dirty="0" err="1">
                <a:hlinkClick r:id="rId2"/>
              </a:rPr>
              <a:t>Северо-Кавказского</a:t>
            </a:r>
            <a:r>
              <a:rPr lang="ru-RU" dirty="0">
                <a:hlinkClick r:id="rId2"/>
              </a:rPr>
              <a:t> округа от 18.10.2018 № А32-18787/2018</a:t>
            </a:r>
            <a:endParaRPr lang="ru-RU" dirty="0"/>
          </a:p>
          <a:p>
            <a:r>
              <a:rPr lang="ru-RU" dirty="0">
                <a:hlinkClick r:id="rId3"/>
              </a:rPr>
              <a:t>График платежей АС </a:t>
            </a:r>
            <a:r>
              <a:rPr lang="ru-RU" dirty="0" err="1">
                <a:hlinkClick r:id="rId3"/>
              </a:rPr>
              <a:t>Северо-Кавказского</a:t>
            </a:r>
            <a:r>
              <a:rPr lang="ru-RU" dirty="0">
                <a:hlinkClick r:id="rId3"/>
              </a:rPr>
              <a:t> округа от 28.09.2018 № А32-17560/2018</a:t>
            </a:r>
            <a:endParaRPr lang="ru-RU" dirty="0"/>
          </a:p>
          <a:p>
            <a:r>
              <a:rPr lang="ru-RU" dirty="0"/>
              <a:t>доначисления составляют более 60% процентов от прибыли (</a:t>
            </a:r>
            <a:r>
              <a:rPr lang="ru-RU" dirty="0">
                <a:hlinkClick r:id="rId4"/>
              </a:rPr>
              <a:t>постановление от 05.07.2018 № А12-2530/2018</a:t>
            </a:r>
            <a:r>
              <a:rPr lang="ru-RU" dirty="0"/>
              <a:t>).</a:t>
            </a:r>
          </a:p>
          <a:p>
            <a:r>
              <a:rPr lang="ru-RU" dirty="0">
                <a:hlinkClick r:id="rId5"/>
              </a:rPr>
              <a:t>Срыв </a:t>
            </a:r>
            <a:r>
              <a:rPr lang="ru-RU" dirty="0" err="1">
                <a:hlinkClick r:id="rId5"/>
              </a:rPr>
              <a:t>госконтрактов</a:t>
            </a:r>
            <a:r>
              <a:rPr lang="ru-RU" dirty="0">
                <a:hlinkClick r:id="rId5"/>
              </a:rPr>
              <a:t>  АС </a:t>
            </a:r>
            <a:r>
              <a:rPr lang="ru-RU" dirty="0" err="1">
                <a:hlinkClick r:id="rId5"/>
              </a:rPr>
              <a:t>Северо-Кавказского</a:t>
            </a:r>
            <a:r>
              <a:rPr lang="ru-RU" dirty="0">
                <a:hlinkClick r:id="rId5"/>
              </a:rPr>
              <a:t> от 04.03.2019 № А63-9079/2018</a:t>
            </a:r>
            <a:endParaRPr lang="ru-RU" dirty="0"/>
          </a:p>
        </p:txBody>
      </p:sp>
      <p:sp>
        <p:nvSpPr>
          <p:cNvPr id="4" name="Содержимое 3"/>
          <p:cNvSpPr>
            <a:spLocks noGrp="1"/>
          </p:cNvSpPr>
          <p:nvPr>
            <p:ph sz="half" idx="2"/>
          </p:nvPr>
        </p:nvSpPr>
        <p:spPr/>
        <p:txBody>
          <a:bodyPr>
            <a:normAutofit fontScale="70000" lnSpcReduction="20000"/>
          </a:bodyPr>
          <a:lstStyle/>
          <a:p>
            <a:r>
              <a:rPr lang="ru-RU" dirty="0"/>
              <a:t>Штрафы и пени от </a:t>
            </a:r>
            <a:r>
              <a:rPr lang="ru-RU" dirty="0" err="1"/>
              <a:t>поставщиков</a:t>
            </a:r>
            <a:r>
              <a:rPr lang="ru-RU" dirty="0" err="1">
                <a:hlinkClick r:id="rId6"/>
              </a:rPr>
              <a:t>АС</a:t>
            </a:r>
            <a:r>
              <a:rPr lang="ru-RU" dirty="0">
                <a:hlinkClick r:id="rId6"/>
              </a:rPr>
              <a:t> Поволжского округа от 22.06.2017 № А12-73093/2016</a:t>
            </a:r>
            <a:r>
              <a:rPr lang="ru-RU" dirty="0"/>
              <a:t>)</a:t>
            </a:r>
          </a:p>
          <a:p>
            <a:r>
              <a:rPr lang="ru-RU" dirty="0">
                <a:hlinkClick r:id="rId7"/>
              </a:rPr>
              <a:t>Угроза банкротства</a:t>
            </a:r>
          </a:p>
          <a:p>
            <a:r>
              <a:rPr lang="ru-RU" dirty="0">
                <a:hlinkClick r:id="rId7"/>
              </a:rPr>
              <a:t>АС </a:t>
            </a:r>
            <a:r>
              <a:rPr lang="ru-RU" dirty="0" err="1">
                <a:hlinkClick r:id="rId7"/>
              </a:rPr>
              <a:t>МОот</a:t>
            </a:r>
            <a:r>
              <a:rPr lang="ru-RU" dirty="0">
                <a:hlinkClick r:id="rId7"/>
              </a:rPr>
              <a:t> 04.10.2019 № А40-102625/2019</a:t>
            </a:r>
            <a:r>
              <a:rPr lang="ru-RU" dirty="0"/>
              <a:t>)</a:t>
            </a:r>
          </a:p>
          <a:p>
            <a:r>
              <a:rPr lang="ru-RU" dirty="0"/>
              <a:t>преждевременное взыскание ставит под угрозу своевременность перечисления зарплаты и текущих налогов (</a:t>
            </a:r>
            <a:r>
              <a:rPr lang="ru-RU" dirty="0">
                <a:hlinkClick r:id="rId8"/>
              </a:rPr>
              <a:t>постановление АС </a:t>
            </a:r>
            <a:r>
              <a:rPr lang="ru-RU" dirty="0" err="1">
                <a:hlinkClick r:id="rId8"/>
              </a:rPr>
              <a:t>Северо-Кавказского</a:t>
            </a:r>
            <a:r>
              <a:rPr lang="ru-RU" dirty="0">
                <a:hlinkClick r:id="rId8"/>
              </a:rPr>
              <a:t> округа от 11.08.2014 № А32-5477/2014</a:t>
            </a:r>
            <a:r>
              <a:rPr lang="ru-RU" dirty="0"/>
              <a:t>).</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Обеспечительные меры</a:t>
            </a:r>
          </a:p>
        </p:txBody>
      </p:sp>
      <p:sp>
        <p:nvSpPr>
          <p:cNvPr id="3" name="Содержимое 2"/>
          <p:cNvSpPr>
            <a:spLocks noGrp="1"/>
          </p:cNvSpPr>
          <p:nvPr>
            <p:ph sz="half" idx="1"/>
          </p:nvPr>
        </p:nvSpPr>
        <p:spPr/>
        <p:txBody>
          <a:bodyPr>
            <a:normAutofit fontScale="47500" lnSpcReduction="20000"/>
          </a:bodyPr>
          <a:lstStyle/>
          <a:p>
            <a:r>
              <a:rPr lang="ru-RU" dirty="0"/>
              <a:t>Суды рассматривают недостаточность средств как очевидный и бесспорный факт в пользу компании (</a:t>
            </a:r>
            <a:r>
              <a:rPr lang="ru-RU" dirty="0">
                <a:hlinkClick r:id="rId2"/>
              </a:rPr>
              <a:t>постановление Третьего ААС от 07.02.2019 № А33-32259/2018</a:t>
            </a:r>
            <a:endParaRPr lang="ru-RU" dirty="0"/>
          </a:p>
          <a:p>
            <a:r>
              <a:rPr lang="ru-RU" b="1" dirty="0">
                <a:solidFill>
                  <a:srgbClr val="C00000"/>
                </a:solidFill>
              </a:rPr>
              <a:t>15 ААС №15АП-11539/2018 от 11.08.2018 года по делу №А53-12272/2018- ФНС</a:t>
            </a:r>
            <a:r>
              <a:rPr lang="ru-RU" b="1" dirty="0">
                <a:solidFill>
                  <a:srgbClr val="00B050"/>
                </a:solidFill>
              </a:rPr>
              <a:t> </a:t>
            </a:r>
            <a:r>
              <a:rPr lang="ru-RU" b="1" dirty="0"/>
              <a:t>вынесла решение о принятии обеспечительных мер и заблокировала счет.</a:t>
            </a:r>
          </a:p>
          <a:p>
            <a:pPr fontAlgn="base"/>
            <a:r>
              <a:rPr lang="ru-RU" dirty="0"/>
              <a:t>Заблокировать счет ИФНС вправе только после запрета на пользование имуществом налогоплательщика. И только если стоимость имущества меньше недоимки, пеней и штрафов (</a:t>
            </a:r>
            <a:r>
              <a:rPr lang="ru-RU" dirty="0" err="1">
                <a:hlinkClick r:id="rId3"/>
              </a:rPr>
              <a:t>абз</a:t>
            </a:r>
            <a:r>
              <a:rPr lang="ru-RU" dirty="0">
                <a:hlinkClick r:id="rId3"/>
              </a:rPr>
              <a:t>. 10–12 п. 10 ст. 101 НК</a:t>
            </a:r>
            <a:r>
              <a:rPr lang="ru-RU" dirty="0"/>
              <a:t>). В противном случае блокировка незаконна (</a:t>
            </a:r>
            <a:r>
              <a:rPr lang="ru-RU" dirty="0">
                <a:hlinkClick r:id="rId4"/>
              </a:rPr>
              <a:t>постановление АС </a:t>
            </a:r>
            <a:r>
              <a:rPr lang="ru-RU" dirty="0" err="1">
                <a:hlinkClick r:id="rId4"/>
              </a:rPr>
              <a:t>Восточно-Сибирского</a:t>
            </a:r>
            <a:r>
              <a:rPr lang="ru-RU" dirty="0">
                <a:hlinkClick r:id="rId4"/>
              </a:rPr>
              <a:t> округа от 11.02.2019 № Ф02-6711/2018</a:t>
            </a:r>
            <a:r>
              <a:rPr lang="ru-RU" dirty="0"/>
              <a:t>).</a:t>
            </a:r>
            <a:endParaRPr lang="ru-RU" b="1" dirty="0">
              <a:solidFill>
                <a:srgbClr val="00B050"/>
              </a:solidFill>
            </a:endParaRPr>
          </a:p>
          <a:p>
            <a:pPr fontAlgn="base"/>
            <a:r>
              <a:rPr lang="ru-RU" b="1" dirty="0">
                <a:solidFill>
                  <a:srgbClr val="00B050"/>
                </a:solidFill>
              </a:rPr>
              <a:t>15 ААС №15АП-11595/2018 от 07.08.2018 года по делу №А32-21874/20180- встречное обеспечение нельзя!!!- у нас 170 человек в штате и имущество арестовано и часть счетов заблокировано</a:t>
            </a:r>
          </a:p>
          <a:p>
            <a:r>
              <a:rPr lang="ru-RU" b="1" dirty="0"/>
              <a:t>Сначала </a:t>
            </a:r>
            <a:r>
              <a:rPr lang="ru-RU" b="1" dirty="0" err="1"/>
              <a:t>дебиторку</a:t>
            </a:r>
            <a:r>
              <a:rPr lang="ru-RU" b="1" dirty="0"/>
              <a:t> арест, потом иное имущество и потом счета </a:t>
            </a:r>
            <a:r>
              <a:rPr lang="ru-RU" b="1" dirty="0" err="1">
                <a:solidFill>
                  <a:srgbClr val="00B050"/>
                </a:solidFill>
              </a:rPr>
              <a:t>ПостановлениеАрбитражного</a:t>
            </a:r>
            <a:r>
              <a:rPr lang="ru-RU" b="1" dirty="0">
                <a:solidFill>
                  <a:srgbClr val="00B050"/>
                </a:solidFill>
              </a:rPr>
              <a:t> суда Уральского округа от 25 февраля 2019 года номер Ф09-313/19 по делу А60-45664/2018</a:t>
            </a:r>
            <a:r>
              <a:rPr lang="ru-RU" dirty="0">
                <a:solidFill>
                  <a:srgbClr val="00B050"/>
                </a:solidFill>
              </a:rPr>
              <a:t>.</a:t>
            </a:r>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a:t>1. Заменить обеспечительную меру на банковскую гарантию, залог ценных бумаг</a:t>
            </a:r>
          </a:p>
          <a:p>
            <a:r>
              <a:rPr lang="ru-RU" dirty="0"/>
              <a:t>2. оспорить нарушение очередности обеспечительных мер (</a:t>
            </a:r>
            <a:r>
              <a:rPr lang="ru-RU" dirty="0">
                <a:hlinkClick r:id="rId3"/>
              </a:rPr>
              <a:t>п. 10 ст. 101 НК</a:t>
            </a:r>
            <a:r>
              <a:rPr lang="ru-RU" dirty="0"/>
              <a:t>). Если есть основания, суд без согласия налогового органа заменит блокировку счета на запрет на отчуждение имущества (</a:t>
            </a:r>
            <a:r>
              <a:rPr lang="ru-RU" dirty="0">
                <a:hlinkClick r:id="rId5"/>
              </a:rPr>
              <a:t>постановление АС Поволжского округа от 19.02.2019 № А12-17616/2018</a:t>
            </a:r>
            <a:r>
              <a:rPr lang="ru-RU" dirty="0"/>
              <a:t>).</a:t>
            </a:r>
          </a:p>
          <a:p>
            <a:r>
              <a:rPr lang="ru-RU" dirty="0"/>
              <a:t>НО Можно заплатить и потом взыскать убытки:</a:t>
            </a:r>
          </a:p>
          <a:p>
            <a:r>
              <a:rPr lang="ru-RU" dirty="0"/>
              <a:t>не смогла вовремя исполнить обязательства по кредитным договорам. Санкции за просрочку — 182 тыс. руб. В суде организации помогли бумаги из банка. Они доказывали, что ранее просрочек с оплатой не было (</a:t>
            </a:r>
            <a:r>
              <a:rPr lang="ru-RU" dirty="0">
                <a:hlinkClick r:id="rId6"/>
              </a:rPr>
              <a:t>постановление АС Поволжского округа от 06.02.2019 № Ф06-41890/2018</a:t>
            </a:r>
            <a:r>
              <a:rPr lang="ru-RU" dirty="0"/>
              <a:t>).</a:t>
            </a:r>
          </a:p>
          <a:p>
            <a:r>
              <a:rPr lang="ru-RU" dirty="0">
                <a:hlinkClick r:id="rId7"/>
              </a:rPr>
              <a:t>Метро кэш </a:t>
            </a:r>
            <a:r>
              <a:rPr lang="ru-RU" dirty="0" err="1">
                <a:hlinkClick r:id="rId7"/>
              </a:rPr>
              <a:t>анд</a:t>
            </a:r>
            <a:r>
              <a:rPr lang="ru-RU" dirty="0">
                <a:hlinkClick r:id="rId7"/>
              </a:rPr>
              <a:t> </a:t>
            </a:r>
            <a:r>
              <a:rPr lang="ru-RU" dirty="0" err="1">
                <a:hlinkClick r:id="rId7"/>
              </a:rPr>
              <a:t>керри</a:t>
            </a:r>
            <a:r>
              <a:rPr lang="ru-RU" dirty="0">
                <a:hlinkClick r:id="rId7"/>
              </a:rPr>
              <a:t> АС Уральского округа от 19.10.2018 № Ф09-6763/18</a:t>
            </a:r>
          </a:p>
          <a:p>
            <a:endParaRPr lang="ru-RU" dirty="0">
              <a:hlinkClick r:id="rId7"/>
            </a:endParaRPr>
          </a:p>
          <a:p>
            <a:r>
              <a:rPr lang="ru-RU" dirty="0"/>
              <a:t>в случае начала процедуры бесспорного взыскания заявитель получит убытки. А это впоследствии приведет к остановке его работы (</a:t>
            </a:r>
            <a:r>
              <a:rPr lang="ru-RU" dirty="0">
                <a:hlinkClick r:id="rId8"/>
              </a:rPr>
              <a:t>постановление АС Поволжского округа от 05.07.2018 № Ф06-34723/2018</a:t>
            </a:r>
            <a:r>
              <a:rPr lang="ru-RU" dirty="0"/>
              <a:t>).</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Арест имущества</a:t>
            </a:r>
          </a:p>
        </p:txBody>
      </p:sp>
      <p:sp>
        <p:nvSpPr>
          <p:cNvPr id="3" name="Содержимое 2"/>
          <p:cNvSpPr>
            <a:spLocks noGrp="1"/>
          </p:cNvSpPr>
          <p:nvPr>
            <p:ph idx="1"/>
          </p:nvPr>
        </p:nvSpPr>
        <p:spPr/>
        <p:txBody>
          <a:bodyPr>
            <a:normAutofit fontScale="85000" lnSpcReduction="20000"/>
          </a:bodyPr>
          <a:lstStyle/>
          <a:p>
            <a:pPr fontAlgn="base"/>
            <a:r>
              <a:rPr lang="ru-RU" dirty="0"/>
              <a:t>Налоговики вправе арестовать имущество при одновременном соблюдении трех условий (</a:t>
            </a:r>
            <a:r>
              <a:rPr lang="ru-RU" u="sng" dirty="0">
                <a:hlinkClick r:id="rId2"/>
              </a:rPr>
              <a:t>п. 1 ст. 77 НК РФ</a:t>
            </a:r>
            <a:r>
              <a:rPr lang="ru-RU" dirty="0"/>
              <a:t>):</a:t>
            </a:r>
          </a:p>
          <a:p>
            <a:pPr fontAlgn="base"/>
            <a:r>
              <a:rPr lang="ru-RU" dirty="0"/>
              <a:t>компания не заплатила налоги, штрафы или пени в срок;</a:t>
            </a:r>
          </a:p>
          <a:p>
            <a:pPr fontAlgn="base"/>
            <a:r>
              <a:rPr lang="ru-RU" dirty="0"/>
              <a:t>контролеры безуспешно пытались взыскать недоимку иными способами;</a:t>
            </a:r>
          </a:p>
          <a:p>
            <a:pPr fontAlgn="base"/>
            <a:r>
              <a:rPr lang="ru-RU" dirty="0"/>
              <a:t>есть основания подозревать, что компания планирует вывести активы.</a:t>
            </a:r>
          </a:p>
          <a:p>
            <a:pPr fontAlgn="base"/>
            <a:r>
              <a:rPr lang="ru-RU" b="1" dirty="0"/>
              <a:t>Основания для оспаривания: нарушили процедуру, не так составили протокол, не доказали умысел компании на увод активов.</a:t>
            </a:r>
          </a:p>
          <a:p>
            <a:pPr fontAlgn="base"/>
            <a:endParaRPr lang="ru-RU"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Арест имущества</a:t>
            </a:r>
          </a:p>
        </p:txBody>
      </p:sp>
      <p:sp>
        <p:nvSpPr>
          <p:cNvPr id="3" name="Содержимое 2"/>
          <p:cNvSpPr>
            <a:spLocks noGrp="1"/>
          </p:cNvSpPr>
          <p:nvPr>
            <p:ph idx="1"/>
          </p:nvPr>
        </p:nvSpPr>
        <p:spPr/>
        <p:txBody>
          <a:bodyPr>
            <a:normAutofit fontScale="70000" lnSpcReduction="20000"/>
          </a:bodyPr>
          <a:lstStyle/>
          <a:p>
            <a:r>
              <a:rPr lang="ru-RU" dirty="0"/>
              <a:t>Заменить арест имущества на его залог позволяет </a:t>
            </a:r>
            <a:r>
              <a:rPr lang="ru-RU" u="sng" dirty="0">
                <a:hlinkClick r:id="rId2"/>
              </a:rPr>
              <a:t>пункт 12.1</a:t>
            </a:r>
            <a:r>
              <a:rPr lang="ru-RU" dirty="0"/>
              <a:t> статьи 77 НК РФ. </a:t>
            </a:r>
          </a:p>
          <a:p>
            <a:r>
              <a:rPr lang="ru-RU" dirty="0"/>
              <a:t>В протоколе ареста налоговики должны перечислить все объекты, на которые накладывают арест, и указать их стоимость (</a:t>
            </a:r>
            <a:r>
              <a:rPr lang="ru-RU" u="sng" dirty="0">
                <a:hlinkClick r:id="rId3"/>
              </a:rPr>
              <a:t>п. 10 ст. 77 НК РФ</a:t>
            </a:r>
            <a:r>
              <a:rPr lang="ru-RU" dirty="0"/>
              <a:t>). Если налоговики этого не сделают, суд отменит арест (</a:t>
            </a:r>
            <a:r>
              <a:rPr lang="ru-RU" u="sng" dirty="0">
                <a:hlinkClick r:id="rId4"/>
              </a:rPr>
              <a:t>постановление Шестого ААС от 04.09.15 № 06АП-4099/2015</a:t>
            </a:r>
            <a:r>
              <a:rPr lang="ru-RU" dirty="0"/>
              <a:t>). Арестовать вправе лишь то имущество, стоимость которого покрывает долг перед бюджетом. Но если активы компании меньше недоимки, арестуют все. Кодекс дает налоговикам на это право (</a:t>
            </a:r>
            <a:r>
              <a:rPr lang="ru-RU" u="sng" dirty="0">
                <a:hlinkClick r:id="rId5"/>
              </a:rPr>
              <a:t>п. 4 ст. 77 НК РФ</a:t>
            </a:r>
            <a:r>
              <a:rPr lang="ru-RU" dirty="0"/>
              <a:t>).</a:t>
            </a:r>
          </a:p>
          <a:p>
            <a:r>
              <a:rPr lang="ru-RU" dirty="0"/>
              <a:t>Зная, что у компании нет денег на счете или в кассе, налоговики пропускают стадию блокировки счетов и забывают выносить решение о взыскании недоимки за счет другого имущества. Они сразу накладывают арест на ее активы. Такое нарушение служит основанием для отмены ареста (</a:t>
            </a:r>
            <a:r>
              <a:rPr lang="ru-RU" u="sng" dirty="0">
                <a:hlinkClick r:id="rId6"/>
              </a:rPr>
              <a:t>постановление Шестнадцатого ААС от 07.07.14 № А63-12996/2013</a:t>
            </a:r>
            <a:r>
              <a:rPr lang="ru-RU" dirty="0"/>
              <a:t>).</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Арест имущества</a:t>
            </a:r>
          </a:p>
        </p:txBody>
      </p:sp>
      <p:sp>
        <p:nvSpPr>
          <p:cNvPr id="3" name="Содержимое 2"/>
          <p:cNvSpPr>
            <a:spLocks noGrp="1"/>
          </p:cNvSpPr>
          <p:nvPr>
            <p:ph idx="1"/>
          </p:nvPr>
        </p:nvSpPr>
        <p:spPr/>
        <p:txBody>
          <a:bodyPr>
            <a:normAutofit fontScale="70000" lnSpcReduction="20000"/>
          </a:bodyPr>
          <a:lstStyle/>
          <a:p>
            <a:r>
              <a:rPr lang="ru-RU" dirty="0"/>
              <a:t> Сначала обжаловать в УФНС, потом в суд -  указал, что по вопросам возврата или зачета переплаты обязателен досудебный порядок (</a:t>
            </a:r>
            <a:r>
              <a:rPr lang="ru-RU" u="sng" dirty="0">
                <a:hlinkClick r:id="rId2"/>
              </a:rPr>
              <a:t>п. 33 постановления Пленума ВАС РФ от 30.07.13 № 57</a:t>
            </a:r>
            <a:r>
              <a:rPr lang="ru-RU" dirty="0"/>
              <a:t>). </a:t>
            </a:r>
          </a:p>
          <a:p>
            <a:r>
              <a:rPr lang="ru-RU" b="1" dirty="0"/>
              <a:t>В суде доказать, что арест нанес ущерб деятельности </a:t>
            </a:r>
            <a:r>
              <a:rPr lang="ru-RU" b="1" dirty="0" err="1"/>
              <a:t>юрлица</a:t>
            </a:r>
            <a:r>
              <a:rPr lang="ru-RU" b="1" dirty="0"/>
              <a:t> (договора, платежки, справка о </a:t>
            </a:r>
            <a:r>
              <a:rPr lang="ru-RU" b="1" dirty="0" err="1"/>
              <a:t>зп</a:t>
            </a:r>
            <a:r>
              <a:rPr lang="ru-RU" b="1" dirty="0"/>
              <a:t>. </a:t>
            </a:r>
          </a:p>
          <a:p>
            <a:r>
              <a:rPr lang="ru-RU" dirty="0"/>
              <a:t>Нужно постоянно писать в ИФНС  письма о сохранении имущества – испортился картофель и проиграли, т.к. организация не предприняла действий для предотвращения убытков (</a:t>
            </a:r>
            <a:r>
              <a:rPr lang="ru-RU" u="sng" dirty="0">
                <a:hlinkClick r:id="rId3"/>
              </a:rPr>
              <a:t>постановление Девятнадцатого ААС от 29.07.11 № А36-550/2011</a:t>
            </a:r>
            <a:r>
              <a:rPr lang="ru-RU" dirty="0"/>
              <a:t>).</a:t>
            </a:r>
            <a:endParaRPr lang="ru-RU" b="1" dirty="0"/>
          </a:p>
          <a:p>
            <a:r>
              <a:rPr lang="ru-RU" b="1" dirty="0"/>
              <a:t>Проверьте, чем налоговики подтверждают попытку скрыть имущество</a:t>
            </a:r>
            <a:r>
              <a:rPr lang="ru-RU" dirty="0"/>
              <a:t>(заключение предварительного договора купли продажи можно </a:t>
            </a:r>
            <a:r>
              <a:rPr lang="ru-RU" u="sng" dirty="0">
                <a:hlinkClick r:id="rId4"/>
              </a:rPr>
              <a:t>постановление Одиннадцатого ААС от 08.08.12 № А55-9647/2012</a:t>
            </a:r>
            <a:r>
              <a:rPr lang="ru-RU" dirty="0"/>
              <a:t>).</a:t>
            </a:r>
            <a:endParaRPr lang="ru-RU" b="1" dirty="0"/>
          </a:p>
          <a:p>
            <a:endParaRPr lang="ru-RU"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Арест имущества</a:t>
            </a:r>
          </a:p>
        </p:txBody>
      </p:sp>
      <p:sp>
        <p:nvSpPr>
          <p:cNvPr id="3" name="Содержимое 2"/>
          <p:cNvSpPr>
            <a:spLocks noGrp="1"/>
          </p:cNvSpPr>
          <p:nvPr>
            <p:ph idx="1"/>
          </p:nvPr>
        </p:nvSpPr>
        <p:spPr/>
        <p:txBody>
          <a:bodyPr>
            <a:normAutofit fontScale="55000" lnSpcReduction="20000"/>
          </a:bodyPr>
          <a:lstStyle/>
          <a:p>
            <a:pPr fontAlgn="base"/>
            <a:r>
              <a:rPr lang="ru-RU" dirty="0"/>
              <a:t>Следующие аргументы убедили Третий ААС в обоснованности ареста имущества (</a:t>
            </a:r>
            <a:r>
              <a:rPr lang="ru-RU" u="sng" dirty="0">
                <a:hlinkClick r:id="rId2"/>
              </a:rPr>
              <a:t>постановление от 05.07.16 № А74-11413/2015</a:t>
            </a:r>
            <a:r>
              <a:rPr lang="ru-RU" dirty="0"/>
              <a:t>):</a:t>
            </a:r>
          </a:p>
          <a:p>
            <a:pPr fontAlgn="base"/>
            <a:r>
              <a:rPr lang="ru-RU" dirty="0"/>
              <a:t>+</a:t>
            </a:r>
          </a:p>
          <a:p>
            <a:pPr fontAlgn="base"/>
            <a:r>
              <a:rPr lang="ru-RU" dirty="0"/>
              <a:t>компания умышленно разделила бизнес и перевела его на несколько взаимозависимых упрощенцев, которые не платят налог на имущество;</a:t>
            </a:r>
          </a:p>
          <a:p>
            <a:pPr fontAlgn="base"/>
            <a:r>
              <a:rPr lang="ru-RU" dirty="0"/>
              <a:t>у компании нет собственной недвижимости и транспорта, она использует активы, арендованные у дружественных обществ;</a:t>
            </a:r>
          </a:p>
          <a:p>
            <a:pPr fontAlgn="base"/>
            <a:r>
              <a:rPr lang="ru-RU" dirty="0"/>
              <a:t>размер доначислений по выездной проверке превышает 50 процентов стоимости имущества компании;</a:t>
            </a:r>
          </a:p>
          <a:p>
            <a:pPr fontAlgn="base"/>
            <a:r>
              <a:rPr lang="ru-RU" dirty="0"/>
              <a:t>за год стоимость основных средств уменьшилась на 22 процента, </a:t>
            </a:r>
            <a:r>
              <a:rPr lang="ru-RU" dirty="0" err="1"/>
              <a:t>кредиторка</a:t>
            </a:r>
            <a:r>
              <a:rPr lang="ru-RU" dirty="0"/>
              <a:t> выросла на 30 процентов, а </a:t>
            </a:r>
            <a:r>
              <a:rPr lang="ru-RU" dirty="0" err="1"/>
              <a:t>дебиторка</a:t>
            </a:r>
            <a:r>
              <a:rPr lang="ru-RU" dirty="0"/>
              <a:t> на 32 процента.</a:t>
            </a:r>
          </a:p>
          <a:p>
            <a:pPr fontAlgn="base"/>
            <a:r>
              <a:rPr lang="ru-RU" dirty="0"/>
              <a:t>Однако сам по себе факт, что недоимка существенно превышает все активы компании, не повод для ареста (</a:t>
            </a:r>
            <a:r>
              <a:rPr lang="ru-RU" u="sng" dirty="0">
                <a:hlinkClick r:id="rId3"/>
              </a:rPr>
              <a:t>постановление Тринадцатого ААС от 22.12.14 № 13АП-25855/2014</a:t>
            </a:r>
            <a:r>
              <a:rPr lang="ru-RU" dirty="0"/>
              <a:t>). Особенно если ИФНС не изучила финансовое состояние компании, которая лишь наращивала активы (</a:t>
            </a:r>
            <a:r>
              <a:rPr lang="ru-RU" u="sng" dirty="0">
                <a:hlinkClick r:id="rId4"/>
              </a:rPr>
              <a:t>постановление Шестнадцатого ААС от 07.07.14 № А63-12996/2013</a:t>
            </a:r>
            <a:r>
              <a:rPr lang="ru-RU" dirty="0"/>
              <a:t>).</a:t>
            </a:r>
          </a:p>
          <a:p>
            <a:endParaRPr lang="ru-RU"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Арест имущества</a:t>
            </a:r>
          </a:p>
        </p:txBody>
      </p:sp>
      <p:sp>
        <p:nvSpPr>
          <p:cNvPr id="3" name="Содержимое 2"/>
          <p:cNvSpPr>
            <a:spLocks noGrp="1"/>
          </p:cNvSpPr>
          <p:nvPr>
            <p:ph idx="1"/>
          </p:nvPr>
        </p:nvSpPr>
        <p:spPr/>
        <p:txBody>
          <a:bodyPr>
            <a:normAutofit fontScale="62500" lnSpcReduction="20000"/>
          </a:bodyPr>
          <a:lstStyle/>
          <a:p>
            <a:pPr fontAlgn="base"/>
            <a:r>
              <a:rPr lang="ru-RU" b="1" dirty="0"/>
              <a:t>Опротестуйте арест имущества, уже находящегося в залоге</a:t>
            </a:r>
          </a:p>
          <a:p>
            <a:pPr fontAlgn="base"/>
            <a:r>
              <a:rPr lang="ru-RU" dirty="0"/>
              <a:t>+</a:t>
            </a:r>
          </a:p>
          <a:p>
            <a:pPr fontAlgn="base"/>
            <a:r>
              <a:rPr lang="ru-RU" dirty="0"/>
              <a:t>Формально НК РФ не содержит запрета на арест имущества, которое находится в залоге у третьего лица. Тем более что договор о залоге может закончиться раньше, чем будет снят арест (</a:t>
            </a:r>
            <a:r>
              <a:rPr lang="ru-RU" u="sng" dirty="0">
                <a:hlinkClick r:id="rId2"/>
              </a:rPr>
              <a:t>постановление Второго ААС от 12.05.11 № А82-13001/2010</a:t>
            </a:r>
            <a:r>
              <a:rPr lang="ru-RU" dirty="0"/>
              <a:t>). Или, наоборот, арест снимут до того, как залогодержатель обратит на него взыскание (</a:t>
            </a:r>
            <a:r>
              <a:rPr lang="ru-RU" u="sng" dirty="0">
                <a:hlinkClick r:id="rId3"/>
              </a:rPr>
              <a:t>постановление Четвертого ААС от 20.04.12 № А19-2451/2011</a:t>
            </a:r>
            <a:r>
              <a:rPr lang="ru-RU" dirty="0"/>
              <a:t>). Поэтому некоторые суды считают такой арест законным.</a:t>
            </a:r>
          </a:p>
          <a:p>
            <a:pPr fontAlgn="base"/>
            <a:r>
              <a:rPr lang="ru-RU" dirty="0"/>
              <a:t>По мнению других судов, залогодержатель имеет преимущество перед налоговиками. Его требования подлежат первоочередному удовлетворению за счет заложенных объектов (</a:t>
            </a:r>
            <a:r>
              <a:rPr lang="ru-RU" u="sng" dirty="0">
                <a:hlinkClick r:id="rId4"/>
              </a:rPr>
              <a:t>определение ВАС РФ от 19.01.11 № ВАС-16673/10</a:t>
            </a:r>
            <a:r>
              <a:rPr lang="ru-RU" dirty="0"/>
              <a:t>, </a:t>
            </a:r>
            <a:r>
              <a:rPr lang="ru-RU" u="sng" dirty="0">
                <a:hlinkClick r:id="rId5"/>
              </a:rPr>
              <a:t>постановление Первого ААС от 13.12.11 № А39-2508/2011</a:t>
            </a:r>
            <a:r>
              <a:rPr lang="ru-RU" dirty="0"/>
              <a:t>). Но в упомянутых делах залогодержателем был банк. Если бы на его месте была дружественная компания, суд мог признать правоту контролеров. Ведь это было бы похоже на увод имущества из-под ареста.</a:t>
            </a:r>
          </a:p>
          <a:p>
            <a:endParaRPr lang="ru-RU"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Арест имущества</a:t>
            </a:r>
          </a:p>
        </p:txBody>
      </p:sp>
      <p:sp>
        <p:nvSpPr>
          <p:cNvPr id="3" name="Содержимое 2"/>
          <p:cNvSpPr>
            <a:spLocks noGrp="1"/>
          </p:cNvSpPr>
          <p:nvPr>
            <p:ph idx="1"/>
          </p:nvPr>
        </p:nvSpPr>
        <p:spPr/>
        <p:txBody>
          <a:bodyPr>
            <a:normAutofit fontScale="47500" lnSpcReduction="20000"/>
          </a:bodyPr>
          <a:lstStyle/>
          <a:p>
            <a:pPr fontAlgn="base"/>
            <a:r>
              <a:rPr lang="ru-RU" b="1" dirty="0"/>
              <a:t>Оспорьте пени, если арест препятствует погашению недоимки</a:t>
            </a:r>
          </a:p>
          <a:p>
            <a:pPr fontAlgn="base"/>
            <a:r>
              <a:rPr lang="ru-RU" dirty="0"/>
              <a:t>Пени не начисляются на недоимку, которую налогоплательщик не может погасить из-за ареста имущества или блокировки счетов (</a:t>
            </a:r>
            <a:r>
              <a:rPr lang="ru-RU" u="sng" dirty="0">
                <a:hlinkClick r:id="rId2"/>
              </a:rPr>
              <a:t>п. 3 ст. 75 НК РФ</a:t>
            </a:r>
            <a:r>
              <a:rPr lang="ru-RU" dirty="0"/>
              <a:t>). Хотя компаниям приходится в суде доказывать, что арест сделал невозможным погашение недоимки (</a:t>
            </a:r>
            <a:r>
              <a:rPr lang="ru-RU" u="sng" dirty="0">
                <a:hlinkClick r:id="rId3"/>
              </a:rPr>
              <a:t>постановление Четвертого ААС от 11.10.13 № А78-9649/2012</a:t>
            </a:r>
            <a:r>
              <a:rPr lang="ru-RU" dirty="0"/>
              <a:t>).</a:t>
            </a:r>
          </a:p>
          <a:p>
            <a:pPr fontAlgn="base"/>
            <a:r>
              <a:rPr lang="ru-RU" dirty="0"/>
              <a:t>Но поблажка не работает, если судебные приставы наложат запрет на регистрационные действия с автомобилями компании. Суд не считает это арестом (</a:t>
            </a:r>
            <a:r>
              <a:rPr lang="ru-RU" u="sng" dirty="0">
                <a:hlinkClick r:id="rId4"/>
              </a:rPr>
              <a:t>постановление Первого ААС от 26.08.14 № А11-6836/2013</a:t>
            </a:r>
            <a:r>
              <a:rPr lang="ru-RU" dirty="0"/>
              <a:t>). То же самое, если налоговики наложат не арест, а запрет на отчуждение имущества без согласия контролеров в порядке </a:t>
            </a:r>
            <a:r>
              <a:rPr lang="ru-RU" u="sng" dirty="0">
                <a:hlinkClick r:id="rId5"/>
              </a:rPr>
              <a:t>пункта 10</a:t>
            </a:r>
            <a:r>
              <a:rPr lang="ru-RU" dirty="0"/>
              <a:t> статьи 101 НК РФ (</a:t>
            </a:r>
            <a:r>
              <a:rPr lang="ru-RU" u="sng" dirty="0">
                <a:hlinkClick r:id="rId6"/>
              </a:rPr>
              <a:t>постановление Шестого ААС от 04.09.15 № 06АП-4099/2015</a:t>
            </a:r>
            <a:r>
              <a:rPr lang="ru-RU" dirty="0"/>
              <a:t>).</a:t>
            </a:r>
          </a:p>
          <a:p>
            <a:pPr fontAlgn="base"/>
            <a:r>
              <a:rPr lang="ru-RU" dirty="0"/>
              <a:t>Суд одобрит начисление пеней, если налоговики арестовали не все имущество компании. Раз у общества были </a:t>
            </a:r>
            <a:r>
              <a:rPr lang="ru-RU" dirty="0" err="1"/>
              <a:t>неарестованные</a:t>
            </a:r>
            <a:r>
              <a:rPr lang="ru-RU" dirty="0"/>
              <a:t> активы, ничего не мешало ему погасить недоимку. Значит, пени правомерны (постановления </a:t>
            </a:r>
            <a:r>
              <a:rPr lang="ru-RU" u="sng" dirty="0">
                <a:hlinkClick r:id="rId7"/>
              </a:rPr>
              <a:t>Третьего ААС от 01.12.16 № А33-8287/2016</a:t>
            </a:r>
            <a:r>
              <a:rPr lang="ru-RU" dirty="0"/>
              <a:t>, </a:t>
            </a:r>
            <a:r>
              <a:rPr lang="ru-RU" u="sng" dirty="0">
                <a:hlinkClick r:id="rId8"/>
              </a:rPr>
              <a:t>Шестого ААС от 29.11.16 № 06АП-5794/2016</a:t>
            </a:r>
            <a:r>
              <a:rPr lang="ru-RU" dirty="0"/>
              <a:t>). Также пени обоснованны, если арестованное имущество находится у налогоплательщика, который продолжает использовать его в деятельности. То есть препятствий для совершения обычных операций нет (</a:t>
            </a:r>
            <a:r>
              <a:rPr lang="ru-RU" u="sng" dirty="0">
                <a:hlinkClick r:id="rId9"/>
              </a:rPr>
              <a:t>постановление Двенадцатого ААС от 07.04.17 № 12АП-14003/2016</a:t>
            </a:r>
            <a:r>
              <a:rPr lang="ru-RU" dirty="0"/>
              <a:t>).</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Обеспечительные меры</a:t>
            </a:r>
          </a:p>
        </p:txBody>
      </p:sp>
      <p:sp>
        <p:nvSpPr>
          <p:cNvPr id="3" name="Содержимое 2"/>
          <p:cNvSpPr>
            <a:spLocks noGrp="1"/>
          </p:cNvSpPr>
          <p:nvPr>
            <p:ph idx="1"/>
          </p:nvPr>
        </p:nvSpPr>
        <p:spPr/>
        <p:txBody>
          <a:bodyPr>
            <a:normAutofit fontScale="62500" lnSpcReduction="20000"/>
          </a:bodyPr>
          <a:lstStyle/>
          <a:p>
            <a:r>
              <a:rPr lang="ru-RU" dirty="0"/>
              <a:t>Суд изучает объяснения компании и повторно проверяет, были ли у арбитров основания для применения обеспечительных мер (</a:t>
            </a:r>
            <a:r>
              <a:rPr lang="ru-RU" dirty="0">
                <a:hlinkClick r:id="rId2"/>
              </a:rPr>
              <a:t>ч. 2 ст. 90 АПК</a:t>
            </a:r>
            <a:r>
              <a:rPr lang="ru-RU" dirty="0"/>
              <a:t>). Суд оценивает разумность и обоснованность требований инспекции о применении мер, вероятность причинения бюджету значительного ущерба в случае непринятия мер и пр. (</a:t>
            </a:r>
            <a:r>
              <a:rPr lang="ru-RU" dirty="0">
                <a:hlinkClick r:id="rId3"/>
              </a:rPr>
              <a:t>п. 10 постановления Пленума ВАС от 12.10.2006 № 55 «О применении судами обеспечительных мер»</a:t>
            </a:r>
            <a:r>
              <a:rPr lang="ru-RU" dirty="0"/>
              <a:t>).</a:t>
            </a:r>
          </a:p>
          <a:p>
            <a:r>
              <a:rPr lang="ru-RU" dirty="0"/>
              <a:t>Рассмотрев доводы инспекции и компании, суд либо отказывает налоговикам в применении обеспечительных мер, либо выносит определение об их отмене (</a:t>
            </a:r>
            <a:r>
              <a:rPr lang="ru-RU" dirty="0">
                <a:hlinkClick r:id="rId4"/>
              </a:rPr>
              <a:t>п. 22 постановления Пленума ВАС № 55</a:t>
            </a:r>
            <a:r>
              <a:rPr lang="ru-RU" dirty="0"/>
              <a:t>).</a:t>
            </a:r>
          </a:p>
          <a:p>
            <a:r>
              <a:rPr lang="ru-RU" dirty="0"/>
              <a:t>+</a:t>
            </a:r>
          </a:p>
          <a:p>
            <a:r>
              <a:rPr lang="ru-RU" dirty="0"/>
              <a:t>Обеспечительные меры — ускоренное средство защиты. Чтобы применить их, не нужно представлять доказательства в объеме, необходимом для обоснования требований и возражений стороны по существу спора (</a:t>
            </a:r>
            <a:r>
              <a:rPr lang="ru-RU" dirty="0">
                <a:hlinkClick r:id="rId5"/>
              </a:rPr>
              <a:t>постановление АС </a:t>
            </a:r>
            <a:r>
              <a:rPr lang="ru-RU" dirty="0" err="1">
                <a:hlinkClick r:id="rId5"/>
              </a:rPr>
              <a:t>Западно-Сибирского</a:t>
            </a:r>
            <a:r>
              <a:rPr lang="ru-RU" dirty="0">
                <a:hlinkClick r:id="rId5"/>
              </a:rPr>
              <a:t> округа от 08.06.2018 № А67-10458/2017</a:t>
            </a:r>
            <a:r>
              <a:rPr lang="ru-RU" dirty="0"/>
              <a:t>, </a:t>
            </a:r>
            <a:r>
              <a:rPr lang="ru-RU" dirty="0">
                <a:hlinkClick r:id="rId3"/>
              </a:rPr>
              <a:t>п. 10</a:t>
            </a:r>
            <a:r>
              <a:rPr lang="ru-RU" dirty="0"/>
              <a:t> постановления Пленума ВАС № 55).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 2020 года</a:t>
            </a:r>
          </a:p>
        </p:txBody>
      </p:sp>
      <p:sp>
        <p:nvSpPr>
          <p:cNvPr id="3" name="Содержимое 2"/>
          <p:cNvSpPr>
            <a:spLocks noGrp="1"/>
          </p:cNvSpPr>
          <p:nvPr>
            <p:ph sz="half" idx="1"/>
          </p:nvPr>
        </p:nvSpPr>
        <p:spPr/>
        <p:txBody>
          <a:bodyPr>
            <a:normAutofit fontScale="55000" lnSpcReduction="20000"/>
          </a:bodyPr>
          <a:lstStyle/>
          <a:p>
            <a:r>
              <a:rPr lang="ru-RU" dirty="0"/>
              <a:t>С 1 января 2020 года больше не нужно представлять налоговые декларации о предполагаемом доходе </a:t>
            </a:r>
            <a:r>
              <a:rPr lang="ru-RU" dirty="0" err="1"/>
              <a:t>физлиц</a:t>
            </a:r>
            <a:r>
              <a:rPr lang="ru-RU" dirty="0"/>
              <a:t> по форме 4-НДФЛ. Также </a:t>
            </a:r>
            <a:r>
              <a:rPr lang="ru-RU" dirty="0">
                <a:hlinkClick r:id="rId2"/>
              </a:rPr>
              <a:t>меняется</a:t>
            </a:r>
            <a:r>
              <a:rPr lang="ru-RU" dirty="0"/>
              <a:t> порядок расчета авансовых платежей по НДФЛ у</a:t>
            </a:r>
            <a:endParaRPr lang="ru-RU" b="1" dirty="0"/>
          </a:p>
          <a:p>
            <a:endParaRPr lang="ru-RU" b="1" dirty="0"/>
          </a:p>
          <a:p>
            <a:r>
              <a:rPr lang="ru-RU" b="1" dirty="0"/>
              <a:t>Перенос убытков.</a:t>
            </a:r>
            <a:r>
              <a:rPr lang="ru-RU" dirty="0"/>
              <a:t> Минфин продлил 50-процентное ограничение переноса убытков на будущее до 2024 года</a:t>
            </a:r>
          </a:p>
          <a:p>
            <a:endParaRPr lang="ru-RU" dirty="0"/>
          </a:p>
          <a:p>
            <a:r>
              <a:rPr lang="ru-RU" dirty="0">
                <a:hlinkClick r:id="rId3"/>
              </a:rPr>
              <a:t>Приказом Минюста РФ от 27.12.2019 № 330</a:t>
            </a:r>
            <a:r>
              <a:rPr lang="ru-RU" dirty="0"/>
              <a:t> утвержден Порядок расчета суммы денежных средств на счете, на которую может быть обращено взыскание или наложен арест, с учетом требований, предусмотренных ст. ст. 99 и 101 Федерального закона от 02.10.2007 № 229-ФЗ «Об исполнительном производстве».</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sz="3300" dirty="0"/>
              <a:t>С 1 января 2020 года </a:t>
            </a:r>
            <a:r>
              <a:rPr lang="ru-RU" sz="3300" dirty="0" err="1"/>
              <a:t>неудержанный</a:t>
            </a:r>
            <a:r>
              <a:rPr lang="ru-RU" sz="3300" dirty="0"/>
              <a:t> НДФЛ компании обязаны платить за счет собственных средств (</a:t>
            </a:r>
            <a:r>
              <a:rPr lang="ru-RU" sz="3300" dirty="0">
                <a:hlinkClick r:id="rId4"/>
              </a:rPr>
              <a:t>Федеральный закон от 29.09.2019 № 325‑ФЗ</a:t>
            </a:r>
            <a:r>
              <a:rPr lang="ru-RU" sz="3300" dirty="0"/>
              <a:t>). однако работодатель вправе взыскать налог с сотрудника регрессом — потребовать возместить материальный ущерб (</a:t>
            </a:r>
            <a:r>
              <a:rPr lang="ru-RU" sz="3300" dirty="0">
                <a:hlinkClick r:id="rId5"/>
              </a:rPr>
              <a:t>ст. 233 ТК</a:t>
            </a:r>
            <a:r>
              <a:rPr lang="ru-RU" sz="3300" dirty="0"/>
              <a:t>). При этом стоит сослаться, что работник совершил противоправные действия, нарушив налоговое законодательство и скрыв доход.</a:t>
            </a:r>
            <a:endParaRPr lang="en-US" sz="3300" dirty="0"/>
          </a:p>
          <a:p>
            <a:endParaRPr lang="en-US" sz="3300" dirty="0"/>
          </a:p>
          <a:p>
            <a:r>
              <a:rPr lang="en-US" sz="3300" b="1" dirty="0"/>
              <a:t>4000 </a:t>
            </a:r>
            <a:r>
              <a:rPr lang="ru-RU" sz="3300" b="1" dirty="0"/>
              <a:t>налоговый мониторинг</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Подпись</a:t>
            </a:r>
          </a:p>
        </p:txBody>
      </p:sp>
      <p:sp>
        <p:nvSpPr>
          <p:cNvPr id="3" name="Объект 2"/>
          <p:cNvSpPr>
            <a:spLocks noGrp="1"/>
          </p:cNvSpPr>
          <p:nvPr>
            <p:ph idx="1"/>
          </p:nvPr>
        </p:nvSpPr>
        <p:spPr/>
        <p:txBody>
          <a:bodyPr>
            <a:normAutofit fontScale="47500" lnSpcReduction="20000"/>
          </a:bodyPr>
          <a:lstStyle/>
          <a:p>
            <a:r>
              <a:rPr lang="ru-RU" dirty="0"/>
              <a:t>С 1 июля изменены правила получения и использования электронной подписи. Изменения внесены </a:t>
            </a:r>
            <a:r>
              <a:rPr lang="ru-RU" dirty="0">
                <a:hlinkClick r:id="rId2"/>
              </a:rPr>
              <a:t>Федеральным законом от 27.12.2019 № 476-ФЗ</a:t>
            </a:r>
            <a:r>
              <a:rPr lang="ru-RU" dirty="0"/>
              <a:t>. В частности, с 2021 года появится новый вид организаций: доверенная третья сторона. В их задачи будет входить проверка действительности ЭП, сертификатов и полномочий участников электронного взаимодействия. Планируется, что это обезопасит работу с электронной подписью и исключит мошенничества в этой сфере.</a:t>
            </a:r>
          </a:p>
          <a:p>
            <a:r>
              <a:rPr lang="ru-RU" dirty="0"/>
              <a:t>Также с 1 января 2021 года удостоверяющие центры получат право хранить и использовать по поручению клиента ключ электронной подписи (дистанционная электронная подпись). Таким образом, владельцы смогут подписывать электронные документы с любого электронного устройства без установки специальных программ. Кроме того, дистанционное хранение ЭП упростит отслеживание подписанных документов, ведь в удостоверяющем центре будет сохраняться вся история их подписания.</a:t>
            </a:r>
          </a:p>
          <a:p>
            <a:r>
              <a:rPr lang="ru-RU" dirty="0"/>
              <a:t>Также в соответствии с новым законом с 1 января 2022 года меняется порядок получения электронной подписи. Руководители кредитных организаций смогут сделать это только в Центральном банке Российской Федерации, руководители органов государственной власти – в Федеральном Казначействе, руководители коммерческих предприятий и индивидуальные предприниматели - в Федеральной налоговой службе. Последняя категория также сможет идентифицировать личные данные и получать ЭП удаленно, в том числе по действующему сертификату ЭП. Сотрудники юридического лица или индивидуального предпринимателя вправе получать ЭП в коммерческих удостоверяющих центрах. Для подтверждения полномочий будут прикладываться машиночитаемые доверенности.</a:t>
            </a:r>
          </a:p>
          <a:p>
            <a:r>
              <a:rPr lang="ru-RU" dirty="0"/>
              <a:t>Сертификаты ключей ЭП на сотрудников для сдачи налоговой отчетности, полученные до 1 июля, действуют до конца 2021 года.</a:t>
            </a:r>
          </a:p>
          <a:p>
            <a:endParaRPr lang="ru-RU" dirty="0"/>
          </a:p>
        </p:txBody>
      </p:sp>
    </p:spTree>
    <p:extLst>
      <p:ext uri="{BB962C8B-B14F-4D97-AF65-F5344CB8AC3E}">
        <p14:creationId xmlns:p14="http://schemas.microsoft.com/office/powerpoint/2010/main" val="3797055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40000" lnSpcReduction="20000"/>
          </a:bodyPr>
          <a:lstStyle/>
          <a:p>
            <a:r>
              <a:rPr lang="ru-RU" dirty="0"/>
              <a:t>С 1 апреля 2020 года </a:t>
            </a:r>
            <a:r>
              <a:rPr lang="ru-RU" dirty="0">
                <a:hlinkClick r:id="rId2"/>
              </a:rPr>
              <a:t>вступают в силу</a:t>
            </a:r>
            <a:r>
              <a:rPr lang="ru-RU" dirty="0"/>
              <a:t> поправки в Налоговый кодекс, связанные с возникновением залога при неисполнении налогоплательщиком обязательств перед бюджетом (п. 2.1 ст. 73 НК).</a:t>
            </a:r>
          </a:p>
          <a:p>
            <a:r>
              <a:rPr lang="ru-RU" dirty="0"/>
              <a:t>В соответствии с данными изменениями имущество налогоплательщика признается находящимся в залоге у налогового органа на основании закона в следующих случаях:</a:t>
            </a:r>
          </a:p>
          <a:p>
            <a:r>
              <a:rPr lang="ru-RU" dirty="0"/>
              <a:t>неуплаты в течение одного месяца задолженности по налогам (сборам, страховым взносам), указанной в решении о взыскании, по которому был наложен арест на имущество;</a:t>
            </a:r>
          </a:p>
          <a:p>
            <a:r>
              <a:rPr lang="ru-RU" dirty="0"/>
              <a:t>неисполнения вступившего в силу решения налогового органа о привлечении к ответственности за налоговое правонарушение, по которому вводился запрет на отчуждение или передачу в залог без согласия налогового органа.</a:t>
            </a:r>
          </a:p>
          <a:p>
            <a:endParaRPr lang="ru-RU" dirty="0"/>
          </a:p>
        </p:txBody>
      </p:sp>
      <p:sp>
        <p:nvSpPr>
          <p:cNvPr id="4" name="Содержимое 3"/>
          <p:cNvSpPr>
            <a:spLocks noGrp="1"/>
          </p:cNvSpPr>
          <p:nvPr>
            <p:ph sz="half" idx="2"/>
          </p:nvPr>
        </p:nvSpPr>
        <p:spPr/>
        <p:txBody>
          <a:bodyPr>
            <a:normAutofit fontScale="40000" lnSpcReduction="20000"/>
          </a:bodyPr>
          <a:lstStyle/>
          <a:p>
            <a:r>
              <a:rPr lang="ru-RU" b="1" dirty="0"/>
              <a:t> с 7 апреля 2015 года вступил в силу Федеральный закон от 06.04.2015 №82-ФЗ «О внесении изменений в отдельные законодательные акты Российской Федерации в части отмены обязательности печати хозяйственных обществ», в соответствии с которым обязательность использования печати для хозяйственных обществ - </a:t>
            </a:r>
            <a:r>
              <a:rPr lang="ru-RU" b="1" dirty="0" err="1"/>
              <a:t>обществ</a:t>
            </a:r>
            <a:r>
              <a:rPr lang="ru-RU" b="1" dirty="0"/>
              <a:t> с ограниченной ответственностью и акционерных обществ отменена.</a:t>
            </a:r>
          </a:p>
          <a:p>
            <a:br>
              <a:rPr lang="ru-RU" dirty="0"/>
            </a:br>
            <a:endParaRPr lang="ru-RU" dirty="0"/>
          </a:p>
          <a:p>
            <a:r>
              <a:rPr lang="ru-RU" dirty="0"/>
              <a:t>Федеральным законом определено, что использование (наличие) печати является правом, а не обязанностью хозяйственных обществ.</a:t>
            </a:r>
          </a:p>
          <a:p>
            <a:r>
              <a:rPr lang="ru-RU" dirty="0"/>
              <a:t>В этой связи, с 7 апреля 2015 года изготовление и использование обществами с ограниченной ответственностью и акционерными обществами печатей не требуется.</a:t>
            </a:r>
          </a:p>
          <a:p>
            <a:br>
              <a:rPr lang="ru-RU" dirty="0"/>
            </a:br>
            <a:endParaRPr lang="ru-RU" dirty="0"/>
          </a:p>
          <a:p>
            <a:r>
              <a:rPr lang="ru-RU" dirty="0"/>
              <a:t>Позиция ФНС России о том, что документы, представляемые (направляемые) в налоговые органы, должны приниматься вне зависимости от наличия (отсутствия) в них печати, отражена в письме ФНС России от 5 августа 2015 года № БС-4-17/13706@.</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2020</a:t>
            </a:r>
          </a:p>
        </p:txBody>
      </p:sp>
      <p:sp>
        <p:nvSpPr>
          <p:cNvPr id="3" name="Содержимое 2"/>
          <p:cNvSpPr>
            <a:spLocks noGrp="1"/>
          </p:cNvSpPr>
          <p:nvPr>
            <p:ph sz="half" idx="1"/>
          </p:nvPr>
        </p:nvSpPr>
        <p:spPr/>
        <p:txBody>
          <a:bodyPr>
            <a:normAutofit fontScale="40000" lnSpcReduction="20000"/>
          </a:bodyPr>
          <a:lstStyle/>
          <a:p>
            <a:r>
              <a:rPr lang="ru-RU" dirty="0"/>
              <a:t>С 2020 года действуют новые правила налогообложения недвижимости организаций исходя из кадастровой стоимости. Соответствующие изменения предусмотрены Федеральными законами </a:t>
            </a:r>
            <a:r>
              <a:rPr lang="ru-RU" dirty="0">
                <a:hlinkClick r:id="rId2"/>
              </a:rPr>
              <a:t>от 25.09.2019 № 325-ФЗ</a:t>
            </a:r>
            <a:r>
              <a:rPr lang="ru-RU" dirty="0"/>
              <a:t> и </a:t>
            </a:r>
            <a:r>
              <a:rPr lang="ru-RU" dirty="0">
                <a:hlinkClick r:id="rId3"/>
              </a:rPr>
              <a:t>от 28.11.2019 № 379-ФЗ</a:t>
            </a:r>
            <a:r>
              <a:rPr lang="ru-RU" dirty="0"/>
              <a:t>.</a:t>
            </a:r>
          </a:p>
          <a:p>
            <a:r>
              <a:rPr lang="ru-RU" dirty="0"/>
              <a:t>Так, прекращает действовать условие об обязательном учете объектов недвижимости на балансе организаций в качестве основных средств для их налогообложения исходя </a:t>
            </a:r>
            <a:r>
              <a:rPr lang="ru-RU" dirty="0">
                <a:hlinkClick r:id="rId4"/>
              </a:rPr>
              <a:t>из кадастровой стоимости</a:t>
            </a:r>
            <a:r>
              <a:rPr lang="ru-RU" dirty="0"/>
              <a:t>. При этом сохраняются иные условия:</a:t>
            </a:r>
          </a:p>
          <a:p>
            <a:r>
              <a:rPr lang="ru-RU" dirty="0"/>
              <a:t>о принадлежности объектов организации на праве собственности или хозяйственного ведения;</a:t>
            </a:r>
          </a:p>
          <a:p>
            <a:r>
              <a:rPr lang="ru-RU" dirty="0"/>
              <a:t>о наличии сведений о кадастровой стоимости в Едином государственном реестре недвижимости;</a:t>
            </a:r>
          </a:p>
          <a:p>
            <a:r>
              <a:rPr lang="ru-RU" dirty="0"/>
              <a:t>об установлении законом субъекта РФ особенностей определения налоговой базы исходя из кадастровой стоимости объектов недвижимого имущества и включении торгово-офисных объектов в перечень, ежегодно формируемый уполномоченным органом исполнительной власти региона (</a:t>
            </a:r>
            <a:r>
              <a:rPr lang="ru-RU" dirty="0">
                <a:hlinkClick r:id="rId5"/>
              </a:rPr>
              <a:t>ст. 378.2 НК РФ</a:t>
            </a:r>
            <a:r>
              <a:rPr lang="ru-RU" dirty="0"/>
              <a:t>).</a:t>
            </a:r>
          </a:p>
          <a:p>
            <a:r>
              <a:rPr lang="ru-RU" dirty="0"/>
              <a:t>К видам объектов, налоговая база по которым определяется исходя из кадастровой стоимости, дополнительно отнесены гаражи, </a:t>
            </a:r>
            <a:r>
              <a:rPr lang="ru-RU" dirty="0" err="1"/>
              <a:t>машино-места</a:t>
            </a:r>
            <a:r>
              <a:rPr lang="ru-RU" dirty="0"/>
              <a:t>, объекты незавершенного строительства, жилые строения, садовые дома, </a:t>
            </a:r>
            <a:r>
              <a:rPr lang="ru-RU" dirty="0" err="1"/>
              <a:t>хозпостройки</a:t>
            </a:r>
            <a:r>
              <a:rPr lang="ru-RU" dirty="0"/>
              <a:t>, расположенные на земельных участках для ведения личного подсобного хозяйства, огородничества, садоводства или ИЖС (</a:t>
            </a:r>
            <a:r>
              <a:rPr lang="ru-RU" dirty="0" err="1">
                <a:hlinkClick r:id="rId6"/>
              </a:rPr>
              <a:t>пп</a:t>
            </a:r>
            <a:r>
              <a:rPr lang="ru-RU" dirty="0">
                <a:hlinkClick r:id="rId6"/>
              </a:rPr>
              <a:t>. 4 п. 1 ст. 378.2 НК РФ</a:t>
            </a:r>
            <a:r>
              <a:rPr lang="ru-RU" dirty="0"/>
              <a:t>).</a:t>
            </a:r>
          </a:p>
          <a:p>
            <a:endParaRPr lang="ru-RU" dirty="0"/>
          </a:p>
        </p:txBody>
      </p:sp>
      <p:sp>
        <p:nvSpPr>
          <p:cNvPr id="4" name="Содержимое 3"/>
          <p:cNvSpPr>
            <a:spLocks noGrp="1"/>
          </p:cNvSpPr>
          <p:nvPr>
            <p:ph sz="half" idx="2"/>
          </p:nvPr>
        </p:nvSpPr>
        <p:spPr/>
        <p:txBody>
          <a:bodyPr>
            <a:normAutofit fontScale="40000" lnSpcReduction="20000"/>
          </a:bodyPr>
          <a:lstStyle/>
          <a:p>
            <a:r>
              <a:rPr lang="ru-RU" sz="5000" b="1" dirty="0"/>
              <a:t>Индивидуальные предприниматели (ИП) обязаны платить налоги с дохода, даже если деньги от клиента пришли не на расчетный счет ИП, а на его обычный банковский счет, открытый на </a:t>
            </a:r>
            <a:r>
              <a:rPr lang="ru-RU" sz="5000" b="1" dirty="0" err="1"/>
              <a:t>физлицо</a:t>
            </a:r>
            <a:r>
              <a:rPr lang="ru-RU" sz="5000" b="1" dirty="0"/>
              <a:t>. Федеральная налоговая служба (ФНС) напомнила об этом в письме от 17 октября 2019 года № БС-3-11/9055@</a:t>
            </a:r>
            <a:br>
              <a:rPr lang="ru-RU" b="1" dirty="0"/>
            </a:b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 2020</a:t>
            </a:r>
          </a:p>
        </p:txBody>
      </p:sp>
      <p:sp>
        <p:nvSpPr>
          <p:cNvPr id="3" name="Содержимое 2"/>
          <p:cNvSpPr>
            <a:spLocks noGrp="1"/>
          </p:cNvSpPr>
          <p:nvPr>
            <p:ph sz="half" idx="1"/>
          </p:nvPr>
        </p:nvSpPr>
        <p:spPr/>
        <p:txBody>
          <a:bodyPr>
            <a:normAutofit fontScale="62500" lnSpcReduction="20000"/>
          </a:bodyPr>
          <a:lstStyle/>
          <a:p>
            <a:r>
              <a:rPr lang="ru-RU" dirty="0"/>
              <a:t>С 1 января 2020 года обновится перечень государств и территорий, не обеспечивающих обмен налоговой информацией с Россией. Новый список ФНС утвердила в приказе от 11.10.2019 № ММВ-7-17/511@. В список вошли 98 государств и 18 территорий</a:t>
            </a:r>
          </a:p>
        </p:txBody>
      </p:sp>
      <p:sp>
        <p:nvSpPr>
          <p:cNvPr id="4" name="Содержимое 3"/>
          <p:cNvSpPr>
            <a:spLocks noGrp="1"/>
          </p:cNvSpPr>
          <p:nvPr>
            <p:ph sz="half" idx="2"/>
          </p:nvPr>
        </p:nvSpPr>
        <p:spPr/>
        <p:txBody>
          <a:bodyPr>
            <a:normAutofit fontScale="62500" lnSpcReduction="20000"/>
          </a:bodyPr>
          <a:lstStyle/>
          <a:p>
            <a:r>
              <a:rPr lang="ru-RU" dirty="0"/>
              <a:t>ФНС России обновила перечень стран, с которыми осуществляется обмен финансовый информацией в автоматическом режиме. В него были добавлены Панама, Израиль, Доминика, Гана, а исключены - Великобритания, Остров Мэн, </a:t>
            </a:r>
            <a:r>
              <a:rPr lang="ru-RU" dirty="0" err="1"/>
              <a:t>Гернси</a:t>
            </a:r>
            <a:r>
              <a:rPr lang="ru-RU" dirty="0"/>
              <a:t>, Джерси и Литва. Минюст России зарегистрировал соответствующий </a:t>
            </a:r>
            <a:r>
              <a:rPr lang="ru-RU" dirty="0">
                <a:hlinkClick r:id="rId2"/>
              </a:rPr>
              <a:t>приказ ФНС России от 21.11.2019 №ММВ-7-17/582@</a:t>
            </a:r>
            <a:r>
              <a:rPr lang="ru-RU" dirty="0"/>
              <a:t>.</a:t>
            </a:r>
          </a:p>
          <a:p>
            <a:r>
              <a:rPr lang="ru-RU" dirty="0"/>
              <a:t>С 1 января россияне могут не сообщать налоговой об операциях по своим зарубежным счетам, если они открыты в странах, входящих в ФАТФ или ОЭСР</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2020</a:t>
            </a:r>
          </a:p>
        </p:txBody>
      </p:sp>
      <p:sp>
        <p:nvSpPr>
          <p:cNvPr id="3" name="Содержимое 2"/>
          <p:cNvSpPr>
            <a:spLocks noGrp="1"/>
          </p:cNvSpPr>
          <p:nvPr>
            <p:ph sz="half" idx="1"/>
          </p:nvPr>
        </p:nvSpPr>
        <p:spPr/>
        <p:txBody>
          <a:bodyPr>
            <a:normAutofit fontScale="85000" lnSpcReduction="20000"/>
          </a:bodyPr>
          <a:lstStyle/>
          <a:p>
            <a:r>
              <a:rPr lang="ru-RU" dirty="0"/>
              <a:t>С 2020 года организации, имеющие несколько обособленных подразделений на территории одного муниципального образования, смогут представлять налоговую отчетность по НДФЛ и перечислять удержанные суммы НДФЛ в бюджет по месту учета либо самой организации, либо одного из ее обособленных подразделений. </a:t>
            </a:r>
          </a:p>
        </p:txBody>
      </p:sp>
      <p:sp>
        <p:nvSpPr>
          <p:cNvPr id="4" name="Содержимое 3"/>
          <p:cNvSpPr>
            <a:spLocks noGrp="1"/>
          </p:cNvSpPr>
          <p:nvPr>
            <p:ph sz="half" idx="2"/>
          </p:nvPr>
        </p:nvSpPr>
        <p:spPr/>
        <p:txBody>
          <a:bodyPr>
            <a:normAutofit fontScale="85000" lnSpcReduction="20000"/>
          </a:bodyPr>
          <a:lstStyle/>
          <a:p>
            <a:r>
              <a:rPr lang="ru-RU" dirty="0"/>
              <a:t>Для этого организации необходимо уведомить о своем выборе налоговый орган. Сейчас такие налоговые агенты сдают отчетность по месту учета как головной организации, так и каждого обособленного подразделения. </a:t>
            </a:r>
          </a:p>
          <a:p>
            <a:endParaRPr lang="ru-RU" dirty="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Изменения и новации</a:t>
            </a:r>
          </a:p>
        </p:txBody>
      </p:sp>
      <p:sp>
        <p:nvSpPr>
          <p:cNvPr id="3" name="Содержимое 2"/>
          <p:cNvSpPr>
            <a:spLocks noGrp="1"/>
          </p:cNvSpPr>
          <p:nvPr>
            <p:ph sz="half" idx="1"/>
          </p:nvPr>
        </p:nvSpPr>
        <p:spPr/>
        <p:txBody>
          <a:bodyPr>
            <a:normAutofit fontScale="40000" lnSpcReduction="20000"/>
          </a:bodyPr>
          <a:lstStyle/>
          <a:p>
            <a:r>
              <a:rPr lang="ru-RU" dirty="0"/>
              <a:t>Правила финансового анализа, утвержденные </a:t>
            </a:r>
            <a:r>
              <a:rPr lang="ru-RU" u="sng" dirty="0">
                <a:hlinkClick r:id="rId2"/>
              </a:rPr>
              <a:t>постановлением Правительства от 25.06.2003 № 367</a:t>
            </a:r>
            <a:r>
              <a:rPr lang="ru-RU" dirty="0"/>
              <a:t>. Анализ направляйте генеральному директору в виде служебной записки.</a:t>
            </a:r>
          </a:p>
        </p:txBody>
      </p:sp>
      <p:sp>
        <p:nvSpPr>
          <p:cNvPr id="4" name="Содержимое 3"/>
          <p:cNvSpPr>
            <a:spLocks noGrp="1"/>
          </p:cNvSpPr>
          <p:nvPr>
            <p:ph sz="half" idx="2"/>
          </p:nvPr>
        </p:nvSpPr>
        <p:spPr/>
        <p:txBody>
          <a:bodyPr>
            <a:normAutofit fontScale="40000" lnSpcReduction="20000"/>
          </a:bodyPr>
          <a:lstStyle/>
          <a:p>
            <a:pPr fontAlgn="base"/>
            <a:endParaRPr lang="ru-RU" u="sng" dirty="0">
              <a:hlinkClick r:id="rId3"/>
            </a:endParaRPr>
          </a:p>
          <a:p>
            <a:r>
              <a:rPr lang="ru-RU" sz="5600" dirty="0"/>
              <a:t>Приказ  </a:t>
            </a:r>
            <a:r>
              <a:rPr lang="ru-RU" sz="5600" dirty="0" err="1"/>
              <a:t>Минэконом</a:t>
            </a:r>
            <a:r>
              <a:rPr lang="ru-RU" sz="5600" dirty="0"/>
              <a:t> развития от 26.06.2019 № 382 </a:t>
            </a:r>
            <a:r>
              <a:rPr lang="ru-RU" sz="5600" b="1" dirty="0"/>
              <a:t>МЕТОДИКА</a:t>
            </a:r>
          </a:p>
          <a:p>
            <a:r>
              <a:rPr lang="ru-RU" sz="5600" b="1" dirty="0"/>
              <a:t>ПРОВЕДЕНИЯ АНАЛИЗА ФИНАНСОВОГО СОСТОЯНИЯ ЗАИНТЕРЕСОВАННОГО</a:t>
            </a:r>
          </a:p>
          <a:p>
            <a:r>
              <a:rPr lang="ru-RU" sz="5600" b="1" dirty="0"/>
              <a:t>ЛИЦА В ЦЕЛЯХ УСТАНОВЛЕНИЯ УГРОЗЫ ВОЗНИКНОВЕНИЯ ПРИЗНАКОВ</a:t>
            </a:r>
          </a:p>
          <a:p>
            <a:r>
              <a:rPr lang="ru-RU" sz="5600" b="1" dirty="0"/>
              <a:t>ЕГО НЕСОСТОЯТЕЛЬНОСТИ (БАНКРОТСТВА) В СЛУЧАЕ</a:t>
            </a:r>
          </a:p>
          <a:p>
            <a:r>
              <a:rPr lang="ru-RU" sz="5600" b="1" dirty="0"/>
              <a:t>ЕДИНОВРЕМЕННОЙ УПЛАТЫ ЭТИМ ЛИЦОМ НАЛОГА</a:t>
            </a:r>
          </a:p>
          <a:p>
            <a:endParaRPr lang="ru-RU" sz="5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Зачет и возврат</a:t>
            </a:r>
          </a:p>
        </p:txBody>
      </p:sp>
      <p:sp>
        <p:nvSpPr>
          <p:cNvPr id="3" name="Содержимое 2"/>
          <p:cNvSpPr>
            <a:spLocks noGrp="1"/>
          </p:cNvSpPr>
          <p:nvPr>
            <p:ph sz="half" idx="1"/>
          </p:nvPr>
        </p:nvSpPr>
        <p:spPr/>
        <p:txBody>
          <a:bodyPr>
            <a:normAutofit fontScale="55000" lnSpcReduction="20000"/>
          </a:bodyPr>
          <a:lstStyle/>
          <a:p>
            <a:pPr fontAlgn="base"/>
            <a:r>
              <a:rPr lang="ru-RU" dirty="0"/>
              <a:t> </a:t>
            </a:r>
            <a:r>
              <a:rPr lang="ru-RU" sz="2900" dirty="0"/>
              <a:t>сроки на зачет и возврат переплаты по налогу начинают исчисляться не со дня окончания самой проверки, а лишь по истечении 10 рабочих дней со дня, следующего за этим днем (или со дня, когда такая проверка должна быть завершена в срок).</a:t>
            </a:r>
          </a:p>
          <a:p>
            <a:pPr fontAlgn="base"/>
            <a:r>
              <a:rPr lang="ru-RU" sz="2900" dirty="0"/>
              <a:t>Однако сам срок для принятия инспекцией решения о возврате/зачете переплаты в конкретной ситуации составляет не 1 месяц, а 10 рабочих дней. Таким образом, сложив эти сроки (10 рабочих дней со дня, следующего за днем окончания камеральной проверки, + 10 рабочих дней на принятие решения о возврате или проведении зачета), получаем 20 рабочих дней.</a:t>
            </a:r>
          </a:p>
          <a:p>
            <a:endParaRPr lang="ru-RU" dirty="0"/>
          </a:p>
        </p:txBody>
      </p:sp>
      <p:sp>
        <p:nvSpPr>
          <p:cNvPr id="4" name="Содержимое 3"/>
          <p:cNvSpPr>
            <a:spLocks noGrp="1"/>
          </p:cNvSpPr>
          <p:nvPr>
            <p:ph sz="half" idx="2"/>
          </p:nvPr>
        </p:nvSpPr>
        <p:spPr/>
        <p:txBody>
          <a:bodyPr>
            <a:normAutofit fontScale="55000" lnSpcReduction="20000"/>
          </a:bodyPr>
          <a:lstStyle/>
          <a:p>
            <a:r>
              <a:rPr lang="ru-RU" sz="3600" b="1" dirty="0"/>
              <a:t>Зачет сумм излишне уплаченных (взысканных) страховых взносов, пеней и штрафов за отчетные (расчетные) периоды, истекшие до 01.01.2017, в счет предстоящих платежей за период с 01.01.2017 не предусмотрен. ВС РФ</a:t>
            </a:r>
            <a:r>
              <a:rPr lang="ru-RU" sz="3600" i="1" dirty="0"/>
              <a:t> от 04.06.2019 № АКПИ19-231 (о признании недействующим письма Федеральной налоговой службы от 25.09.2017 № ГД-4-11/19256@).</a:t>
            </a:r>
            <a:endParaRPr lang="ru-RU" sz="3600" dirty="0"/>
          </a:p>
          <a:p>
            <a:r>
              <a:rPr lang="ru-RU" sz="3600" b="1" dirty="0">
                <a:solidFill>
                  <a:srgbClr val="FF0000"/>
                </a:solidFill>
              </a:rPr>
              <a:t>Забыли вернуть переплату- </a:t>
            </a:r>
            <a:r>
              <a:rPr lang="ru-RU" sz="3600" b="1" dirty="0" err="1">
                <a:solidFill>
                  <a:srgbClr val="FF0000"/>
                </a:solidFill>
              </a:rPr>
              <a:t>субсидиарка</a:t>
            </a:r>
            <a:r>
              <a:rPr lang="ru-RU" sz="3600" b="1" dirty="0">
                <a:solidFill>
                  <a:srgbClr val="FF0000"/>
                </a:solidFill>
              </a:rPr>
              <a:t> директору (дело № А65-13289/2017).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Недостоверные сведения в ЕГРЮЛ</a:t>
            </a:r>
          </a:p>
        </p:txBody>
      </p:sp>
      <p:sp>
        <p:nvSpPr>
          <p:cNvPr id="3" name="Содержимое 2"/>
          <p:cNvSpPr>
            <a:spLocks noGrp="1"/>
          </p:cNvSpPr>
          <p:nvPr>
            <p:ph sz="half" idx="1"/>
          </p:nvPr>
        </p:nvSpPr>
        <p:spPr/>
        <p:txBody>
          <a:bodyPr>
            <a:normAutofit fontScale="25000" lnSpcReduction="20000"/>
          </a:bodyPr>
          <a:lstStyle/>
          <a:p>
            <a:r>
              <a:rPr lang="ru-RU" sz="6400" dirty="0"/>
              <a:t>Чтобы внести изменения, следует направить в инспекцию заявление по форме № Р14001. Если компания зафиксировала </a:t>
            </a:r>
            <a:r>
              <a:rPr lang="ru-RU" sz="6400" dirty="0" err="1"/>
              <a:t>юрадрес</a:t>
            </a:r>
            <a:r>
              <a:rPr lang="ru-RU" sz="6400" dirty="0"/>
              <a:t> в уставе, то необходимо заполнить заявление о внесении изменений по форме № Р13001 (утв. </a:t>
            </a:r>
            <a:r>
              <a:rPr lang="ru-RU" sz="6400" dirty="0">
                <a:hlinkClick r:id="rId2"/>
              </a:rPr>
              <a:t>приказом ФНС от 25.01.2012 № ММВ-7-6/25@</a:t>
            </a:r>
            <a:r>
              <a:rPr lang="ru-RU" sz="6400" dirty="0"/>
              <a:t>). ИФНС должны внести изменения в реестр в течение пяти рабочих дней с момента получения заявления (</a:t>
            </a:r>
            <a:r>
              <a:rPr lang="ru-RU" sz="6400" dirty="0">
                <a:hlinkClick r:id="rId3"/>
              </a:rPr>
              <a:t>п. 1 ст. 8 Закона № 129‑ФЗ</a:t>
            </a:r>
            <a:r>
              <a:rPr lang="ru-RU" sz="6400" dirty="0"/>
              <a:t>).</a:t>
            </a:r>
          </a:p>
          <a:p>
            <a:r>
              <a:rPr lang="ru-RU" sz="6400" dirty="0"/>
              <a:t>+</a:t>
            </a:r>
          </a:p>
          <a:p>
            <a:r>
              <a:rPr lang="ru-RU" sz="6400" dirty="0"/>
              <a:t>Если сведения в ЕГРЮЛ верные, направьте инспекторам пояснения. Если они поставили метку из-за адреса, то приложите к пояснениям копию договора аренды или свидетельства о праве собственности. Контролеры обязаны отреагировать на письменные пояснения в течение 30 календарных дней (</a:t>
            </a:r>
            <a:r>
              <a:rPr lang="ru-RU" sz="6400" dirty="0">
                <a:hlinkClick r:id="rId4"/>
              </a:rPr>
              <a:t>п. 93 Административного регламента, утв. приказом Минфина от 02.07.2012 № 99н</a:t>
            </a:r>
            <a:r>
              <a:rPr lang="ru-RU" sz="6400" dirty="0"/>
              <a:t>).</a:t>
            </a:r>
          </a:p>
          <a:p>
            <a:endParaRPr lang="ru-RU" dirty="0"/>
          </a:p>
        </p:txBody>
      </p:sp>
      <p:sp>
        <p:nvSpPr>
          <p:cNvPr id="4" name="Содержимое 3"/>
          <p:cNvSpPr>
            <a:spLocks noGrp="1"/>
          </p:cNvSpPr>
          <p:nvPr>
            <p:ph sz="half" idx="2"/>
          </p:nvPr>
        </p:nvSpPr>
        <p:spPr/>
        <p:txBody>
          <a:bodyPr>
            <a:normAutofit fontScale="25000" lnSpcReduction="20000"/>
          </a:bodyPr>
          <a:lstStyle/>
          <a:p>
            <a:endParaRPr lang="ru-RU" sz="4400" dirty="0"/>
          </a:p>
          <a:p>
            <a:r>
              <a:rPr lang="ru-RU" sz="8000" dirty="0"/>
              <a:t>УБИТЬ КОНТРАГЕНТА</a:t>
            </a:r>
          </a:p>
          <a:p>
            <a:r>
              <a:rPr lang="ru-RU" sz="8000" dirty="0"/>
              <a:t>Письмо контрагенту- отдай деньги</a:t>
            </a:r>
          </a:p>
          <a:p>
            <a:r>
              <a:rPr lang="ru-RU" sz="8000" dirty="0"/>
              <a:t>форма Р34002 «Заявление заинтересованного лица о недостоверности сведений, включенных в ЕГРЮЛ» (утв. приказом ФНС от 11.02.2016 № ММВ-7-14/72@). - подаем в ИФНС которая зарегистрировала контрагента</a:t>
            </a:r>
          </a:p>
          <a:p>
            <a:r>
              <a:rPr lang="ru-RU" sz="8000" dirty="0"/>
              <a:t>Скачать ПО на </a:t>
            </a:r>
            <a:r>
              <a:rPr lang="ru-RU" sz="8000" dirty="0" err="1"/>
              <a:t>налог.ру</a:t>
            </a:r>
            <a:endParaRPr lang="ru-RU" sz="8000" dirty="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Кого сажать?</a:t>
            </a:r>
          </a:p>
        </p:txBody>
      </p:sp>
      <p:sp>
        <p:nvSpPr>
          <p:cNvPr id="3" name="Содержимое 2"/>
          <p:cNvSpPr>
            <a:spLocks noGrp="1"/>
          </p:cNvSpPr>
          <p:nvPr>
            <p:ph sz="half" idx="1"/>
          </p:nvPr>
        </p:nvSpPr>
        <p:spPr/>
        <p:txBody>
          <a:bodyPr>
            <a:normAutofit fontScale="40000" lnSpcReduction="20000"/>
          </a:bodyPr>
          <a:lstStyle/>
          <a:p>
            <a:r>
              <a:rPr lang="ru-RU" sz="3600" dirty="0"/>
              <a:t>Порядок возмещения ущерба - ФНС России в </a:t>
            </a:r>
            <a:r>
              <a:rPr lang="ru-RU" sz="3600" u="sng" dirty="0">
                <a:hlinkClick r:id="rId2"/>
              </a:rPr>
              <a:t>приказ от 19.03.2018 № ММВ-7-8/153@</a:t>
            </a:r>
            <a:r>
              <a:rPr lang="ru-RU" sz="3600" dirty="0"/>
              <a:t>,</a:t>
            </a:r>
            <a:endParaRPr lang="ru-RU" sz="3600" b="1" dirty="0"/>
          </a:p>
          <a:p>
            <a:r>
              <a:rPr lang="ru-RU" sz="3600" b="1" dirty="0">
                <a:solidFill>
                  <a:srgbClr val="FF0000"/>
                </a:solidFill>
              </a:rPr>
              <a:t>Конфискация имущества </a:t>
            </a:r>
            <a:r>
              <a:rPr lang="ru-RU" sz="3600" dirty="0"/>
              <a:t>Постановление Пленума Верховного Суда Российской Федерации от 14 июня 2018 года №17 «О некоторых вопросах, связанных с применением конфискации имущества в уголовном судопроизводстве»</a:t>
            </a:r>
            <a:br>
              <a:rPr lang="ru-RU" sz="3600" dirty="0"/>
            </a:br>
            <a:r>
              <a:rPr lang="ru-RU" sz="3600" b="1" dirty="0"/>
              <a:t>КС РФ от 22 марта 2018 года №12-П «По делу о проверке конституционной частей первой и третьей статьи 107 Уголовно-процессуального кодекса Российской Федерации в связи с жалобой гражданина С.А. Костромина</a:t>
            </a:r>
            <a:r>
              <a:rPr lang="ru-RU" sz="3600" dirty="0"/>
              <a:t>»- сажать в СИЗО не надо…</a:t>
            </a:r>
          </a:p>
          <a:p>
            <a:br>
              <a:rPr lang="ru-RU" sz="4500" b="1" dirty="0"/>
            </a:br>
            <a:r>
              <a:rPr lang="ru-RU" sz="4500" b="1" dirty="0"/>
              <a:t>10 лет срок давности по</a:t>
            </a:r>
          </a:p>
          <a:p>
            <a:r>
              <a:rPr lang="ru-RU" sz="4500" b="1" dirty="0">
                <a:latin typeface="Open Sans" panose="020B0606030504020204" pitchFamily="34" charset="0"/>
                <a:ea typeface="Open Sans" panose="020B0606030504020204" pitchFamily="34" charset="0"/>
                <a:cs typeface="Open Sans" panose="020B0606030504020204" pitchFamily="34" charset="0"/>
              </a:rPr>
              <a:t>часть 2 статьи 199 УК РФ</a:t>
            </a:r>
          </a:p>
          <a:p>
            <a:r>
              <a:rPr lang="ru-RU" sz="4500" b="1" dirty="0">
                <a:latin typeface="Open Sans" panose="020B0606030504020204" pitchFamily="34" charset="0"/>
                <a:ea typeface="Open Sans" panose="020B0606030504020204" pitchFamily="34" charset="0"/>
                <a:cs typeface="Open Sans" panose="020B0606030504020204" pitchFamily="34" charset="0"/>
              </a:rPr>
              <a:t>часть 2 статьи 199.1 УК РФ</a:t>
            </a:r>
          </a:p>
          <a:p>
            <a:r>
              <a:rPr lang="ru-RU" sz="4500" b="1" dirty="0">
                <a:latin typeface="Open Sans" panose="020B0606030504020204" pitchFamily="34" charset="0"/>
                <a:ea typeface="Open Sans" panose="020B0606030504020204" pitchFamily="34" charset="0"/>
                <a:cs typeface="Open Sans" panose="020B0606030504020204" pitchFamily="34" charset="0"/>
              </a:rPr>
              <a:t>часть 2 статьи 199.2 УК РФ</a:t>
            </a:r>
          </a:p>
          <a:p>
            <a:endParaRPr lang="ru-RU" b="1" dirty="0"/>
          </a:p>
        </p:txBody>
      </p:sp>
      <p:sp>
        <p:nvSpPr>
          <p:cNvPr id="4" name="Содержимое 3"/>
          <p:cNvSpPr>
            <a:spLocks noGrp="1"/>
          </p:cNvSpPr>
          <p:nvPr>
            <p:ph sz="half" idx="2"/>
          </p:nvPr>
        </p:nvSpPr>
        <p:spPr/>
        <p:txBody>
          <a:bodyPr>
            <a:normAutofit fontScale="40000" lnSpcReduction="20000"/>
          </a:bodyPr>
          <a:lstStyle/>
          <a:p>
            <a:r>
              <a:rPr lang="ru-RU" b="1" dirty="0"/>
              <a:t>Пленум ВАС от 28.12.2006 г. №64</a:t>
            </a:r>
          </a:p>
          <a:p>
            <a:r>
              <a:rPr lang="ru-RU" dirty="0"/>
              <a:t>Директор, бухгалтер, учредитель, реальный хозяин (</a:t>
            </a:r>
            <a:r>
              <a:rPr lang="ru-RU" dirty="0">
                <a:solidFill>
                  <a:srgbClr val="FF0000"/>
                </a:solidFill>
              </a:rPr>
              <a:t>контролирующее бизнес лицо)</a:t>
            </a:r>
          </a:p>
          <a:p>
            <a:r>
              <a:rPr lang="ru-RU" b="1" dirty="0">
                <a:solidFill>
                  <a:srgbClr val="0070C0"/>
                </a:solidFill>
              </a:rPr>
              <a:t>Прием-передача документов</a:t>
            </a:r>
          </a:p>
          <a:p>
            <a:r>
              <a:rPr lang="ru-RU" b="1" dirty="0">
                <a:solidFill>
                  <a:srgbClr val="0070C0"/>
                </a:solidFill>
              </a:rPr>
              <a:t>Должностная инструкция</a:t>
            </a:r>
          </a:p>
          <a:p>
            <a:r>
              <a:rPr lang="ru-RU" b="1" dirty="0">
                <a:solidFill>
                  <a:srgbClr val="0070C0"/>
                </a:solidFill>
              </a:rPr>
              <a:t>Опрос сотрудников</a:t>
            </a:r>
          </a:p>
          <a:p>
            <a:endParaRPr lang="ru-RU" dirty="0"/>
          </a:p>
          <a:p>
            <a:endParaRPr lang="ru-RU" sz="4400" b="1" dirty="0"/>
          </a:p>
          <a:p>
            <a:r>
              <a:rPr lang="ru-RU" sz="4400" b="1" dirty="0"/>
              <a:t>Организатор</a:t>
            </a:r>
          </a:p>
          <a:p>
            <a:r>
              <a:rPr lang="ru-RU" sz="4400" b="1" dirty="0"/>
              <a:t>Подстрекатель</a:t>
            </a:r>
          </a:p>
          <a:p>
            <a:r>
              <a:rPr lang="ru-RU" sz="4400" b="1" dirty="0"/>
              <a:t>Исполнитель-</a:t>
            </a:r>
            <a:r>
              <a:rPr lang="ru-RU" sz="4400" b="1" dirty="0">
                <a:solidFill>
                  <a:srgbClr val="FF0000"/>
                </a:solidFill>
              </a:rPr>
              <a:t>НОМИНАЛ</a:t>
            </a:r>
          </a:p>
          <a:p>
            <a:r>
              <a:rPr lang="ru-RU" sz="4400" b="1" dirty="0"/>
              <a:t>Пособник- </a:t>
            </a:r>
            <a:r>
              <a:rPr lang="ru-RU" sz="4400" b="1" dirty="0">
                <a:solidFill>
                  <a:srgbClr val="FF0000"/>
                </a:solidFill>
              </a:rPr>
              <a:t>БУХГАЛТЕР и менеджер</a:t>
            </a:r>
          </a:p>
          <a:p>
            <a:pPr algn="ctr"/>
            <a:r>
              <a:rPr lang="ru-RU" sz="4400" b="1" dirty="0">
                <a:latin typeface="Open Sans" panose="020B0606030504020204" pitchFamily="34" charset="0"/>
                <a:ea typeface="Open Sans" panose="020B0606030504020204" pitchFamily="34" charset="0"/>
                <a:cs typeface="Open Sans" panose="020B0606030504020204" pitchFamily="34" charset="0"/>
              </a:rPr>
              <a:t>ОРГАНИЗАЦИЯ ПРЕСТУПНОГО СООБЩЕСТВА (ПРЕСТУПНОЙ ОРГАНИЗАЦИИ)</a:t>
            </a:r>
            <a:endParaRPr lang="en-US" sz="4400" b="1" dirty="0">
              <a:latin typeface="Open Sans" panose="020B0606030504020204" pitchFamily="34" charset="0"/>
              <a:ea typeface="Open Sans" panose="020B0606030504020204" pitchFamily="34" charset="0"/>
              <a:cs typeface="Open Sans" panose="020B0606030504020204" pitchFamily="34" charset="0"/>
            </a:endParaRPr>
          </a:p>
          <a:p>
            <a:pPr algn="ctr"/>
            <a:r>
              <a:rPr lang="ru-RU" sz="4400" b="1" dirty="0">
                <a:latin typeface="Open Sans" panose="020B0606030504020204" pitchFamily="34" charset="0"/>
                <a:ea typeface="Open Sans" panose="020B0606030504020204" pitchFamily="34" charset="0"/>
                <a:cs typeface="Open Sans" panose="020B0606030504020204" pitchFamily="34" charset="0"/>
              </a:rPr>
              <a:t>ИЛИ УЧАСТИЕ В НЕМ (НЕЙ)</a:t>
            </a:r>
            <a:r>
              <a:rPr lang="en-US" sz="4400" b="1" dirty="0">
                <a:latin typeface="Open Sans" panose="020B0606030504020204" pitchFamily="34" charset="0"/>
                <a:ea typeface="Open Sans" panose="020B0606030504020204" pitchFamily="34" charset="0"/>
                <a:cs typeface="Open Sans" panose="020B0606030504020204" pitchFamily="34" charset="0"/>
              </a:rPr>
              <a:t> </a:t>
            </a:r>
            <a:r>
              <a:rPr lang="ru-RU" sz="4400" b="1" dirty="0">
                <a:latin typeface="Open Sans" panose="020B0606030504020204" pitchFamily="34" charset="0"/>
                <a:ea typeface="Open Sans" panose="020B0606030504020204" pitchFamily="34" charset="0"/>
                <a:cs typeface="Open Sans" panose="020B0606030504020204" pitchFamily="34" charset="0"/>
              </a:rPr>
              <a:t>(ст. 210 УК РФ)</a:t>
            </a:r>
          </a:p>
          <a:p>
            <a:endParaRPr lang="ru-RU" sz="4400" b="1" dirty="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a:bodyPr>
          <a:lstStyle/>
          <a:p>
            <a:pPr indent="358775"/>
            <a:r>
              <a:rPr lang="en-US"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 12</a:t>
            </a:r>
            <a:r>
              <a:rPr lang="ru-RU"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lang="en-US"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04</a:t>
            </a:r>
            <a:r>
              <a:rPr lang="ru-RU"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r>
              <a:rPr lang="en-US"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2020</a:t>
            </a:r>
            <a:r>
              <a:rPr lang="ru-RU"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года</a:t>
            </a:r>
            <a:r>
              <a:rPr lang="en-US"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ru-RU" sz="12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в силу вступил Федеральный закон от 01.04.2020 N 73-ФЗ "О внесении изменений в Уголовный кодекс Российской Федерации и статью 28.1 Уголовно-процессуального кодекса Российской Федерации».</a:t>
            </a:r>
            <a:br>
              <a:rPr lang="ru-RU" sz="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1200" b="1" i="1" dirty="0">
                <a:solidFill>
                  <a:srgbClr val="000000"/>
                </a:solidFill>
                <a:latin typeface="Arial" panose="020B0604020202020204" pitchFamily="34" charset="0"/>
                <a:cs typeface="Arial" panose="020B0604020202020204" pitchFamily="34" charset="0"/>
              </a:rPr>
              <a:t>Согласно внесенным поправкам нарушение требований валютного законодательства РФ о зачислении или о возврате денежных средств, совершенное в крупном размере, будет признаваться уголовно -наказуемым деянием только в случае, если оно совершено лицом, ранее подвергнутым административному наказанию за аналогичное деяние. </a:t>
            </a:r>
          </a:p>
        </p:txBody>
      </p:sp>
      <p:sp>
        <p:nvSpPr>
          <p:cNvPr id="3" name="Содержимое 2"/>
          <p:cNvSpPr>
            <a:spLocks noGrp="1"/>
          </p:cNvSpPr>
          <p:nvPr>
            <p:ph sz="half" idx="1"/>
          </p:nvPr>
        </p:nvSpPr>
        <p:spPr>
          <a:xfrm>
            <a:off x="457200" y="2132856"/>
            <a:ext cx="4038600" cy="3993307"/>
          </a:xfrm>
        </p:spPr>
        <p:txBody>
          <a:bodyPr>
            <a:normAutofit fontScale="55000" lnSpcReduction="20000"/>
          </a:bodyPr>
          <a:lstStyle/>
          <a:p>
            <a:pPr algn="just" hangingPunct="0">
              <a:lnSpc>
                <a:spcPct val="107000"/>
              </a:lnSpc>
              <a:spcAft>
                <a:spcPts val="800"/>
              </a:spcAft>
            </a:pPr>
            <a:r>
              <a:rPr lang="ru-RU" b="1" dirty="0">
                <a:latin typeface="Arial" panose="020B0604020202020204" pitchFamily="34" charset="0"/>
                <a:cs typeface="Arial" panose="020B0604020202020204" pitchFamily="34" charset="0"/>
              </a:rPr>
              <a:t>Крупный размер:</a:t>
            </a:r>
          </a:p>
          <a:p>
            <a:pPr lvl="0" algn="just" hangingPunct="0">
              <a:lnSpc>
                <a:spcPct val="107000"/>
              </a:lnSpc>
              <a:buFont typeface="Wingdings" panose="05000000000000000000" pitchFamily="2" charset="2"/>
              <a:buChar char=""/>
            </a:pPr>
            <a:r>
              <a:rPr lang="ru-RU" b="1" dirty="0">
                <a:latin typeface="Arial" panose="020B0604020202020204" pitchFamily="34" charset="0"/>
                <a:cs typeface="Arial" panose="020B0604020202020204" pitchFamily="34" charset="0"/>
              </a:rPr>
              <a:t>сумма налогов, сборов, страховых взносов,</a:t>
            </a:r>
          </a:p>
          <a:p>
            <a:pPr lvl="0" algn="just" hangingPunct="0">
              <a:lnSpc>
                <a:spcPct val="107000"/>
              </a:lnSpc>
              <a:buFont typeface="Wingdings" panose="05000000000000000000" pitchFamily="2" charset="2"/>
              <a:buChar char=""/>
            </a:pPr>
            <a:r>
              <a:rPr lang="ru-RU" b="1" dirty="0">
                <a:latin typeface="Arial" panose="020B0604020202020204" pitchFamily="34" charset="0"/>
                <a:cs typeface="Arial" panose="020B0604020202020204" pitchFamily="34" charset="0"/>
              </a:rPr>
              <a:t>период - в пределах 3-х финансовых лет подряд,</a:t>
            </a:r>
          </a:p>
          <a:p>
            <a:pPr lvl="0" algn="just" hangingPunct="0">
              <a:lnSpc>
                <a:spcPct val="107000"/>
              </a:lnSpc>
              <a:spcAft>
                <a:spcPts val="800"/>
              </a:spcAft>
              <a:buFont typeface="Wingdings" panose="05000000000000000000" pitchFamily="2" charset="2"/>
              <a:buChar char=""/>
            </a:pPr>
            <a:r>
              <a:rPr lang="ru-RU" b="1" dirty="0">
                <a:latin typeface="Arial" panose="020B0604020202020204" pitchFamily="34" charset="0"/>
                <a:cs typeface="Arial" panose="020B0604020202020204" pitchFamily="34" charset="0"/>
              </a:rPr>
              <a:t>сумму ˃ 15 </a:t>
            </a:r>
            <a:r>
              <a:rPr lang="ru-RU" b="1" dirty="0" err="1">
                <a:latin typeface="Arial" panose="020B0604020202020204" pitchFamily="34" charset="0"/>
                <a:cs typeface="Arial" panose="020B0604020202020204" pitchFamily="34" charset="0"/>
              </a:rPr>
              <a:t>млн</a:t>
            </a:r>
            <a:r>
              <a:rPr lang="ru-RU" b="1" dirty="0">
                <a:latin typeface="Arial" panose="020B0604020202020204" pitchFamily="34" charset="0"/>
                <a:cs typeface="Arial" panose="020B0604020202020204" pitchFamily="34" charset="0"/>
              </a:rPr>
              <a:t> рублей.</a:t>
            </a:r>
          </a:p>
          <a:p>
            <a:pPr algn="just" hangingPunct="0">
              <a:lnSpc>
                <a:spcPct val="150000"/>
              </a:lnSpc>
              <a:spcAft>
                <a:spcPts val="0"/>
              </a:spcAft>
            </a:pPr>
            <a:r>
              <a:rPr lang="ru-RU" b="1" dirty="0">
                <a:latin typeface="Arial" panose="020B0604020202020204" pitchFamily="34" charset="0"/>
                <a:cs typeface="Arial" panose="020B0604020202020204" pitchFamily="34" charset="0"/>
              </a:rPr>
              <a:t>Особо крупный размер:</a:t>
            </a:r>
          </a:p>
          <a:p>
            <a:pPr lvl="0" algn="just" hangingPunct="0">
              <a:lnSpc>
                <a:spcPct val="150000"/>
              </a:lnSpc>
              <a:buFont typeface="Wingdings" panose="05000000000000000000" pitchFamily="2" charset="2"/>
              <a:buChar char=""/>
            </a:pPr>
            <a:r>
              <a:rPr lang="ru-RU" b="1" dirty="0">
                <a:latin typeface="Arial" panose="020B0604020202020204" pitchFamily="34" charset="0"/>
                <a:cs typeface="Arial" panose="020B0604020202020204" pitchFamily="34" charset="0"/>
              </a:rPr>
              <a:t>более 45 </a:t>
            </a:r>
            <a:r>
              <a:rPr lang="ru-RU" b="1" dirty="0" err="1">
                <a:latin typeface="Arial" panose="020B0604020202020204" pitchFamily="34" charset="0"/>
                <a:cs typeface="Arial" panose="020B0604020202020204" pitchFamily="34" charset="0"/>
              </a:rPr>
              <a:t>млн</a:t>
            </a:r>
            <a:r>
              <a:rPr lang="ru-RU" b="1" dirty="0">
                <a:latin typeface="Arial" panose="020B0604020202020204" pitchFamily="34" charset="0"/>
                <a:cs typeface="Arial" panose="020B0604020202020204" pitchFamily="34" charset="0"/>
              </a:rPr>
              <a:t> рублей.</a:t>
            </a:r>
          </a:p>
          <a:p>
            <a:pPr algn="just" hangingPunct="0">
              <a:lnSpc>
                <a:spcPct val="150000"/>
              </a:lnSpc>
              <a:spcAft>
                <a:spcPts val="0"/>
              </a:spcAft>
            </a:pPr>
            <a:r>
              <a:rPr lang="ru-RU" b="1" dirty="0">
                <a:latin typeface="Arial" panose="020B0604020202020204" pitchFamily="34" charset="0"/>
                <a:cs typeface="Arial" panose="020B0604020202020204" pitchFamily="34" charset="0"/>
              </a:rPr>
              <a:t> </a:t>
            </a:r>
          </a:p>
          <a:p>
            <a:endParaRPr lang="ru-RU" dirty="0"/>
          </a:p>
        </p:txBody>
      </p:sp>
      <p:sp>
        <p:nvSpPr>
          <p:cNvPr id="4" name="Содержимое 3"/>
          <p:cNvSpPr>
            <a:spLocks noGrp="1"/>
          </p:cNvSpPr>
          <p:nvPr>
            <p:ph sz="half" idx="2"/>
          </p:nvPr>
        </p:nvSpPr>
        <p:spPr>
          <a:xfrm>
            <a:off x="4648200" y="1988840"/>
            <a:ext cx="4038600" cy="4137323"/>
          </a:xfrm>
        </p:spPr>
        <p:txBody>
          <a:bodyPr>
            <a:normAutofit fontScale="55000" lnSpcReduction="20000"/>
          </a:bodyPr>
          <a:lstStyle/>
          <a:p>
            <a:pPr algn="just" hangingPunct="0">
              <a:lnSpc>
                <a:spcPct val="107000"/>
              </a:lnSpc>
              <a:spcAft>
                <a:spcPts val="800"/>
              </a:spcAft>
            </a:pPr>
            <a:r>
              <a:rPr lang="ru-RU" b="1" dirty="0">
                <a:latin typeface="Arial" panose="020B0604020202020204" pitchFamily="34" charset="0"/>
                <a:cs typeface="Arial" panose="020B0604020202020204" pitchFamily="34" charset="0"/>
              </a:rPr>
              <a:t>Крупный размер:</a:t>
            </a:r>
          </a:p>
          <a:p>
            <a:pPr lvl="0" algn="just" hangingPunct="0">
              <a:lnSpc>
                <a:spcPct val="107000"/>
              </a:lnSpc>
              <a:buFont typeface="Wingdings" panose="05000000000000000000" pitchFamily="2" charset="2"/>
              <a:buChar char=""/>
            </a:pPr>
            <a:r>
              <a:rPr lang="ru-RU" b="1" dirty="0">
                <a:latin typeface="Arial" panose="020B0604020202020204" pitchFamily="34" charset="0"/>
                <a:cs typeface="Arial" panose="020B0604020202020204" pitchFamily="34" charset="0"/>
              </a:rPr>
              <a:t>сумма налогов, сборов, страховых взносов,</a:t>
            </a:r>
          </a:p>
          <a:p>
            <a:pPr lvl="0" algn="just" hangingPunct="0">
              <a:lnSpc>
                <a:spcPct val="107000"/>
              </a:lnSpc>
              <a:buFont typeface="Wingdings" panose="05000000000000000000" pitchFamily="2" charset="2"/>
              <a:buChar char=""/>
            </a:pPr>
            <a:r>
              <a:rPr lang="ru-RU" b="1" dirty="0">
                <a:latin typeface="Arial" panose="020B0604020202020204" pitchFamily="34" charset="0"/>
                <a:cs typeface="Arial" panose="020B0604020202020204" pitchFamily="34" charset="0"/>
              </a:rPr>
              <a:t>период - в пределах 3-х финансовых лет подряд,</a:t>
            </a:r>
          </a:p>
          <a:p>
            <a:pPr lvl="0" algn="just" hangingPunct="0">
              <a:lnSpc>
                <a:spcPct val="107000"/>
              </a:lnSpc>
              <a:spcAft>
                <a:spcPts val="800"/>
              </a:spcAft>
              <a:buFont typeface="Wingdings" panose="05000000000000000000" pitchFamily="2" charset="2"/>
              <a:buChar char=""/>
            </a:pPr>
            <a:r>
              <a:rPr lang="ru-RU" b="1" dirty="0">
                <a:latin typeface="Arial" panose="020B0604020202020204" pitchFamily="34" charset="0"/>
                <a:cs typeface="Arial" panose="020B0604020202020204" pitchFamily="34" charset="0"/>
              </a:rPr>
              <a:t>сумму ˃ 2,7 </a:t>
            </a:r>
            <a:r>
              <a:rPr lang="ru-RU" b="1" dirty="0" err="1">
                <a:latin typeface="Arial" panose="020B0604020202020204" pitchFamily="34" charset="0"/>
                <a:cs typeface="Arial" panose="020B0604020202020204" pitchFamily="34" charset="0"/>
              </a:rPr>
              <a:t>млн</a:t>
            </a:r>
            <a:r>
              <a:rPr lang="ru-RU" b="1" dirty="0">
                <a:latin typeface="Arial" panose="020B0604020202020204" pitchFamily="34" charset="0"/>
                <a:cs typeface="Arial" panose="020B0604020202020204" pitchFamily="34" charset="0"/>
              </a:rPr>
              <a:t> рублей.</a:t>
            </a:r>
          </a:p>
          <a:p>
            <a:pPr algn="just" hangingPunct="0">
              <a:lnSpc>
                <a:spcPct val="107000"/>
              </a:lnSpc>
              <a:spcAft>
                <a:spcPts val="800"/>
              </a:spcAft>
            </a:pPr>
            <a:r>
              <a:rPr lang="ru-RU" b="1" dirty="0">
                <a:latin typeface="Arial" panose="020B0604020202020204" pitchFamily="34" charset="0"/>
                <a:cs typeface="Arial" panose="020B0604020202020204" pitchFamily="34" charset="0"/>
              </a:rPr>
              <a:t>Особо крупный размер:</a:t>
            </a:r>
          </a:p>
          <a:p>
            <a:pPr lvl="0" algn="just" hangingPunct="0">
              <a:lnSpc>
                <a:spcPct val="107000"/>
              </a:lnSpc>
              <a:buFont typeface="Wingdings" panose="05000000000000000000" pitchFamily="2" charset="2"/>
              <a:buChar char=""/>
            </a:pPr>
            <a:r>
              <a:rPr lang="ru-RU" b="1" dirty="0">
                <a:latin typeface="Arial" panose="020B0604020202020204" pitchFamily="34" charset="0"/>
                <a:cs typeface="Arial" panose="020B0604020202020204" pitchFamily="34" charset="0"/>
              </a:rPr>
              <a:t>более 4,5 </a:t>
            </a:r>
            <a:r>
              <a:rPr lang="ru-RU" b="1" dirty="0" err="1">
                <a:latin typeface="Arial" panose="020B0604020202020204" pitchFamily="34" charset="0"/>
                <a:cs typeface="Arial" panose="020B0604020202020204" pitchFamily="34" charset="0"/>
              </a:rPr>
              <a:t>млн</a:t>
            </a:r>
            <a:r>
              <a:rPr lang="ru-RU" b="1" dirty="0">
                <a:latin typeface="Arial" panose="020B0604020202020204" pitchFamily="34" charset="0"/>
                <a:cs typeface="Arial" panose="020B0604020202020204" pitchFamily="34" charset="0"/>
              </a:rPr>
              <a:t> рублей при условии, что доля неуплаченных налогов, сборов, страховых взносов превышает 20 % подлежащих уплате сумм налогов, сборов, страховых взносов в совокупности,</a:t>
            </a:r>
          </a:p>
          <a:p>
            <a:pPr lvl="0" algn="just" hangingPunct="0">
              <a:lnSpc>
                <a:spcPct val="107000"/>
              </a:lnSpc>
              <a:spcAft>
                <a:spcPts val="800"/>
              </a:spcAft>
              <a:buFont typeface="Wingdings" panose="05000000000000000000" pitchFamily="2" charset="2"/>
              <a:buChar char=""/>
            </a:pPr>
            <a:r>
              <a:rPr lang="ru-RU" b="1" dirty="0">
                <a:latin typeface="Arial" panose="020B0604020202020204" pitchFamily="34" charset="0"/>
                <a:cs typeface="Arial" panose="020B0604020202020204" pitchFamily="34" charset="0"/>
              </a:rPr>
              <a:t>либо превышающая тринадцать миллионов пятьсот тысяч рублей.</a:t>
            </a:r>
            <a:endParaRPr lang="ru-RU" b="1" dirty="0">
              <a:solidFill>
                <a:srgbClr val="00000A"/>
              </a:solidFill>
              <a:latin typeface="Arial" panose="020B0604020202020204" pitchFamily="34" charset="0"/>
              <a:ea typeface="Calibri" panose="020F0502020204030204" pitchFamily="34" charset="0"/>
              <a:cs typeface="Arial" panose="020B0604020202020204" pitchFamily="34" charset="0"/>
            </a:endParaRP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sz="2200" dirty="0">
                <a:hlinkClick r:id="rId2"/>
              </a:rPr>
              <a:t>Постановление Пленума ВС от 26.11.2019 № 48</a:t>
            </a:r>
            <a:r>
              <a:rPr lang="ru-RU" sz="2200" dirty="0"/>
              <a:t> О практике применения судами законодательства об ответственности за налоговые преступления</a:t>
            </a:r>
          </a:p>
        </p:txBody>
      </p:sp>
      <p:sp>
        <p:nvSpPr>
          <p:cNvPr id="3" name="Содержимое 2"/>
          <p:cNvSpPr>
            <a:spLocks noGrp="1"/>
          </p:cNvSpPr>
          <p:nvPr>
            <p:ph sz="half" idx="1"/>
          </p:nvPr>
        </p:nvSpPr>
        <p:spPr/>
        <p:txBody>
          <a:bodyPr>
            <a:normAutofit fontScale="47500" lnSpcReduction="20000"/>
          </a:bodyPr>
          <a:lstStyle/>
          <a:p>
            <a:r>
              <a:rPr lang="ru-RU" dirty="0"/>
              <a:t>Момент преступления- срок уплаты</a:t>
            </a:r>
          </a:p>
          <a:p>
            <a:r>
              <a:rPr lang="ru-RU" dirty="0"/>
              <a:t>199,2- </a:t>
            </a:r>
            <a:r>
              <a:rPr lang="ru-RU" dirty="0" err="1"/>
              <a:t>рупным</a:t>
            </a:r>
            <a:r>
              <a:rPr lang="ru-RU" dirty="0"/>
              <a:t> размером, крупным ущербом, доходом либо задолженностью в крупном размере признаются стоимость, ущерб, доход либо задолженность в сумме, </a:t>
            </a:r>
            <a:r>
              <a:rPr lang="ru-RU" b="1" dirty="0"/>
              <a:t>превышающей два миллиона двести пятьдесят тысяч рублей, а особо крупным - девять миллионов рублей.</a:t>
            </a:r>
          </a:p>
          <a:p>
            <a:r>
              <a:rPr lang="ru-RU" dirty="0"/>
              <a:t>Субъектом преступления, предусмотренного статьей 198 УК РФ, является достигшее шестнадцатилетнего возраста физическое лицо (гражданин Российской Федерации, иностранный гражданин, лицо без гражданства), на которое в соответствии с законодательством о налогах и сборах возложена обязанность по исчислению и уплате в соответствующий бюджет налогов, сборов, страховых взносов, по представлению в налоговые органы налоговой декларации и иных документов, необходимых для осуществления налогового контроля, представление которых в соответствии с законодательством</a:t>
            </a:r>
          </a:p>
        </p:txBody>
      </p:sp>
      <p:sp>
        <p:nvSpPr>
          <p:cNvPr id="4" name="Содержимое 3"/>
          <p:cNvSpPr>
            <a:spLocks noGrp="1"/>
          </p:cNvSpPr>
          <p:nvPr>
            <p:ph sz="half" idx="2"/>
          </p:nvPr>
        </p:nvSpPr>
        <p:spPr/>
        <p:txBody>
          <a:bodyPr>
            <a:normAutofit fontScale="47500" lnSpcReduction="20000"/>
          </a:bodyPr>
          <a:lstStyle/>
          <a:p>
            <a:r>
              <a:rPr lang="ru-RU" sz="5100" b="1" dirty="0"/>
              <a:t>Заведомо ложные сведения- искажение доходов, расходов</a:t>
            </a:r>
          </a:p>
          <a:p>
            <a:r>
              <a:rPr lang="ru-RU" dirty="0"/>
              <a:t>Подделка первичныхдокументов+327 УК РФ</a:t>
            </a:r>
          </a:p>
          <a:p>
            <a:r>
              <a:rPr lang="ru-RU" dirty="0"/>
              <a:t>Крупный (особо крупный) размер неуплаченных налогов, сборов, страховых взносов исчисляется за период в пределах трех финансовых лет подряд и в тех случаях, </a:t>
            </a:r>
            <a:r>
              <a:rPr lang="ru-RU" b="1" dirty="0"/>
              <a:t>когда сроки их уплаты выходят за пределы данного трехлетнего периода и они истекли</a:t>
            </a:r>
          </a:p>
          <a:p>
            <a:r>
              <a:rPr lang="ru-RU" dirty="0"/>
              <a:t>, суд должен устанавливать действительный размер обязательств</a:t>
            </a:r>
            <a:endParaRPr lang="ru-R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Изменения в структуре налоговых органов в 2020–2021 годах</a:t>
            </a:r>
          </a:p>
        </p:txBody>
      </p:sp>
      <p:sp>
        <p:nvSpPr>
          <p:cNvPr id="3" name="Объект 2"/>
          <p:cNvSpPr>
            <a:spLocks noGrp="1"/>
          </p:cNvSpPr>
          <p:nvPr>
            <p:ph idx="1"/>
          </p:nvPr>
        </p:nvSpPr>
        <p:spPr/>
        <p:txBody>
          <a:bodyPr>
            <a:normAutofit fontScale="70000" lnSpcReduction="20000"/>
          </a:bodyPr>
          <a:lstStyle/>
          <a:p>
            <a:r>
              <a:rPr lang="ru-RU" dirty="0"/>
              <a:t>• часть регионов перевести на двухуровневую систему управления — Костромскую и Тульскую области, Севастополь — всего 10 субъектов, их список опубликовали в приказе ФНС от 16.07.2020 № ЕД-7-12/447@. По такой системе уже работают в Республике Алтай – функции ИФНС перешли к УФНС, а вышестоящим органом выступает МРИ ФНС по Сибирскому округу. • Еще в пяти регионах укрупнят подразделения — в Воронежской и Нижегородской областях, Пермском и Приморском краях, Крыму. С октября вместо ИФНС появятся специализированные. Одна будет заниматься ВНП, другая превратится в «долговой центр», третья сосредоточится на СНР • В сентябре – 9 инспекций с функциями по управлению долгом, до конца года откроют в Нижегородской области, в Воронежской области и Пермском крае</a:t>
            </a:r>
          </a:p>
        </p:txBody>
      </p:sp>
    </p:spTree>
    <p:extLst>
      <p:ext uri="{BB962C8B-B14F-4D97-AF65-F5344CB8AC3E}">
        <p14:creationId xmlns:p14="http://schemas.microsoft.com/office/powerpoint/2010/main" val="2734466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47500" lnSpcReduction="20000"/>
          </a:bodyPr>
          <a:lstStyle/>
          <a:p>
            <a:pPr fontAlgn="base"/>
            <a:r>
              <a:rPr lang="ru-RU" b="1" dirty="0"/>
              <a:t>формула</a:t>
            </a:r>
          </a:p>
          <a:p>
            <a:pPr fontAlgn="base"/>
            <a:r>
              <a:rPr lang="ru-RU" dirty="0"/>
              <a:t>Доля неуплаченных налогов рассчитывается как выраженное в процентах частное от суммы неуплаты (делимое) к сумме налогов, подлежащих уплате (делитель). Для перевода в проценты полученную часть от целого нужно умножить на 100 процентов:</a:t>
            </a:r>
          </a:p>
          <a:p>
            <a:pPr fontAlgn="base"/>
            <a:r>
              <a:rPr lang="ru-RU" sz="4000" dirty="0">
                <a:solidFill>
                  <a:srgbClr val="0070C0"/>
                </a:solidFill>
              </a:rPr>
              <a:t>Д = </a:t>
            </a:r>
            <a:r>
              <a:rPr lang="ru-RU" sz="4000" dirty="0" err="1">
                <a:solidFill>
                  <a:srgbClr val="0070C0"/>
                </a:solidFill>
              </a:rPr>
              <a:t>Ндн</a:t>
            </a:r>
            <a:r>
              <a:rPr lang="ru-RU" sz="4000" dirty="0">
                <a:solidFill>
                  <a:srgbClr val="0070C0"/>
                </a:solidFill>
              </a:rPr>
              <a:t> : (</a:t>
            </a:r>
            <a:r>
              <a:rPr lang="ru-RU" sz="4000" dirty="0" err="1">
                <a:solidFill>
                  <a:srgbClr val="0070C0"/>
                </a:solidFill>
              </a:rPr>
              <a:t>Ндн</a:t>
            </a:r>
            <a:r>
              <a:rPr lang="ru-RU" sz="4000" dirty="0">
                <a:solidFill>
                  <a:srgbClr val="0070C0"/>
                </a:solidFill>
              </a:rPr>
              <a:t> + </a:t>
            </a:r>
            <a:r>
              <a:rPr lang="ru-RU" sz="4000" dirty="0" err="1">
                <a:solidFill>
                  <a:srgbClr val="0070C0"/>
                </a:solidFill>
              </a:rPr>
              <a:t>Нн</a:t>
            </a:r>
            <a:r>
              <a:rPr lang="ru-RU" sz="4000" dirty="0">
                <a:solidFill>
                  <a:srgbClr val="0070C0"/>
                </a:solidFill>
              </a:rPr>
              <a:t>) × 100%</a:t>
            </a:r>
          </a:p>
          <a:p>
            <a:pPr fontAlgn="base"/>
            <a:r>
              <a:rPr lang="ru-RU" sz="4000" dirty="0">
                <a:solidFill>
                  <a:srgbClr val="0070C0"/>
                </a:solidFill>
              </a:rPr>
              <a:t>где Д — доля неуплаченных налогов;</a:t>
            </a:r>
          </a:p>
          <a:p>
            <a:pPr fontAlgn="base"/>
            <a:r>
              <a:rPr lang="ru-RU" sz="4000" dirty="0" err="1">
                <a:solidFill>
                  <a:srgbClr val="0070C0"/>
                </a:solidFill>
              </a:rPr>
              <a:t>Ндн</a:t>
            </a:r>
            <a:r>
              <a:rPr lang="ru-RU" sz="4000" dirty="0">
                <a:solidFill>
                  <a:srgbClr val="0070C0"/>
                </a:solidFill>
              </a:rPr>
              <a:t> — налоги </a:t>
            </a:r>
            <a:r>
              <a:rPr lang="ru-RU" sz="4000" dirty="0" err="1">
                <a:solidFill>
                  <a:srgbClr val="0070C0"/>
                </a:solidFill>
              </a:rPr>
              <a:t>доначисленные</a:t>
            </a:r>
            <a:r>
              <a:rPr lang="ru-RU" sz="4000" dirty="0">
                <a:solidFill>
                  <a:srgbClr val="0070C0"/>
                </a:solidFill>
              </a:rPr>
              <a:t>;</a:t>
            </a:r>
          </a:p>
          <a:p>
            <a:pPr fontAlgn="base"/>
            <a:r>
              <a:rPr lang="ru-RU" sz="4000" dirty="0" err="1">
                <a:solidFill>
                  <a:srgbClr val="0070C0"/>
                </a:solidFill>
              </a:rPr>
              <a:t>Нн</a:t>
            </a:r>
            <a:r>
              <a:rPr lang="ru-RU" sz="4000" dirty="0">
                <a:solidFill>
                  <a:srgbClr val="0070C0"/>
                </a:solidFill>
              </a:rPr>
              <a:t> — налоги начисленные.</a:t>
            </a:r>
            <a:r>
              <a:rPr lang="ru-RU" sz="4000" b="1" dirty="0">
                <a:solidFill>
                  <a:srgbClr val="0070C0"/>
                </a:solidFill>
              </a:rPr>
              <a:t> </a:t>
            </a:r>
            <a:r>
              <a:rPr lang="ru-RU" b="1" dirty="0"/>
              <a:t>Неуплата учитывается как в числителе, так и в знаменателе. С</a:t>
            </a:r>
            <a:r>
              <a:rPr lang="ru-RU" dirty="0"/>
              <a:t>читать нужно все налоги и сборы за трехлетний период . </a:t>
            </a:r>
            <a:r>
              <a:rPr lang="ru-RU" b="1" dirty="0"/>
              <a:t>Период может быть меньше трех лет, но учитывать надо за 3года.</a:t>
            </a:r>
          </a:p>
          <a:p>
            <a:pPr fontAlgn="base"/>
            <a:r>
              <a:rPr lang="ru-RU" dirty="0"/>
              <a:t>Есть практика – исчислить среднюю неуплату за год т.е. поделить на три- работает?!</a:t>
            </a:r>
            <a:endParaRPr lang="ru-RU" b="1" dirty="0"/>
          </a:p>
          <a:p>
            <a:endParaRPr lang="ru-RU" dirty="0"/>
          </a:p>
        </p:txBody>
      </p:sp>
      <p:sp>
        <p:nvSpPr>
          <p:cNvPr id="4" name="Содержимое 3"/>
          <p:cNvSpPr>
            <a:spLocks noGrp="1"/>
          </p:cNvSpPr>
          <p:nvPr>
            <p:ph sz="half" idx="2"/>
          </p:nvPr>
        </p:nvSpPr>
        <p:spPr/>
        <p:txBody>
          <a:bodyPr>
            <a:normAutofit fontScale="47500" lnSpcReduction="20000"/>
          </a:bodyPr>
          <a:lstStyle/>
          <a:p>
            <a:r>
              <a:rPr lang="ru-RU" sz="5900" b="1" dirty="0"/>
              <a:t>УМЫСЕЛ:</a:t>
            </a:r>
          </a:p>
          <a:p>
            <a:r>
              <a:rPr lang="ru-RU" sz="5900" b="1" dirty="0"/>
              <a:t>Нереальный контрагент</a:t>
            </a:r>
          </a:p>
          <a:p>
            <a:r>
              <a:rPr lang="ru-RU" sz="5900" b="1" dirty="0"/>
              <a:t>Нереальная операция</a:t>
            </a:r>
          </a:p>
          <a:p>
            <a:r>
              <a:rPr lang="ru-RU" sz="5900" b="1" dirty="0"/>
              <a:t>Подконтрольный контрагент</a:t>
            </a:r>
          </a:p>
          <a:p>
            <a:r>
              <a:rPr lang="ru-RU" sz="5900" b="1" dirty="0"/>
              <a:t>взаимозависимость</a:t>
            </a:r>
          </a:p>
          <a:p>
            <a:r>
              <a:rPr lang="ru-RU" sz="5900" b="1" dirty="0"/>
              <a:t>Реальный товар, но поставлен другим</a:t>
            </a:r>
          </a:p>
          <a:p>
            <a:r>
              <a:rPr lang="ru-RU" sz="5900" b="1" dirty="0"/>
              <a:t>совокупность</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Налоговые риски – рейтинг ФНС 2021</a:t>
            </a:r>
          </a:p>
        </p:txBody>
      </p:sp>
      <p:sp>
        <p:nvSpPr>
          <p:cNvPr id="3" name="Содержимое 2"/>
          <p:cNvSpPr>
            <a:spLocks noGrp="1"/>
          </p:cNvSpPr>
          <p:nvPr>
            <p:ph sz="half" idx="1"/>
          </p:nvPr>
        </p:nvSpPr>
        <p:spPr/>
        <p:txBody>
          <a:bodyPr>
            <a:normAutofit fontScale="77500" lnSpcReduction="20000"/>
          </a:bodyPr>
          <a:lstStyle/>
          <a:p>
            <a:r>
              <a:rPr lang="ru-RU" b="1" dirty="0"/>
              <a:t>Налог на прибыль </a:t>
            </a:r>
            <a:r>
              <a:rPr lang="ru-RU" sz="1900" b="1" dirty="0"/>
              <a:t>Дробление</a:t>
            </a:r>
          </a:p>
          <a:p>
            <a:r>
              <a:rPr lang="ru-RU" sz="1900" b="1" dirty="0"/>
              <a:t>Однодневки</a:t>
            </a:r>
          </a:p>
          <a:p>
            <a:r>
              <a:rPr lang="ru-RU" sz="1900" b="1" dirty="0"/>
              <a:t>Неправильное разделение затрат на прямые и косвенные.</a:t>
            </a:r>
            <a:r>
              <a:rPr lang="ru-RU" sz="1900" dirty="0"/>
              <a:t> </a:t>
            </a:r>
          </a:p>
          <a:p>
            <a:br>
              <a:rPr lang="ru-RU" sz="1900" b="1" dirty="0"/>
            </a:br>
            <a:r>
              <a:rPr lang="ru-RU" sz="1900" b="1" dirty="0"/>
              <a:t>Завышение расходов на аренду.</a:t>
            </a:r>
          </a:p>
          <a:p>
            <a:r>
              <a:rPr lang="ru-RU" sz="1900" b="1" dirty="0"/>
              <a:t>Завышение затрат на питание работников.</a:t>
            </a:r>
          </a:p>
          <a:p>
            <a:endParaRPr lang="ru-RU" sz="1900" b="1" dirty="0"/>
          </a:p>
          <a:p>
            <a:r>
              <a:rPr lang="ru-RU" sz="1600" b="1" dirty="0"/>
              <a:t>Налог на имущество</a:t>
            </a:r>
          </a:p>
          <a:p>
            <a:r>
              <a:rPr lang="ru-RU" sz="1800" b="1" dirty="0"/>
              <a:t>Неправомерное применение льгот.</a:t>
            </a:r>
            <a:r>
              <a:rPr lang="ru-RU" sz="1800" dirty="0"/>
              <a:t> </a:t>
            </a:r>
          </a:p>
          <a:p>
            <a:r>
              <a:rPr lang="ru-RU" sz="1800" b="1" dirty="0"/>
              <a:t>Движимое или недвижимое</a:t>
            </a:r>
            <a:br>
              <a:rPr lang="ru-RU" sz="1800" b="1" dirty="0"/>
            </a:br>
            <a:r>
              <a:rPr lang="ru-RU" sz="1800" b="1" dirty="0"/>
              <a:t>Регистрация имущества на упрощенцев.</a:t>
            </a:r>
            <a:r>
              <a:rPr lang="ru-RU" sz="1800" dirty="0"/>
              <a:t> </a:t>
            </a:r>
            <a:endParaRPr lang="ru-RU" sz="1900" dirty="0"/>
          </a:p>
        </p:txBody>
      </p:sp>
      <p:sp>
        <p:nvSpPr>
          <p:cNvPr id="4" name="Содержимое 3"/>
          <p:cNvSpPr>
            <a:spLocks noGrp="1"/>
          </p:cNvSpPr>
          <p:nvPr>
            <p:ph sz="half" idx="2"/>
          </p:nvPr>
        </p:nvSpPr>
        <p:spPr/>
        <p:txBody>
          <a:bodyPr>
            <a:normAutofit fontScale="77500" lnSpcReduction="20000"/>
          </a:bodyPr>
          <a:lstStyle/>
          <a:p>
            <a:r>
              <a:rPr lang="ru-RU" b="1" dirty="0"/>
              <a:t>НДС.</a:t>
            </a:r>
          </a:p>
          <a:p>
            <a:r>
              <a:rPr lang="ru-RU" b="1" dirty="0"/>
              <a:t>Сомнительные контрагенты.</a:t>
            </a:r>
          </a:p>
          <a:p>
            <a:r>
              <a:rPr lang="ru-RU" b="1" dirty="0"/>
              <a:t>Дробление</a:t>
            </a:r>
          </a:p>
          <a:p>
            <a:br>
              <a:rPr lang="ru-RU" b="1" dirty="0"/>
            </a:br>
            <a:r>
              <a:rPr lang="ru-RU" b="1" dirty="0"/>
              <a:t>Попытки прикрыть передачу имущества займом и последующим отступным.</a:t>
            </a:r>
          </a:p>
          <a:p>
            <a:r>
              <a:rPr lang="ru-RU" b="1" dirty="0"/>
              <a:t>Неправомерное применение освобождения от НДС.</a:t>
            </a:r>
            <a:r>
              <a:rPr lang="ru-RU" dirty="0"/>
              <a:t> </a:t>
            </a:r>
          </a:p>
          <a:p>
            <a:br>
              <a:rPr lang="ru-RU" b="1" dirty="0"/>
            </a:br>
            <a:r>
              <a:rPr lang="ru-RU" b="1" dirty="0" err="1"/>
              <a:t>Невосстановление</a:t>
            </a:r>
            <a:r>
              <a:rPr lang="ru-RU" b="1" dirty="0"/>
              <a:t> НДС при переходе на </a:t>
            </a:r>
            <a:r>
              <a:rPr lang="ru-RU" b="1" dirty="0" err="1"/>
              <a:t>спецрежимы</a:t>
            </a:r>
            <a:r>
              <a:rPr lang="ru-RU" b="1" dirty="0"/>
              <a:t>.</a:t>
            </a:r>
            <a:r>
              <a:rPr lang="ru-RU"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Внутренние налоговые риски</a:t>
            </a:r>
          </a:p>
        </p:txBody>
      </p:sp>
      <p:sp>
        <p:nvSpPr>
          <p:cNvPr id="3" name="Содержимое 2"/>
          <p:cNvSpPr>
            <a:spLocks noGrp="1"/>
          </p:cNvSpPr>
          <p:nvPr>
            <p:ph idx="1"/>
          </p:nvPr>
        </p:nvSpPr>
        <p:spPr/>
        <p:txBody>
          <a:bodyPr>
            <a:normAutofit fontScale="70000" lnSpcReduction="20000"/>
          </a:bodyPr>
          <a:lstStyle/>
          <a:p>
            <a:r>
              <a:rPr lang="ru-RU" b="1" dirty="0"/>
              <a:t>Ошибки в формировании документального подтверждения хозяйственных операций</a:t>
            </a:r>
          </a:p>
          <a:p>
            <a:r>
              <a:rPr lang="ru-RU" b="1" dirty="0"/>
              <a:t>Ошибки при проявлении должной осмотрительности  и реальности хозяйственных операций при выборе и работе с контрагентами</a:t>
            </a:r>
          </a:p>
          <a:p>
            <a:r>
              <a:rPr lang="ru-RU" b="1" dirty="0"/>
              <a:t>Риск работы с взаимозависимыми лицами</a:t>
            </a:r>
          </a:p>
          <a:p>
            <a:r>
              <a:rPr lang="ru-RU" b="1" dirty="0"/>
              <a:t>Риск дробления бизнеса</a:t>
            </a:r>
          </a:p>
          <a:p>
            <a:r>
              <a:rPr lang="ru-RU" b="1" dirty="0"/>
              <a:t>Отсутствие деловой цели - Убыточность сделки.</a:t>
            </a:r>
            <a:r>
              <a:rPr lang="ru-RU" dirty="0">
                <a:hlinkClick r:id="rId2"/>
              </a:rPr>
              <a:t> постановление АС Волго-Вятского округа от 10.01.2018 № Ф01-5206/2017</a:t>
            </a:r>
            <a:r>
              <a:rPr lang="ru-RU" dirty="0"/>
              <a:t>).</a:t>
            </a:r>
            <a:endParaRPr lang="ru-RU" dirty="0">
              <a:solidFill>
                <a:srgbClr val="C00000"/>
              </a:solidFill>
            </a:endParaRPr>
          </a:p>
          <a:p>
            <a:endParaRPr lang="ru-RU" b="1" dirty="0"/>
          </a:p>
          <a:p>
            <a:r>
              <a:rPr lang="ru-RU" b="1" dirty="0"/>
              <a:t>Отсутствие экономического обоснования произведенных затрат </a:t>
            </a:r>
            <a:r>
              <a:rPr lang="ru-RU" b="1" dirty="0">
                <a:solidFill>
                  <a:srgbClr val="0070C0"/>
                </a:solidFill>
              </a:rPr>
              <a:t>Постановлении АС Уральского округа №Ф09-5750/17 от 03.10.2017г. по делу №А50-1131/2017- экономический расчет</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11" y="269892"/>
            <a:ext cx="625672" cy="834229"/>
          </a:xfrm>
          <a:prstGeom prst="rect">
            <a:avLst/>
          </a:prstGeom>
        </p:spPr>
      </p:pic>
      <p:sp>
        <p:nvSpPr>
          <p:cNvPr id="2" name="Прямоугольник 1"/>
          <p:cNvSpPr/>
          <p:nvPr/>
        </p:nvSpPr>
        <p:spPr>
          <a:xfrm>
            <a:off x="1020412" y="269891"/>
            <a:ext cx="7203355" cy="759854"/>
          </a:xfrm>
          <a:prstGeom prst="rect">
            <a:avLst/>
          </a:prstGeom>
          <a:solidFill>
            <a:srgbClr val="C00000">
              <a:alpha val="32000"/>
            </a:srgbClr>
          </a:solidFill>
          <a:ln w="25400">
            <a:solidFill>
              <a:srgbClr val="2D3D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ru-RU" sz="2400" b="1" i="1" dirty="0">
                <a:latin typeface="Georgia" panose="02040502050405020303" pitchFamily="18" charset="0"/>
              </a:rPr>
              <a:t>Субсидиарная ответственность возможна в рамках:</a:t>
            </a:r>
          </a:p>
        </p:txBody>
      </p:sp>
      <p:sp useBgFill="1">
        <p:nvSpPr>
          <p:cNvPr id="4" name="Овал 3"/>
          <p:cNvSpPr/>
          <p:nvPr/>
        </p:nvSpPr>
        <p:spPr>
          <a:xfrm>
            <a:off x="0" y="1963711"/>
            <a:ext cx="2824640" cy="1928246"/>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AA272F"/>
                </a:solidFill>
                <a:latin typeface="Georgia" panose="02040502050405020303" pitchFamily="18" charset="0"/>
                <a:ea typeface="Verdana" pitchFamily="34" charset="0"/>
                <a:cs typeface="Verdana" pitchFamily="34" charset="0"/>
              </a:rPr>
              <a:t>Гражданского законодательства</a:t>
            </a:r>
            <a:endParaRPr lang="ru-RU" dirty="0"/>
          </a:p>
        </p:txBody>
      </p:sp>
      <p:sp useBgFill="1">
        <p:nvSpPr>
          <p:cNvPr id="8" name="Овал 7"/>
          <p:cNvSpPr/>
          <p:nvPr/>
        </p:nvSpPr>
        <p:spPr>
          <a:xfrm>
            <a:off x="2824639" y="2116559"/>
            <a:ext cx="3594899" cy="1748364"/>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rgbClr val="AA272F"/>
                </a:solidFill>
                <a:latin typeface="Georgia" panose="02040502050405020303" pitchFamily="18" charset="0"/>
                <a:ea typeface="Verdana" pitchFamily="34" charset="0"/>
                <a:cs typeface="Verdana" pitchFamily="34" charset="0"/>
              </a:rPr>
              <a:t>Законодательства </a:t>
            </a:r>
          </a:p>
          <a:p>
            <a:pPr algn="ctr"/>
            <a:r>
              <a:rPr lang="ru-RU" sz="2000" b="1" i="1" dirty="0">
                <a:solidFill>
                  <a:srgbClr val="AA272F"/>
                </a:solidFill>
                <a:latin typeface="Georgia" panose="02040502050405020303" pitchFamily="18" charset="0"/>
                <a:ea typeface="Verdana" pitchFamily="34" charset="0"/>
                <a:cs typeface="Verdana" pitchFamily="34" charset="0"/>
              </a:rPr>
              <a:t>о банкротстве</a:t>
            </a:r>
            <a:endParaRPr lang="ru-RU" sz="2000" dirty="0"/>
          </a:p>
        </p:txBody>
      </p:sp>
      <p:sp useBgFill="1">
        <p:nvSpPr>
          <p:cNvPr id="9" name="Овал 8"/>
          <p:cNvSpPr/>
          <p:nvPr/>
        </p:nvSpPr>
        <p:spPr>
          <a:xfrm>
            <a:off x="6419539" y="2228957"/>
            <a:ext cx="2724461" cy="1663001"/>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rgbClr val="AA272F"/>
                </a:solidFill>
                <a:latin typeface="Georgia" panose="02040502050405020303" pitchFamily="18" charset="0"/>
                <a:ea typeface="Verdana" pitchFamily="34" charset="0"/>
                <a:cs typeface="Verdana" pitchFamily="34" charset="0"/>
              </a:rPr>
              <a:t>Налогового </a:t>
            </a:r>
          </a:p>
          <a:p>
            <a:pPr algn="ctr"/>
            <a:r>
              <a:rPr lang="ru-RU" sz="1600" b="1" i="1" dirty="0">
                <a:solidFill>
                  <a:srgbClr val="AA272F"/>
                </a:solidFill>
                <a:latin typeface="Georgia" panose="02040502050405020303" pitchFamily="18" charset="0"/>
                <a:ea typeface="Verdana" pitchFamily="34" charset="0"/>
                <a:cs typeface="Verdana" pitchFamily="34" charset="0"/>
              </a:rPr>
              <a:t>законодательства</a:t>
            </a:r>
            <a:endParaRPr lang="ru-RU" sz="1600" dirty="0"/>
          </a:p>
        </p:txBody>
      </p:sp>
      <p:cxnSp>
        <p:nvCxnSpPr>
          <p:cNvPr id="6" name="Прямая со стрелкой 5"/>
          <p:cNvCxnSpPr/>
          <p:nvPr/>
        </p:nvCxnSpPr>
        <p:spPr>
          <a:xfrm flipH="1">
            <a:off x="2776928" y="-269823"/>
            <a:ext cx="477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2" idx="2"/>
          </p:cNvCxnSpPr>
          <p:nvPr/>
        </p:nvCxnSpPr>
        <p:spPr>
          <a:xfrm flipH="1">
            <a:off x="1894172" y="1029746"/>
            <a:ext cx="2727918" cy="10055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488657" y="1048072"/>
            <a:ext cx="2886505" cy="11808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567300" y="1104080"/>
            <a:ext cx="109577" cy="10505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857224" y="4143379"/>
            <a:ext cx="6500858" cy="2308324"/>
          </a:xfrm>
          <a:prstGeom prst="rect">
            <a:avLst/>
          </a:prstGeom>
        </p:spPr>
        <p:txBody>
          <a:bodyPr wrap="square">
            <a:spAutoFit/>
          </a:bodyPr>
          <a:lstStyle/>
          <a:p>
            <a:pPr algn="ctr">
              <a:spcAft>
                <a:spcPts val="0"/>
              </a:spcAft>
            </a:pPr>
            <a:r>
              <a:rPr lang="ru-RU" dirty="0">
                <a:latin typeface="Georgia" panose="02040502050405020303" pitchFamily="18" charset="0"/>
              </a:rPr>
              <a:t>Федеральным законом от 29.07.2017 года № 266-ФЗ «О внесении изменений в Федеральный закон «О несостоятельности (банкротстве)» предусмотрено расширение круга лиц, которые могут быть привлечены к субсидиарной ответственности ( руководитель, учредитель, но и главный бухгалтер, иной сотрудник или лицо, которые внесли весомый вклад в управление организацией).</a:t>
            </a:r>
          </a:p>
        </p:txBody>
      </p:sp>
    </p:spTree>
    <p:extLst>
      <p:ext uri="{BB962C8B-B14F-4D97-AF65-F5344CB8AC3E}">
        <p14:creationId xmlns:p14="http://schemas.microsoft.com/office/powerpoint/2010/main" val="2922185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55000" lnSpcReduction="20000"/>
          </a:bodyPr>
          <a:lstStyle/>
          <a:p>
            <a:r>
              <a:rPr lang="ru-RU" b="1" dirty="0"/>
              <a:t>ВС не допустил субсидиарную ответственность без банкротства</a:t>
            </a:r>
          </a:p>
          <a:p>
            <a:r>
              <a:rPr lang="ru-RU" dirty="0"/>
              <a:t>Директор не стал возбуждать дело о банкротстве своей компании, а просто исключил ее из реестра как недействующую. За это его привлекли к субсидиарной ответственности по долгам компании. Но в Верховном суде директору удалось доказать, что он отвечать «рублем» не </a:t>
            </a:r>
            <a:r>
              <a:rPr lang="ru-RU" dirty="0" err="1"/>
              <a:t>должен.В</a:t>
            </a:r>
            <a:r>
              <a:rPr lang="ru-RU" dirty="0"/>
              <a:t> деле </a:t>
            </a:r>
            <a:r>
              <a:rPr lang="ru-RU" dirty="0">
                <a:hlinkClick r:id="rId2"/>
              </a:rPr>
              <a:t>№ А21-15124/2018</a:t>
            </a:r>
            <a:r>
              <a:rPr lang="ru-RU" dirty="0"/>
              <a:t> экс-гендиректора общества «Гранд Пегас» Евгения Минаева привлекли к субсидиарной ответственности. Он не подал заявление о банкротстве своей компании, как того требует закон. При этом общество исключили из ЕГРЮЛ как недействующее, а </a:t>
            </a:r>
            <a:r>
              <a:rPr lang="ru-RU" dirty="0" err="1"/>
              <a:t>банкротное</a:t>
            </a:r>
            <a:r>
              <a:rPr lang="ru-RU" dirty="0"/>
              <a:t> дело не возбуждалось вовсе. </a:t>
            </a:r>
          </a:p>
          <a:p>
            <a:endParaRPr lang="ru-RU" dirty="0"/>
          </a:p>
        </p:txBody>
      </p:sp>
      <p:sp>
        <p:nvSpPr>
          <p:cNvPr id="4" name="Объект 3"/>
          <p:cNvSpPr>
            <a:spLocks noGrp="1"/>
          </p:cNvSpPr>
          <p:nvPr>
            <p:ph sz="half" idx="2"/>
          </p:nvPr>
        </p:nvSpPr>
        <p:spPr/>
        <p:txBody>
          <a:bodyPr>
            <a:normAutofit fontScale="55000" lnSpcReduction="20000"/>
          </a:bodyPr>
          <a:lstStyle/>
          <a:p>
            <a:r>
              <a:rPr lang="ru-RU" dirty="0"/>
              <a:t>Определение ВС РФ от 22.06.2020г. По делу № 307-ЭС19-18723(2, 3)</a:t>
            </a:r>
            <a:br>
              <a:rPr lang="ru-RU" dirty="0"/>
            </a:br>
            <a:r>
              <a:rPr lang="ru-RU" dirty="0"/>
              <a:t> </a:t>
            </a:r>
            <a:br>
              <a:rPr lang="ru-RU" dirty="0"/>
            </a:br>
            <a:r>
              <a:rPr lang="ru-RU" dirty="0"/>
              <a:t>Что вы думаете вывод активов в виде вклада в уставной капитал иного ООО перед банкротством приведёт к субсидиарной ответственности❓</a:t>
            </a:r>
            <a:br>
              <a:rPr lang="ru-RU" dirty="0"/>
            </a:br>
            <a:r>
              <a:rPr lang="ru-RU" dirty="0"/>
              <a:t> </a:t>
            </a:r>
            <a:br>
              <a:rPr lang="ru-RU" dirty="0"/>
            </a:br>
            <a:r>
              <a:rPr lang="ru-RU" u="sng" dirty="0">
                <a:hlinkClick r:id="rId3"/>
              </a:rPr>
              <a:t>https://kad.arbitr.ru/Document/Pdf/b34cd2b8-90d7-4108-880f-e25f509c18d0/8e7e7c88-f5c0-40c9-8660-9f74ea668982/A56-26451-2016_20200622_Opredelenie.pdf?isAddStamp=True</a:t>
            </a:r>
            <a:br>
              <a:rPr lang="ru-RU" dirty="0"/>
            </a:br>
            <a:r>
              <a:rPr lang="ru-RU" dirty="0"/>
              <a:t> Новое рассмотрение….</a:t>
            </a:r>
          </a:p>
          <a:p>
            <a:r>
              <a:rPr lang="ru-RU" sz="3300" b="1" dirty="0"/>
              <a:t>ВС запретил двойную ответственность по субсидиарной и уголовной ответственности (определение ВС от 03.07.2020 № А40-203647/2015).</a:t>
            </a:r>
          </a:p>
        </p:txBody>
      </p:sp>
    </p:spTree>
    <p:extLst>
      <p:ext uri="{BB962C8B-B14F-4D97-AF65-F5344CB8AC3E}">
        <p14:creationId xmlns:p14="http://schemas.microsoft.com/office/powerpoint/2010/main" val="299571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8556840" y="6333120"/>
            <a:ext cx="548280" cy="524160"/>
          </a:xfrm>
          <a:prstGeom prst="rect">
            <a:avLst/>
          </a:prstGeom>
          <a:noFill/>
          <a:ln>
            <a:noFill/>
          </a:ln>
        </p:spPr>
        <p:txBody>
          <a:bodyPr tIns="91440" bIns="91440" anchor="ctr"/>
          <a:lstStyle/>
          <a:p>
            <a:pPr algn="r">
              <a:lnSpc>
                <a:spcPct val="100000"/>
              </a:lnSpc>
            </a:pPr>
            <a:fld id="{1F3D914E-0ECE-4FB1-B00C-E2619BB8C78E}" type="slidenum">
              <a:rPr lang="ru-RU" sz="1000" b="0" strike="noStrike" spc="-1">
                <a:solidFill>
                  <a:srgbClr val="FFFFFF"/>
                </a:solidFill>
                <a:latin typeface="Nunito Sans"/>
                <a:ea typeface="Nunito Sans"/>
              </a:rPr>
              <a:pPr algn="r">
                <a:lnSpc>
                  <a:spcPct val="100000"/>
                </a:lnSpc>
              </a:pPr>
              <a:t>35</a:t>
            </a:fld>
            <a:endParaRPr lang="ru-RU" sz="1000" b="0" strike="noStrike" spc="-1">
              <a:latin typeface="Times New Roman"/>
            </a:endParaRPr>
          </a:p>
        </p:txBody>
      </p:sp>
      <p:sp>
        <p:nvSpPr>
          <p:cNvPr id="335" name="CustomShape 2"/>
          <p:cNvSpPr/>
          <p:nvPr/>
        </p:nvSpPr>
        <p:spPr>
          <a:xfrm>
            <a:off x="414000" y="1493280"/>
            <a:ext cx="8416800" cy="487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ru-RU" sz="1800" b="0" strike="noStrike" spc="-1" dirty="0">
              <a:latin typeface="Arial"/>
            </a:endParaRPr>
          </a:p>
          <a:p>
            <a:pPr marL="285840" indent="-285480">
              <a:lnSpc>
                <a:spcPct val="100000"/>
              </a:lnSpc>
              <a:buClr>
                <a:srgbClr val="000000"/>
              </a:buClr>
              <a:buFont typeface="Wingdings" charset="2"/>
              <a:buChar char=""/>
            </a:pPr>
            <a:r>
              <a:rPr lang="ru-RU" sz="2000" b="0" strike="noStrike" spc="-1" dirty="0">
                <a:solidFill>
                  <a:srgbClr val="000000"/>
                </a:solidFill>
                <a:latin typeface="Georgia"/>
                <a:ea typeface="Arial"/>
              </a:rPr>
              <a:t>Руководители,  Учредители,</a:t>
            </a:r>
          </a:p>
          <a:p>
            <a:pPr marL="285840" indent="-285480">
              <a:lnSpc>
                <a:spcPct val="100000"/>
              </a:lnSpc>
              <a:buClr>
                <a:srgbClr val="000000"/>
              </a:buClr>
              <a:buFont typeface="Wingdings" charset="2"/>
              <a:buChar char=""/>
            </a:pPr>
            <a:r>
              <a:rPr lang="ru-RU" sz="2000" dirty="0"/>
              <a:t>Июнь 2020 - </a:t>
            </a:r>
            <a:r>
              <a:rPr lang="ru-RU" sz="2000" dirty="0" err="1"/>
              <a:t>экономколлегия</a:t>
            </a:r>
            <a:r>
              <a:rPr lang="ru-RU" sz="2000" dirty="0"/>
              <a:t> разрешила привлекать к субсидиарной ответственности наследников должника (дело № </a:t>
            </a:r>
            <a:r>
              <a:rPr lang="ru-RU" sz="2000" dirty="0">
                <a:hlinkClick r:id="rId2"/>
              </a:rPr>
              <a:t>А04-7886/2016</a:t>
            </a:r>
            <a:r>
              <a:rPr lang="ru-RU" sz="2000" dirty="0"/>
              <a:t>) и близких родственников, которые мешают кредиторам получить деньги с несостоятельной фирмы (дело № </a:t>
            </a:r>
            <a:r>
              <a:rPr lang="ru-RU" sz="2000" dirty="0">
                <a:hlinkClick r:id="rId3"/>
              </a:rPr>
              <a:t>А40-131425/2016</a:t>
            </a:r>
            <a:r>
              <a:rPr lang="ru-RU" sz="2000" dirty="0"/>
              <a:t>).  </a:t>
            </a:r>
            <a:endParaRPr lang="ru-RU" sz="2000" b="0" strike="noStrike" spc="-1" dirty="0">
              <a:latin typeface="Arial"/>
            </a:endParaRPr>
          </a:p>
          <a:p>
            <a:pPr>
              <a:lnSpc>
                <a:spcPct val="100000"/>
              </a:lnSpc>
            </a:pPr>
            <a:endParaRPr lang="ru-RU" sz="2000" b="0" strike="noStrike" spc="-1" dirty="0">
              <a:latin typeface="Arial"/>
            </a:endParaRPr>
          </a:p>
          <a:p>
            <a:pPr marL="285840" indent="-285480">
              <a:lnSpc>
                <a:spcPct val="100000"/>
              </a:lnSpc>
              <a:buClr>
                <a:srgbClr val="000000"/>
              </a:buClr>
              <a:buFont typeface="Wingdings" charset="2"/>
              <a:buChar char=""/>
            </a:pPr>
            <a:r>
              <a:rPr lang="ru-RU" sz="2000" b="0" strike="noStrike" spc="-1" dirty="0">
                <a:solidFill>
                  <a:srgbClr val="000000"/>
                </a:solidFill>
                <a:latin typeface="Georgia"/>
                <a:ea typeface="Arial"/>
              </a:rPr>
              <a:t> Иные контролирующие лица, имеющее фактическую возможность определять действия юридического лица (финансовый директор, </a:t>
            </a:r>
            <a:r>
              <a:rPr lang="ru-RU" sz="2000" b="1" u="sng" strike="noStrike" spc="-1" dirty="0">
                <a:solidFill>
                  <a:srgbClr val="000000"/>
                </a:solidFill>
                <a:uFillTx/>
                <a:latin typeface="Georgia"/>
                <a:ea typeface="Arial"/>
              </a:rPr>
              <a:t>главный бухгалтер</a:t>
            </a:r>
            <a:r>
              <a:rPr lang="ru-RU" sz="2000" b="0" strike="noStrike" spc="-1" dirty="0">
                <a:solidFill>
                  <a:srgbClr val="000000"/>
                </a:solidFill>
                <a:latin typeface="Georgia"/>
                <a:ea typeface="Arial"/>
              </a:rPr>
              <a:t>, лица по доверенности, члены ликвидационной комиссии, родственники)</a:t>
            </a:r>
          </a:p>
          <a:p>
            <a:pPr marL="285840" indent="-285480">
              <a:lnSpc>
                <a:spcPct val="100000"/>
              </a:lnSpc>
              <a:buClr>
                <a:srgbClr val="000000"/>
              </a:buClr>
              <a:buFont typeface="Wingdings" charset="2"/>
              <a:buChar char=""/>
            </a:pPr>
            <a:endParaRPr lang="ru-RU" sz="2000" b="0" strike="noStrike" spc="-1" dirty="0">
              <a:solidFill>
                <a:srgbClr val="000000"/>
              </a:solidFill>
              <a:latin typeface="Georgia"/>
              <a:ea typeface="Arial"/>
            </a:endParaRPr>
          </a:p>
          <a:p>
            <a:pPr marL="285840" indent="-285480">
              <a:lnSpc>
                <a:spcPct val="100000"/>
              </a:lnSpc>
              <a:buClr>
                <a:srgbClr val="000000"/>
              </a:buClr>
              <a:buFont typeface="Wingdings" charset="2"/>
              <a:buChar char=""/>
            </a:pPr>
            <a:r>
              <a:rPr lang="ru-RU" sz="2000" spc="-1" dirty="0">
                <a:solidFill>
                  <a:srgbClr val="000000"/>
                </a:solidFill>
                <a:latin typeface="Georgia"/>
                <a:ea typeface="Arial"/>
              </a:rPr>
              <a:t> </a:t>
            </a:r>
            <a:r>
              <a:rPr lang="ru-RU" sz="2000" b="1" dirty="0"/>
              <a:t>ЮРИСТЫ??? ВС РФ от 23 декабря 2019 г. № 305-ЭС19-13326 по делу № А40-131425/2016.</a:t>
            </a:r>
          </a:p>
          <a:p>
            <a:pPr>
              <a:lnSpc>
                <a:spcPct val="100000"/>
              </a:lnSpc>
            </a:pPr>
            <a:r>
              <a:rPr lang="ru-RU" sz="1800" b="0" i="1" strike="noStrike" spc="-1" dirty="0">
                <a:solidFill>
                  <a:srgbClr val="000000"/>
                </a:solidFill>
                <a:latin typeface="Arial"/>
                <a:ea typeface="Arial"/>
              </a:rPr>
              <a:t>«п.3 ст.53.1 ГК РФ, ст. 45 НК РФ, п.1 ст. 61.10 Федерального закона от 26.10.2002 N 127-ФЗ "О несостоятельности (банкротстве)»</a:t>
            </a:r>
          </a:p>
          <a:p>
            <a:pPr>
              <a:lnSpc>
                <a:spcPct val="100000"/>
              </a:lnSpc>
            </a:pPr>
            <a:endParaRPr lang="ru-RU" sz="1800" b="0" i="1" strike="noStrike" spc="-1" dirty="0">
              <a:solidFill>
                <a:srgbClr val="000000"/>
              </a:solidFill>
              <a:latin typeface="Arial"/>
              <a:ea typeface="Arial"/>
            </a:endParaRPr>
          </a:p>
          <a:p>
            <a:pPr>
              <a:lnSpc>
                <a:spcPct val="100000"/>
              </a:lnSpc>
            </a:pPr>
            <a:endParaRPr lang="ru-RU" sz="1800" b="0" strike="noStrike" spc="-1" dirty="0">
              <a:latin typeface="Arial"/>
            </a:endParaRPr>
          </a:p>
        </p:txBody>
      </p:sp>
      <p:sp>
        <p:nvSpPr>
          <p:cNvPr id="336" name="CustomShape 3"/>
          <p:cNvSpPr/>
          <p:nvPr/>
        </p:nvSpPr>
        <p:spPr>
          <a:xfrm>
            <a:off x="2731320" y="363360"/>
            <a:ext cx="453960" cy="605280"/>
          </a:xfrm>
          <a:prstGeom prst="pie">
            <a:avLst>
              <a:gd name="adj1" fmla="val 5400000"/>
              <a:gd name="adj2" fmla="val 16200000"/>
            </a:avLst>
          </a:prstGeom>
          <a:solidFill>
            <a:srgbClr val="C00000"/>
          </a:solidFill>
          <a:ln>
            <a:solidFill>
              <a:schemeClr val="tx1"/>
            </a:solidFill>
            <a:round/>
          </a:ln>
        </p:spPr>
        <p:style>
          <a:lnRef idx="2">
            <a:scrgbClr r="0" g="0" b="0"/>
          </a:lnRef>
          <a:fillRef idx="0">
            <a:scrgbClr r="0" g="0" b="0"/>
          </a:fillRef>
          <a:effectRef idx="0">
            <a:scrgbClr r="0" g="0" b="0"/>
          </a:effectRef>
          <a:fontRef idx="minor"/>
        </p:style>
      </p:sp>
      <p:sp>
        <p:nvSpPr>
          <p:cNvPr id="337" name="CustomShape 4"/>
          <p:cNvSpPr/>
          <p:nvPr/>
        </p:nvSpPr>
        <p:spPr>
          <a:xfrm>
            <a:off x="2958480" y="363360"/>
            <a:ext cx="2996280" cy="605280"/>
          </a:xfrm>
          <a:prstGeom prst="rect">
            <a:avLst/>
          </a:prstGeom>
          <a:solidFill>
            <a:schemeClr val="lt1">
              <a:alpha val="90000"/>
              <a:hueOff val="0"/>
              <a:satOff val="0"/>
              <a:lumOff val="0"/>
              <a:alphaOff val="0"/>
            </a:schemeClr>
          </a:solidFill>
          <a:ln>
            <a:solidFill>
              <a:schemeClr val="tx1"/>
            </a:solidFill>
            <a:round/>
          </a:ln>
        </p:spPr>
        <p:style>
          <a:lnRef idx="2">
            <a:scrgbClr r="0" g="0" b="0"/>
          </a:lnRef>
          <a:fillRef idx="0">
            <a:scrgbClr r="0" g="0" b="0"/>
          </a:fillRef>
          <a:effectRef idx="0">
            <a:scrgbClr r="0" g="0" b="0"/>
          </a:effectRef>
          <a:fontRef idx="minor"/>
        </p:style>
        <p:txBody>
          <a:bodyPr lIns="83880" tIns="83880" rIns="83880" bIns="83880" anchor="ctr"/>
          <a:lstStyle/>
          <a:p>
            <a:pPr algn="ctr">
              <a:lnSpc>
                <a:spcPct val="90000"/>
              </a:lnSpc>
              <a:spcAft>
                <a:spcPts val="771"/>
              </a:spcAft>
            </a:pPr>
            <a:r>
              <a:rPr lang="ru-RU" sz="2200" b="0" i="1" strike="noStrike" spc="-1">
                <a:solidFill>
                  <a:srgbClr val="000000"/>
                </a:solidFill>
                <a:latin typeface="Georgia"/>
                <a:ea typeface="Arial"/>
              </a:rPr>
              <a:t>В ГРУППЕ РИСКА: </a:t>
            </a:r>
            <a:endParaRPr lang="ru-RU" sz="2200" b="0" strike="noStrike" spc="-1">
              <a:latin typeface="Arial"/>
            </a:endParaRPr>
          </a:p>
        </p:txBody>
      </p:sp>
      <p:pic>
        <p:nvPicPr>
          <p:cNvPr id="338" name="Picture 4"/>
          <p:cNvPicPr/>
          <p:nvPr/>
        </p:nvPicPr>
        <p:blipFill>
          <a:blip r:embed="rId4" cstate="print"/>
          <a:stretch/>
        </p:blipFill>
        <p:spPr>
          <a:xfrm>
            <a:off x="6300192" y="-387424"/>
            <a:ext cx="3015360" cy="2676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Вывод </a:t>
            </a:r>
            <a:r>
              <a:rPr lang="ru-RU" dirty="0" err="1"/>
              <a:t>ФИЗлицом</a:t>
            </a:r>
            <a:r>
              <a:rPr lang="ru-RU" dirty="0"/>
              <a:t> имущества</a:t>
            </a:r>
          </a:p>
        </p:txBody>
      </p:sp>
      <p:sp>
        <p:nvSpPr>
          <p:cNvPr id="3" name="Содержимое 2"/>
          <p:cNvSpPr>
            <a:spLocks noGrp="1"/>
          </p:cNvSpPr>
          <p:nvPr>
            <p:ph sz="half" idx="1"/>
          </p:nvPr>
        </p:nvSpPr>
        <p:spPr/>
        <p:txBody>
          <a:bodyPr>
            <a:noAutofit/>
          </a:bodyPr>
          <a:lstStyle/>
          <a:p>
            <a:r>
              <a:rPr lang="ru-RU" sz="2400" dirty="0"/>
              <a:t>Дарение</a:t>
            </a:r>
          </a:p>
          <a:p>
            <a:r>
              <a:rPr lang="ru-RU" sz="2400" dirty="0"/>
              <a:t>Купля-продажа</a:t>
            </a:r>
          </a:p>
          <a:p>
            <a:r>
              <a:rPr lang="ru-RU" sz="2400" dirty="0"/>
              <a:t>(рыночная </a:t>
            </a:r>
            <a:r>
              <a:rPr lang="ru-RU" sz="2400" dirty="0" err="1"/>
              <a:t>стоимость+</a:t>
            </a:r>
            <a:r>
              <a:rPr lang="ru-RU" sz="2400" dirty="0"/>
              <a:t> безналичная оплата АС ЦО от 11.04.2019 № Ф10792/2019+ у покупателя есть деньги- </a:t>
            </a:r>
            <a:r>
              <a:rPr lang="ru-RU" sz="2400" dirty="0">
                <a:hlinkClick r:id="rId2"/>
              </a:rPr>
              <a:t>АС Уральского округа от 20.08.2018 № Ф09-7905/17</a:t>
            </a:r>
            <a:r>
              <a:rPr lang="ru-RU" sz="2400" dirty="0"/>
              <a:t>).</a:t>
            </a:r>
          </a:p>
          <a:p>
            <a:r>
              <a:rPr lang="ru-RU" sz="2400" dirty="0"/>
              <a:t>Продал, но жил там- проиграл </a:t>
            </a:r>
            <a:r>
              <a:rPr lang="ru-RU" sz="2400" dirty="0">
                <a:hlinkClick r:id="rId3"/>
              </a:rPr>
              <a:t>АС Московского округа от 04.09.2019 № Ф05-8735/2019</a:t>
            </a:r>
            <a:endParaRPr lang="ru-RU" sz="2400" dirty="0"/>
          </a:p>
          <a:p>
            <a:r>
              <a:rPr lang="ru-RU" sz="2400" dirty="0"/>
              <a:t>Брачный договор</a:t>
            </a:r>
          </a:p>
        </p:txBody>
      </p:sp>
      <p:sp>
        <p:nvSpPr>
          <p:cNvPr id="4" name="Содержимое 3"/>
          <p:cNvSpPr>
            <a:spLocks noGrp="1"/>
          </p:cNvSpPr>
          <p:nvPr>
            <p:ph sz="half" idx="2"/>
          </p:nvPr>
        </p:nvSpPr>
        <p:spPr/>
        <p:txBody>
          <a:bodyPr>
            <a:normAutofit fontScale="47500" lnSpcReduction="20000"/>
          </a:bodyPr>
          <a:lstStyle/>
          <a:p>
            <a:r>
              <a:rPr lang="ru-RU" dirty="0"/>
              <a:t> Если потенциально такая операция нанесет вред имущественным правам кредиторов, ее попытаются оспорить (</a:t>
            </a:r>
            <a:r>
              <a:rPr lang="ru-RU" dirty="0">
                <a:hlinkClick r:id="rId4"/>
              </a:rPr>
              <a:t>п. 2</a:t>
            </a:r>
            <a:r>
              <a:rPr lang="ru-RU" dirty="0"/>
              <a:t> ст. 61.2 Федерального закона от 26.10.2002 № 127-ФЗ «О несостоятельности (банкротстве)</a:t>
            </a:r>
            <a:r>
              <a:rPr lang="ru-RU" b="1" dirty="0"/>
              <a:t> ВС допустил виндикацию имущества у неосмотрительного покупателя</a:t>
            </a:r>
          </a:p>
          <a:p>
            <a:r>
              <a:rPr lang="ru-RU" dirty="0"/>
              <a:t>Суды признали недействительной цепочку сделок по выводу имущества с баланса компании перед банкротством. Верховный суд разрешил истребовать это имущество у его конечных приобретателей, потому что те не проявили должной «заботливости и осмотрительности» при заключении </a:t>
            </a:r>
            <a:r>
              <a:rPr lang="ru-RU" dirty="0" err="1"/>
              <a:t>сделки.Незадолго</a:t>
            </a:r>
            <a:r>
              <a:rPr lang="ru-RU" dirty="0"/>
              <a:t> до своего банкротства общество «Фототехника-Почтой» с помощью нескольких кредитных и залоговых сделок, а также договоров цессии и купли-продажи, смогло «вывести» со своего баланса ликвидный актив – здание на 2-й Пугачевской улице в Москве и право аренды земельного участка под ним. Позднее суды признали всю цепочку сделок недействительной и истребовали имущество у его конечных приобретателей, Анны </a:t>
            </a:r>
            <a:r>
              <a:rPr lang="ru-RU" dirty="0" err="1"/>
              <a:t>Фесюк</a:t>
            </a:r>
            <a:r>
              <a:rPr lang="ru-RU" dirty="0"/>
              <a:t> и Сергея </a:t>
            </a:r>
            <a:r>
              <a:rPr lang="ru-RU" dirty="0" err="1"/>
              <a:t>Клейнера</a:t>
            </a:r>
            <a:r>
              <a:rPr lang="ru-RU" dirty="0"/>
              <a:t> (дело </a:t>
            </a:r>
            <a:r>
              <a:rPr lang="ru-RU" dirty="0">
                <a:hlinkClick r:id="rId5"/>
              </a:rPr>
              <a:t>№ А40-157934/2015</a:t>
            </a:r>
            <a:r>
              <a:rPr lang="ru-RU" dirty="0"/>
              <a:t>). </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55000" lnSpcReduction="20000"/>
          </a:bodyPr>
          <a:lstStyle/>
          <a:p>
            <a:r>
              <a:rPr lang="ru-RU" dirty="0"/>
              <a:t>Определение Верховного суда от 06.07.2020 № 307-ЭС20-180 Ознакомиться Как указано в материалах дела, в 2017 году ООО «</a:t>
            </a:r>
            <a:r>
              <a:rPr lang="ru-RU" dirty="0" err="1"/>
              <a:t>Микрокредитная</a:t>
            </a:r>
            <a:r>
              <a:rPr lang="ru-RU" dirty="0"/>
              <a:t> компания «ОТС-Кредит» взыскала в суде с «Гранд Пегас» 1,4 млн рублей — долг и проценты. Однако реальные деньги кредитор не получил. А спустя год ФНС исключила «Гранд Пегас» из ЕГРЮЛ как недействующее </a:t>
            </a:r>
            <a:r>
              <a:rPr lang="ru-RU" dirty="0" err="1"/>
              <a:t>юрлицо</a:t>
            </a:r>
            <a:r>
              <a:rPr lang="ru-RU" dirty="0"/>
              <a:t>. </a:t>
            </a:r>
            <a:endParaRPr lang="en-US" dirty="0"/>
          </a:p>
          <a:p>
            <a:pPr marL="0" indent="0">
              <a:buNone/>
            </a:pPr>
            <a:r>
              <a:rPr lang="ru-RU" sz="3600" b="1" dirty="0"/>
              <a:t>Директор привлечен к </a:t>
            </a:r>
            <a:r>
              <a:rPr lang="ru-RU" sz="3600" b="1" dirty="0" err="1"/>
              <a:t>субсидиарке</a:t>
            </a:r>
            <a:r>
              <a:rPr lang="ru-RU" sz="3600" b="1" dirty="0"/>
              <a:t>, т.к. мог сдавать отчетность, мог подать заявление о банкротстве</a:t>
            </a:r>
          </a:p>
        </p:txBody>
      </p:sp>
      <p:sp>
        <p:nvSpPr>
          <p:cNvPr id="4" name="Содержимое 3"/>
          <p:cNvSpPr>
            <a:spLocks noGrp="1"/>
          </p:cNvSpPr>
          <p:nvPr>
            <p:ph sz="half" idx="2"/>
          </p:nvPr>
        </p:nvSpPr>
        <p:spPr/>
        <p:txBody>
          <a:bodyPr>
            <a:normAutofit fontScale="55000" lnSpcReduction="20000"/>
          </a:bodyPr>
          <a:lstStyle/>
          <a:p>
            <a:r>
              <a:rPr lang="ru-RU" dirty="0"/>
              <a:t>КС посчитал, что налоговики изначально должны были просчитать объем имущества, который необходимо было взыскать с компании в результате банкротства (постановление от 05.03.2019 № 14-возникновение у уполномоченного органа расходов, связанных с делом о банкротстве, не может автоматически быть следствием противоправного поведения руководителя должника. Кроме того, КС сделал вывод о том, что подача заявления о признании должника банкротом может привести к обратным последствиям. Например, </a:t>
            </a:r>
            <a:r>
              <a:rPr lang="ru-RU" sz="4400" b="1" dirty="0"/>
              <a:t>к напрасным расходам, восполняемым из бюджета на оплату услуг конкурсных управляющих».П/2019 по жалобе В.А. </a:t>
            </a:r>
            <a:r>
              <a:rPr lang="ru-RU" sz="4400" b="1" dirty="0" err="1"/>
              <a:t>Нужина</a:t>
            </a:r>
            <a:r>
              <a:rPr lang="ru-RU" sz="4400" b="1" dirty="0"/>
              <a:t>).</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62500" lnSpcReduction="20000"/>
          </a:bodyPr>
          <a:lstStyle/>
          <a:p>
            <a:r>
              <a:rPr lang="ru-RU" b="1" dirty="0"/>
              <a:t>Администрация явилась КДЛ! Привлечь</a:t>
            </a:r>
          </a:p>
          <a:p>
            <a:r>
              <a:rPr lang="ru-RU" dirty="0"/>
              <a:t> АС СКО от 3 декабря 2019 года № Ф08-10626/2019 по делу №А22-3808/2015</a:t>
            </a:r>
          </a:p>
          <a:p>
            <a:r>
              <a:rPr lang="ru-RU" dirty="0"/>
              <a:t>Должнику при создании было передано на праве хозяйственного ведения имущество, балансовой стоимостью 12 762 904 рубля 02 копейки, включая транспортные средства, здания, емкости, склады, компьютеры и т.д.</a:t>
            </a:r>
          </a:p>
          <a:p>
            <a:r>
              <a:rPr lang="ru-RU" dirty="0"/>
              <a:t>Постановлением от 14.07.2015 № 3698 движимое и недвижимое имущество должника, , из хозяйственного ведения было передано в муниципальную казну.</a:t>
            </a:r>
          </a:p>
          <a:p>
            <a:endParaRPr lang="ru-RU" dirty="0"/>
          </a:p>
        </p:txBody>
      </p:sp>
      <p:sp>
        <p:nvSpPr>
          <p:cNvPr id="4" name="Содержимое 3"/>
          <p:cNvSpPr>
            <a:spLocks noGrp="1"/>
          </p:cNvSpPr>
          <p:nvPr>
            <p:ph sz="half" idx="2"/>
          </p:nvPr>
        </p:nvSpPr>
        <p:spPr/>
        <p:txBody>
          <a:bodyPr>
            <a:normAutofit fontScale="62500" lnSpcReduction="20000"/>
          </a:bodyPr>
          <a:lstStyle/>
          <a:p>
            <a:r>
              <a:rPr lang="ru-RU" dirty="0"/>
              <a:t>ВС № 310-ЭС16-9529 от 22 августа 2016 г</a:t>
            </a:r>
          </a:p>
          <a:p>
            <a:r>
              <a:rPr lang="ru-RU" b="1" dirty="0"/>
              <a:t>Отсутствие совокупности</a:t>
            </a:r>
          </a:p>
          <a:p>
            <a:r>
              <a:rPr lang="ru-RU" dirty="0"/>
              <a:t>Нет доказательств </a:t>
            </a:r>
            <a:r>
              <a:rPr lang="ru-RU" dirty="0" err="1"/>
              <a:t>непередачи</a:t>
            </a:r>
            <a:r>
              <a:rPr lang="ru-RU" dirty="0"/>
              <a:t> документов и невозможности формирования конкурсной массы без этих документов</a:t>
            </a:r>
          </a:p>
          <a:p>
            <a:r>
              <a:rPr lang="ru-RU" dirty="0"/>
              <a:t>Простое наличие </a:t>
            </a:r>
            <a:r>
              <a:rPr lang="ru-RU" dirty="0" err="1"/>
              <a:t>кредиторки</a:t>
            </a:r>
            <a:r>
              <a:rPr lang="ru-RU" dirty="0"/>
              <a:t> не свидетельствует о банкротстве</a:t>
            </a:r>
          </a:p>
          <a:p>
            <a:r>
              <a:rPr lang="ru-RU" dirty="0"/>
              <a:t>Сделки по отчуждению активов после увольнения </a:t>
            </a:r>
            <a:r>
              <a:rPr lang="ru-RU" dirty="0" err="1"/>
              <a:t>кбл</a:t>
            </a:r>
            <a:endParaRPr lang="ru-RU" dirty="0"/>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Autofit/>
          </a:bodyPr>
          <a:lstStyle/>
          <a:p>
            <a:r>
              <a:rPr lang="ru-RU" sz="1400" b="1" dirty="0"/>
              <a:t>ПОСТАНОВЛЕНИЕ АС МО от 5.02.2020 года № Ф05-19496/2018 по делу №А40-210943/2017</a:t>
            </a:r>
          </a:p>
          <a:p>
            <a:r>
              <a:rPr lang="ru-RU" sz="1400" dirty="0"/>
              <a:t>Предоставление займа КДЛ Должнику и не требование его возврата –план выхода из финансового кризиса</a:t>
            </a:r>
          </a:p>
          <a:p>
            <a:r>
              <a:rPr lang="ru-RU" sz="1400" dirty="0"/>
              <a:t>Суд отказал в привлечении к субсидиарной ответственности КДЛ за неподачу заявления о признании банкротом. Одним из оснований по отказу являлось добросовестное поведение КДЛ по предоставлению займа без требования о возврату как одному из способов выхода из финансового кризиса  ООО «ВНИИПРОМГАЗ».</a:t>
            </a:r>
          </a:p>
          <a:p>
            <a:r>
              <a:rPr lang="ru-RU" sz="1400" dirty="0"/>
              <a:t>Позиция суда: Анализ выписок по расчетным счетам показывает, </a:t>
            </a:r>
            <a:r>
              <a:rPr lang="ru-RU" sz="1400" b="1" dirty="0"/>
              <a:t>что С.Е.М. неоднократно давала займы (требования о возврате которых, среди прочего, не были заявлены ко включению в реестр требований кредиторов) для поддержания текущей хозяйственно деятельности общества.</a:t>
            </a:r>
          </a:p>
        </p:txBody>
      </p:sp>
      <p:sp>
        <p:nvSpPr>
          <p:cNvPr id="4" name="Содержимое 3"/>
          <p:cNvSpPr>
            <a:spLocks noGrp="1"/>
          </p:cNvSpPr>
          <p:nvPr>
            <p:ph sz="half" idx="2"/>
          </p:nvPr>
        </p:nvSpPr>
        <p:spPr/>
        <p:txBody>
          <a:bodyPr>
            <a:normAutofit fontScale="77500" lnSpcReduction="20000"/>
          </a:bodyPr>
          <a:lstStyle/>
          <a:p>
            <a:r>
              <a:rPr lang="ru-RU" dirty="0"/>
              <a:t>ПОСТАНОВЛЕНИЕ АС МО от 12 ноября 2019 года № Ф05-20267/2018 по делу №А41-23686/2016</a:t>
            </a:r>
            <a:br>
              <a:rPr lang="ru-RU" dirty="0"/>
            </a:br>
            <a:br>
              <a:rPr lang="ru-RU" b="1" dirty="0"/>
            </a:br>
            <a:r>
              <a:rPr lang="ru-RU" b="1" dirty="0"/>
              <a:t>Судом принято доказательство – протокол нотариального допроса свидетеля (финансового директора) о добросовестности учредителя и как результат отказ в привлечении к субсидиарной ответственности.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новости</a:t>
            </a:r>
          </a:p>
        </p:txBody>
      </p:sp>
      <p:sp>
        <p:nvSpPr>
          <p:cNvPr id="3" name="Объект 2"/>
          <p:cNvSpPr>
            <a:spLocks noGrp="1"/>
          </p:cNvSpPr>
          <p:nvPr>
            <p:ph sz="half" idx="1"/>
          </p:nvPr>
        </p:nvSpPr>
        <p:spPr/>
        <p:txBody>
          <a:bodyPr>
            <a:normAutofit fontScale="55000" lnSpcReduction="20000"/>
          </a:bodyPr>
          <a:lstStyle/>
          <a:p>
            <a:pPr fontAlgn="base"/>
            <a:r>
              <a:rPr lang="ru-RU" b="1" dirty="0"/>
              <a:t>Проведение проверок соблюдения требований законодательства о применении ККТ приостановлено до конца 2020 года. Но это не означает, что контролеры сидят без дела.</a:t>
            </a:r>
          </a:p>
          <a:p>
            <a:pPr fontAlgn="base"/>
            <a:r>
              <a:rPr lang="ru-RU" dirty="0"/>
              <a:t>Источник: Письмо ФНС от 25.08.2020 № АБ-4-20/13616@</a:t>
            </a:r>
          </a:p>
          <a:p>
            <a:pPr fontAlgn="base"/>
            <a:r>
              <a:rPr lang="ru-RU" dirty="0"/>
              <a:t>Как разъяснила ФНС, мораторий на «кассовые» проверки не подразумевает запрета на проведение административных расследований и иных процессуальных действий, предусмотренных КоАП.</a:t>
            </a:r>
          </a:p>
          <a:p>
            <a:pPr fontAlgn="base"/>
            <a:r>
              <a:rPr lang="ru-RU" dirty="0"/>
              <a:t>И имейте в виду, что срок давности привлечения к административной ответственности за «кассовые» нарушения - </a:t>
            </a:r>
            <a:r>
              <a:rPr lang="ru-RU" u="sng" dirty="0">
                <a:hlinkClick r:id="rId2"/>
              </a:rPr>
              <a:t>один год со дня совершения правонарушения</a:t>
            </a:r>
            <a:r>
              <a:rPr lang="ru-RU" dirty="0"/>
              <a:t>. Так что наказания за нарушения, совершенные в период проверочного моратория, избежать все равно не удастся.</a:t>
            </a:r>
          </a:p>
          <a:p>
            <a:endParaRPr lang="ru-RU" dirty="0"/>
          </a:p>
        </p:txBody>
      </p:sp>
      <p:sp>
        <p:nvSpPr>
          <p:cNvPr id="4" name="Объект 3"/>
          <p:cNvSpPr>
            <a:spLocks noGrp="1"/>
          </p:cNvSpPr>
          <p:nvPr>
            <p:ph sz="half" idx="2"/>
          </p:nvPr>
        </p:nvSpPr>
        <p:spPr/>
        <p:txBody>
          <a:bodyPr>
            <a:normAutofit fontScale="55000" lnSpcReduction="20000"/>
          </a:bodyPr>
          <a:lstStyle/>
          <a:p>
            <a:pPr fontAlgn="base"/>
            <a:r>
              <a:rPr lang="ru-RU" b="1" dirty="0"/>
              <a:t>С 01.10.2020  действует более гибкий порядок зачета переплаты по одному налогу в счет погашения обязательств по другому.</a:t>
            </a:r>
          </a:p>
          <a:p>
            <a:pPr fontAlgn="base"/>
            <a:r>
              <a:rPr lang="ru-RU" dirty="0"/>
              <a:t>Источник: </a:t>
            </a:r>
            <a:r>
              <a:rPr lang="ru-RU" u="sng" dirty="0">
                <a:hlinkClick r:id="rId3"/>
              </a:rPr>
              <a:t>Письмо Минфина от 10.08.2020 № 03-02-07/1/72100</a:t>
            </a:r>
            <a:endParaRPr lang="ru-RU" dirty="0"/>
          </a:p>
          <a:p>
            <a:pPr fontAlgn="base"/>
            <a:r>
              <a:rPr lang="ru-RU" dirty="0"/>
              <a:t>С этой даты отменяется норма НК, согласно которой зачесть суммы излишне уплаченных налогов в счет предстоящих налоговых платежей можно лишь в пределах налогов одной группы (федеральные, региональные, местные).</a:t>
            </a:r>
          </a:p>
          <a:p>
            <a:pPr fontAlgn="base"/>
            <a:r>
              <a:rPr lang="ru-RU" dirty="0"/>
              <a:t>Соответственно, с 1 октября налоговики будут вправе принимать решения о зачете налоговой переплаты без учета такого «группового» ограничения. В том числе в отношении сумм налогов, излишне уплаченных до 01.10.2020.</a:t>
            </a:r>
          </a:p>
          <a:p>
            <a:endParaRPr lang="ru-RU" dirty="0"/>
          </a:p>
        </p:txBody>
      </p:sp>
    </p:spTree>
    <p:extLst>
      <p:ext uri="{BB962C8B-B14F-4D97-AF65-F5344CB8AC3E}">
        <p14:creationId xmlns:p14="http://schemas.microsoft.com/office/powerpoint/2010/main" val="1009459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47500" lnSpcReduction="20000"/>
          </a:bodyPr>
          <a:lstStyle/>
          <a:p>
            <a:r>
              <a:rPr lang="ru-RU" b="1" dirty="0"/>
              <a:t>Выездная проверка увеличит срок банкротства должника</a:t>
            </a:r>
          </a:p>
          <a:p>
            <a:r>
              <a:rPr lang="ru-RU" dirty="0"/>
              <a:t>Налоговики могут предъявить в суд свои требования до вступления в силу решения по проверке. Суд приостановит производство по требованиям о включении в реестр до вступления в силу этого решения (</a:t>
            </a:r>
            <a:r>
              <a:rPr lang="ru-RU" dirty="0">
                <a:hlinkClick r:id="rId2"/>
              </a:rPr>
              <a:t>определение ВС от 05.07.2018 № 301-ЭС18-114</a:t>
            </a:r>
            <a:r>
              <a:rPr lang="ru-RU" dirty="0"/>
              <a:t>, </a:t>
            </a:r>
            <a:r>
              <a:rPr lang="ru-RU" dirty="0" err="1">
                <a:hlinkClick r:id="rId3"/>
              </a:rPr>
              <a:t>абз</a:t>
            </a:r>
            <a:r>
              <a:rPr lang="ru-RU" dirty="0">
                <a:hlinkClick r:id="rId3"/>
              </a:rPr>
              <a:t>. 1</a:t>
            </a:r>
            <a:r>
              <a:rPr lang="ru-RU" dirty="0"/>
              <a:t> п. 22 постановления Пленума ВАС от 22.06.2012 № 35 «О некоторых вопросах, связанных с рассмотрением дел о банкротстве»). Это наделяет налоговую службу важными правами кредитора</a:t>
            </a:r>
          </a:p>
        </p:txBody>
      </p:sp>
      <p:sp>
        <p:nvSpPr>
          <p:cNvPr id="4" name="Содержимое 3"/>
          <p:cNvSpPr>
            <a:spLocks noGrp="1"/>
          </p:cNvSpPr>
          <p:nvPr>
            <p:ph sz="half" idx="2"/>
          </p:nvPr>
        </p:nvSpPr>
        <p:spPr/>
        <p:txBody>
          <a:bodyPr>
            <a:normAutofit fontScale="47500" lnSpcReduction="20000"/>
          </a:bodyPr>
          <a:lstStyle/>
          <a:p>
            <a:r>
              <a:rPr lang="ru-RU" b="1" dirty="0"/>
              <a:t>Взыскание убытков банкротов с </a:t>
            </a:r>
            <a:r>
              <a:rPr lang="ru-RU" b="1" dirty="0" err="1"/>
              <a:t>физлиц</a:t>
            </a:r>
            <a:endParaRPr lang="ru-RU" b="1" dirty="0"/>
          </a:p>
          <a:p>
            <a:r>
              <a:rPr lang="ru-RU" dirty="0"/>
              <a:t>Лицо, уполномоченное выступать от имени компании, должно действовать добросовестно и разумно (</a:t>
            </a:r>
            <a:r>
              <a:rPr lang="ru-RU" dirty="0">
                <a:hlinkClick r:id="rId4"/>
              </a:rPr>
              <a:t>п. 3 ст. 53 ГК</a:t>
            </a:r>
            <a:r>
              <a:rPr lang="ru-RU" dirty="0"/>
              <a:t>).Нарушение этой обязанности может повлечь взыскание убытков (</a:t>
            </a:r>
            <a:r>
              <a:rPr lang="ru-RU" dirty="0">
                <a:hlinkClick r:id="rId5"/>
              </a:rPr>
              <a:t>ст. 53.1</a:t>
            </a:r>
            <a:r>
              <a:rPr lang="ru-RU" dirty="0"/>
              <a:t> ГК, </a:t>
            </a:r>
            <a:r>
              <a:rPr lang="ru-RU" dirty="0">
                <a:hlinkClick r:id="rId6"/>
              </a:rPr>
              <a:t>ст. 71</a:t>
            </a:r>
            <a:r>
              <a:rPr lang="ru-RU" dirty="0"/>
              <a:t>Федерального закона от 26.12.1995 № 208‑ФЗ, </a:t>
            </a:r>
            <a:r>
              <a:rPr lang="ru-RU" dirty="0">
                <a:hlinkClick r:id="rId7"/>
              </a:rPr>
              <a:t>ст. 44</a:t>
            </a:r>
            <a:r>
              <a:rPr lang="ru-RU" dirty="0"/>
              <a:t> Федерального закона от 08.0Чтобы взыскать убытки, налоговики должны доказать факт причинения убытков и их размер, а также то, что директор действовал недобросовестно. Кроме того, они должны доказать </a:t>
            </a:r>
            <a:r>
              <a:rPr lang="ru-RU" b="1" dirty="0"/>
              <a:t>наличие причинно-следственной связи между причиненными убытками и ненадлежащим исполнением обязанности </a:t>
            </a:r>
            <a:r>
              <a:rPr lang="ru-RU" dirty="0"/>
              <a:t>(п. </a:t>
            </a:r>
            <a:r>
              <a:rPr lang="ru-RU" dirty="0">
                <a:hlinkClick r:id="rId8"/>
              </a:rPr>
              <a:t>1</a:t>
            </a:r>
            <a:r>
              <a:rPr lang="ru-RU" dirty="0"/>
              <a:t>, </a:t>
            </a:r>
            <a:r>
              <a:rPr lang="ru-RU" dirty="0">
                <a:hlinkClick r:id="rId9"/>
              </a:rPr>
              <a:t>6</a:t>
            </a:r>
            <a:r>
              <a:rPr lang="ru-RU" dirty="0"/>
              <a:t> постановления Пленума ВАС от 30.07.2013 № 62, </a:t>
            </a:r>
            <a:r>
              <a:rPr lang="ru-RU" dirty="0">
                <a:hlinkClick r:id="rId10"/>
              </a:rPr>
              <a:t>постановление АС Дальневосточного округа от 29.07.2019 № А73-4126/2015</a:t>
            </a:r>
            <a:r>
              <a:rPr lang="ru-RU" dirty="0"/>
              <a:t>). Если контролеры не докажут хотя бы один из указанных элементов, суд не удовлетворит иск (</a:t>
            </a:r>
            <a:r>
              <a:rPr lang="ru-RU" dirty="0">
                <a:hlinkClick r:id="rId11"/>
              </a:rPr>
              <a:t>постановление АС </a:t>
            </a:r>
            <a:r>
              <a:rPr lang="ru-RU" dirty="0" err="1">
                <a:hlinkClick r:id="rId11"/>
              </a:rPr>
              <a:t>Западно-Сибирского</a:t>
            </a:r>
            <a:r>
              <a:rPr lang="ru-RU" dirty="0">
                <a:hlinkClick r:id="rId11"/>
              </a:rPr>
              <a:t> округа от 10.09.2019 № А70-13629/2018</a:t>
            </a:r>
            <a:r>
              <a:rPr lang="ru-RU" dirty="0"/>
              <a:t>).2.1998 № 14‑ФЗ).</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Взыскание убытков с </a:t>
            </a:r>
            <a:r>
              <a:rPr lang="ru-RU" dirty="0" err="1"/>
              <a:t>физлиц</a:t>
            </a:r>
            <a:endParaRPr lang="ru-RU" dirty="0"/>
          </a:p>
        </p:txBody>
      </p:sp>
      <p:sp>
        <p:nvSpPr>
          <p:cNvPr id="3" name="Содержимое 2"/>
          <p:cNvSpPr>
            <a:spLocks noGrp="1"/>
          </p:cNvSpPr>
          <p:nvPr>
            <p:ph sz="half" idx="1"/>
          </p:nvPr>
        </p:nvSpPr>
        <p:spPr/>
        <p:txBody>
          <a:bodyPr>
            <a:normAutofit fontScale="40000" lnSpcReduction="20000"/>
          </a:bodyPr>
          <a:lstStyle/>
          <a:p>
            <a:r>
              <a:rPr lang="ru-RU" dirty="0"/>
              <a:t>Налоговики обращаются в суд с иском к руководителю о возмещении материального ущерба, причиненного налоговым преступлением. Суды зачастую указывают, что ущерб причинен по вине лица, уполномоченного представлять интересы организации. В связи с чем руководитель – лицо, ответственное за возмещение ущерба, причиненного государству (</a:t>
            </a:r>
            <a:r>
              <a:rPr lang="ru-RU" u="sng" dirty="0">
                <a:hlinkClick r:id="rId2"/>
              </a:rPr>
              <a:t>определение ВС от 27.01.2015 № 81-КГ14-19</a:t>
            </a:r>
            <a:r>
              <a:rPr lang="ru-RU" dirty="0"/>
              <a:t>). </a:t>
            </a:r>
          </a:p>
          <a:p>
            <a:r>
              <a:rPr lang="ru-RU" dirty="0"/>
              <a:t>В НК есть три условия, гарантирующие соблюдение конституционных прав этих лиц: </a:t>
            </a:r>
          </a:p>
          <a:p>
            <a:pPr marL="514350" indent="-514350">
              <a:buAutoNum type="arabicPeriod"/>
            </a:pPr>
            <a:r>
              <a:rPr lang="ru-RU" b="1" dirty="0"/>
              <a:t>взыскать недоимку можно только в судебном порядке, </a:t>
            </a:r>
          </a:p>
          <a:p>
            <a:pPr marL="514350" indent="-514350">
              <a:buAutoNum type="arabicPeriod"/>
            </a:pPr>
            <a:r>
              <a:rPr lang="ru-RU" b="1" dirty="0"/>
              <a:t>зависимое лицо должно быть получателем выручки компании,</a:t>
            </a:r>
          </a:p>
          <a:p>
            <a:pPr marL="514350" indent="-514350">
              <a:buAutoNum type="arabicPeriod"/>
            </a:pPr>
            <a:r>
              <a:rPr lang="ru-RU" b="1" dirty="0"/>
              <a:t> сумма взыскания должна быть не больше суммы поступивших средств.</a:t>
            </a:r>
          </a:p>
          <a:p>
            <a:pPr marL="0" indent="0">
              <a:buNone/>
            </a:pPr>
            <a:r>
              <a:rPr lang="ru-RU" dirty="0"/>
              <a:t> Все эти условия гармонируют с конституционными ценностями: налогоплательщик должен самостоятельно исполнить обязанность по уплате налога, налоговые отношения регулирует исключительно налоговое законодательство и т. д. (</a:t>
            </a:r>
            <a:r>
              <a:rPr lang="ru-RU" u="sng" dirty="0">
                <a:hlinkClick r:id="rId3"/>
              </a:rPr>
              <a:t>постановление КС от 08.12.2017 № 39-П</a:t>
            </a:r>
            <a:r>
              <a:rPr lang="ru-RU" dirty="0"/>
              <a:t>).</a:t>
            </a:r>
          </a:p>
          <a:p>
            <a:r>
              <a:rPr lang="ru-RU" dirty="0"/>
              <a:t>Механизм взыскания недоимки с бенефициара – физлица исключает наказание невиновного человека и не затрагивает его личного имущества, не связанного с преступлением.</a:t>
            </a:r>
          </a:p>
          <a:p>
            <a:endParaRPr lang="ru-RU" dirty="0"/>
          </a:p>
        </p:txBody>
      </p:sp>
      <p:sp>
        <p:nvSpPr>
          <p:cNvPr id="4" name="Содержимое 3"/>
          <p:cNvSpPr>
            <a:spLocks noGrp="1"/>
          </p:cNvSpPr>
          <p:nvPr>
            <p:ph sz="half" idx="2"/>
          </p:nvPr>
        </p:nvSpPr>
        <p:spPr/>
        <p:txBody>
          <a:bodyPr>
            <a:normAutofit fontScale="40000" lnSpcReduction="20000"/>
          </a:bodyPr>
          <a:lstStyle/>
          <a:p>
            <a:r>
              <a:rPr lang="ru-RU" b="1" dirty="0"/>
              <a:t>ГК не устанавливает, кто должен </a:t>
            </a:r>
            <a:r>
              <a:rPr lang="ru-RU" dirty="0"/>
              <a:t>возместить ущерб бюджету от налогового преступления. В НК указано, что недоимку должен погасить налогоплательщик либо зависимое лицо – получатель выручки или иного имущества компании (</a:t>
            </a:r>
            <a:r>
              <a:rPr lang="ru-RU" u="sng" dirty="0">
                <a:hlinkClick r:id="rId4"/>
              </a:rPr>
              <a:t>ст. 45–48</a:t>
            </a:r>
            <a:r>
              <a:rPr lang="ru-RU" dirty="0"/>
              <a:t>, </a:t>
            </a:r>
            <a:r>
              <a:rPr lang="ru-RU" u="sng" dirty="0">
                <a:hlinkClick r:id="rId5"/>
              </a:rPr>
              <a:t>59</a:t>
            </a:r>
            <a:r>
              <a:rPr lang="ru-RU" dirty="0"/>
              <a:t>, </a:t>
            </a:r>
            <a:r>
              <a:rPr lang="ru-RU" u="sng" dirty="0">
                <a:hlinkClick r:id="rId6"/>
              </a:rPr>
              <a:t>69</a:t>
            </a:r>
            <a:r>
              <a:rPr lang="ru-RU" dirty="0"/>
              <a:t> НК).</a:t>
            </a:r>
          </a:p>
          <a:p>
            <a:r>
              <a:rPr lang="ru-RU" dirty="0"/>
              <a:t>Руководитель компании, незаконно снизивший налоговую нагрузку, зачастую сам не обогащается на сумму этой экономии. Налоговой экономией пользуются либо сама компания, либо третьи лица, получившие от нее какие-либо активы.</a:t>
            </a:r>
          </a:p>
          <a:p>
            <a:r>
              <a:rPr lang="ru-RU" dirty="0"/>
              <a:t>+</a:t>
            </a:r>
          </a:p>
          <a:p>
            <a:r>
              <a:rPr lang="ru-RU" dirty="0"/>
              <a:t>В налоговых преступлениях личность преступника и бенефициара часто не совпадают. </a:t>
            </a:r>
            <a:r>
              <a:rPr lang="ru-RU" u="sng" dirty="0">
                <a:hlinkClick r:id="rId7"/>
              </a:rPr>
              <a:t>Постановление Пленума ВС от 28.12.2006 № 64</a:t>
            </a:r>
            <a:r>
              <a:rPr lang="ru-RU" dirty="0"/>
              <a:t> эту особенность не учитывало. Эти разъяснения нарушали принцип законности и порождали произвол со стороны </a:t>
            </a:r>
            <a:r>
              <a:rPr lang="ru-RU" dirty="0" err="1"/>
              <a:t>правоприменителей</a:t>
            </a:r>
            <a:r>
              <a:rPr lang="ru-RU" dirty="0"/>
              <a:t>: налоговых органов, Следственного комитета, судебных приставов, судов и прокуратуры.</a:t>
            </a:r>
          </a:p>
          <a:p>
            <a:endParaRPr lang="ru-RU" dirty="0"/>
          </a:p>
          <a:p>
            <a:endParaRPr lang="ru-RU" dirty="0"/>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47500" lnSpcReduction="20000"/>
          </a:bodyPr>
          <a:lstStyle/>
          <a:p>
            <a:r>
              <a:rPr lang="ru-RU" dirty="0"/>
              <a:t>Возместить ущерб может не только лицо, совершившее преступление, но и другие лица, в том числе и организация (</a:t>
            </a:r>
            <a:r>
              <a:rPr lang="ru-RU" u="sng" dirty="0">
                <a:hlinkClick r:id="rId2"/>
              </a:rPr>
              <a:t>п. 25 постановления Пленума ВС от 26.11.2019 № 48</a:t>
            </a:r>
            <a:r>
              <a:rPr lang="ru-RU" dirty="0"/>
              <a:t>). Недоимку надо взыскивать в первую очередь с компании-должника (</a:t>
            </a:r>
            <a:r>
              <a:rPr lang="ru-RU" u="sng" dirty="0">
                <a:hlinkClick r:id="rId3"/>
              </a:rPr>
              <a:t>п. 28 постановления Пленума ВС от 26.11.2019 № 48</a:t>
            </a:r>
            <a:r>
              <a:rPr lang="ru-RU" dirty="0"/>
              <a:t>).</a:t>
            </a:r>
          </a:p>
          <a:p>
            <a:r>
              <a:rPr lang="ru-RU" dirty="0"/>
              <a:t>+</a:t>
            </a:r>
          </a:p>
          <a:p>
            <a:r>
              <a:rPr lang="ru-RU" dirty="0"/>
              <a:t>ВС исключил положение о том, что «в качестве гражданского ответчика может быть привлечено физическое или юридическое лицо, которое несет ответственность за вред, причиненный преступлением» (ст. </a:t>
            </a:r>
            <a:r>
              <a:rPr lang="ru-RU" u="sng" dirty="0">
                <a:hlinkClick r:id="rId4"/>
              </a:rPr>
              <a:t>1064</a:t>
            </a:r>
            <a:r>
              <a:rPr lang="ru-RU" dirty="0"/>
              <a:t>, </a:t>
            </a:r>
            <a:r>
              <a:rPr lang="ru-RU" u="sng" dirty="0">
                <a:hlinkClick r:id="rId5"/>
              </a:rPr>
              <a:t>1068</a:t>
            </a:r>
            <a:r>
              <a:rPr lang="ru-RU" dirty="0"/>
              <a:t> ГК, </a:t>
            </a:r>
            <a:r>
              <a:rPr lang="ru-RU" u="sng" dirty="0">
                <a:hlinkClick r:id="rId6"/>
              </a:rPr>
              <a:t>ч. 1</a:t>
            </a:r>
            <a:r>
              <a:rPr lang="ru-RU" dirty="0"/>
              <a:t> ст. 54 УПК). Ответ на вопрос о том, кто обязан возместить ущерб от налогового преступления, следует искать не в гражданском, а в налоговом законодательстве.</a:t>
            </a:r>
          </a:p>
          <a:p>
            <a:r>
              <a:rPr lang="ru-RU" dirty="0"/>
              <a:t>Суды должны взыскивать ущерб с бенефициара налогового преступления, то есть с получателя выручки или иного имущества компании (</a:t>
            </a:r>
            <a:r>
              <a:rPr lang="ru-RU" u="sng" dirty="0">
                <a:hlinkClick r:id="rId7"/>
              </a:rPr>
              <a:t>подп. 2 п. 2 ст. 45 НК</a:t>
            </a:r>
            <a:r>
              <a:rPr lang="ru-RU" dirty="0"/>
              <a:t>). Это соответствует принципу законности, который неоднократно применял ВС (</a:t>
            </a:r>
            <a:r>
              <a:rPr lang="ru-RU" u="sng" dirty="0">
                <a:hlinkClick r:id="rId8"/>
              </a:rPr>
              <a:t>постановление Пленума ВС от 02.06.2015 № 21</a:t>
            </a:r>
            <a:r>
              <a:rPr lang="ru-RU" dirty="0"/>
              <a:t>, </a:t>
            </a:r>
            <a:r>
              <a:rPr lang="ru-RU" u="sng" dirty="0">
                <a:hlinkClick r:id="rId9"/>
              </a:rPr>
              <a:t>определение ВС от 21.04.2016 № 302-ЭС14-1472</a:t>
            </a:r>
            <a:r>
              <a:rPr lang="ru-RU" dirty="0"/>
              <a:t>).</a:t>
            </a:r>
          </a:p>
          <a:p>
            <a:endParaRPr lang="ru-RU" dirty="0"/>
          </a:p>
        </p:txBody>
      </p:sp>
      <p:sp>
        <p:nvSpPr>
          <p:cNvPr id="4" name="Объект 3"/>
          <p:cNvSpPr>
            <a:spLocks noGrp="1"/>
          </p:cNvSpPr>
          <p:nvPr>
            <p:ph sz="half" idx="2"/>
          </p:nvPr>
        </p:nvSpPr>
        <p:spPr/>
        <p:txBody>
          <a:bodyPr>
            <a:normAutofit fontScale="47500" lnSpcReduction="20000"/>
          </a:bodyPr>
          <a:lstStyle/>
          <a:p>
            <a:r>
              <a:rPr lang="ru-RU" dirty="0"/>
              <a:t>директор получил наличные деньги за проданный объект, но не передаст их компании (определение ВС от 26.10.2017 № 302-ЭС17-16687</a:t>
            </a:r>
          </a:p>
          <a:p>
            <a:r>
              <a:rPr lang="ru-RU" dirty="0"/>
              <a:t>перечислил денежные средства неправоспособному контрагенту по фиктивным сделкам (определение ВС от 22.05.2018 № 303-ЭС18-5043, </a:t>
            </a:r>
            <a:r>
              <a:rPr lang="ru-RU" dirty="0">
                <a:hlinkClick r:id="rId10"/>
              </a:rPr>
              <a:t>постановление АС Западно-Сибирского округа от 18.09.2017 № А27-2874/2013</a:t>
            </a:r>
            <a:r>
              <a:rPr lang="ru-RU" dirty="0"/>
              <a:t>).</a:t>
            </a:r>
          </a:p>
          <a:p>
            <a:endParaRPr lang="ru-RU" dirty="0"/>
          </a:p>
        </p:txBody>
      </p:sp>
    </p:spTree>
    <p:extLst>
      <p:ext uri="{BB962C8B-B14F-4D97-AF65-F5344CB8AC3E}">
        <p14:creationId xmlns:p14="http://schemas.microsoft.com/office/powerpoint/2010/main" val="1799084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дела А40-184879/2018</a:t>
            </a:r>
            <a:br>
              <a:rPr lang="ru-RU" dirty="0"/>
            </a:br>
            <a:endParaRPr lang="ru-RU" dirty="0"/>
          </a:p>
        </p:txBody>
      </p:sp>
      <p:sp>
        <p:nvSpPr>
          <p:cNvPr id="3" name="Содержимое 2"/>
          <p:cNvSpPr>
            <a:spLocks noGrp="1"/>
          </p:cNvSpPr>
          <p:nvPr>
            <p:ph sz="half" idx="1"/>
          </p:nvPr>
        </p:nvSpPr>
        <p:spPr/>
        <p:txBody>
          <a:bodyPr>
            <a:normAutofit fontScale="40000" lnSpcReduction="20000"/>
          </a:bodyPr>
          <a:lstStyle/>
          <a:p>
            <a:r>
              <a:rPr lang="ru-RU" b="1" dirty="0">
                <a:solidFill>
                  <a:srgbClr val="FF0000"/>
                </a:solidFill>
              </a:rPr>
              <a:t>Директор- ВНП=200млн доначислений</a:t>
            </a:r>
          </a:p>
          <a:p>
            <a:r>
              <a:rPr lang="ru-RU" dirty="0"/>
              <a:t>Согласно п. 3 ст. 53 ГК РФ лицо, которое в силу закона или учредительных документов юридического лица выступает от его имени, должно действовать в интересах представляемого им юридического лица добросовестно и разумно. Оно обязано по требованию учредителей (участников) юридического лица, если иное не предусмотрено законом или договором, возместить убытки, причиненные им юридическому лицу. В соответствии с частями 1-2 ст. 71 Федерального закона от 26.12.1995 № 208- ФЗ «Об акционерных обществах» (далее - ФЗ «Об акционерных обществах») </a:t>
            </a:r>
          </a:p>
          <a:p>
            <a:r>
              <a:rPr lang="ru-RU" dirty="0"/>
              <a:t>Ответственность единоличного исполнительного органа общества является гражданско-правовой, поэтому убытки подлежат взысканию по правилам ст. 15 ГК РФ. Согласно п. 1 ст. 15 ГК РФ лицо, право которого нарушено, может требовать полного возмещения причиненных ему убытков, если законом или договором не предусмотрено возмещение убытков в меньшем размере. В соответствии с п. 2 ст. 15 ГК РФ под убытками понимаются расходы, которые лицо, чье право нарушено, произвело или должно будет произвести для восстановления нарушенного права, утрата или повреждение его имущества (реальный ущерб), а также неполученные доходы, которые это лицо получило бы при обычных условиях гражданского оборота, если бы его право не было нарушено (упущенная выгода). </a:t>
            </a:r>
          </a:p>
          <a:p>
            <a:endParaRPr lang="ru-RU" dirty="0"/>
          </a:p>
        </p:txBody>
      </p:sp>
      <p:sp>
        <p:nvSpPr>
          <p:cNvPr id="4" name="Содержимое 3"/>
          <p:cNvSpPr>
            <a:spLocks noGrp="1"/>
          </p:cNvSpPr>
          <p:nvPr>
            <p:ph sz="half" idx="2"/>
          </p:nvPr>
        </p:nvSpPr>
        <p:spPr/>
        <p:txBody>
          <a:bodyPr>
            <a:normAutofit fontScale="40000" lnSpcReduction="20000"/>
          </a:bodyPr>
          <a:lstStyle/>
          <a:p>
            <a:r>
              <a:rPr lang="ru-RU" dirty="0"/>
              <a:t>В соответствии с пунктом 12 Постановления Пленума Верховного Суда РФ от 23.06.2015 № 25 «О применении судами некоторых положений раздела I части первой Гражданского кодекса Российской Федерации» (далее - Постановление Пленума ВС РФ</a:t>
            </a:r>
          </a:p>
          <a:p>
            <a:r>
              <a:rPr lang="ru-RU" dirty="0"/>
              <a:t>от 23.06.2015 № 25) указано, что по делам о возмещении убытков истец обязан доказать, что ответчик является лицом, в результате действий (бездействия) которого возник ущерб, а также факты нарушения обязательства или причинения вреда, наличие убытков (пункт 2 статьи 15 ГК РФ). Для привлечения лица к гражданско-правовой ответственности в виде взыскания убытков необходимо наличие состава правонарушения, включающего наступление вреда, противоправность поведения </a:t>
            </a:r>
            <a:r>
              <a:rPr lang="ru-RU" dirty="0" err="1"/>
              <a:t>причинителя</a:t>
            </a:r>
            <a:r>
              <a:rPr lang="ru-RU" dirty="0"/>
              <a:t> вреда, причинно-следственную связь между этими элементами, а также в установленных законом случаях вину </a:t>
            </a:r>
            <a:r>
              <a:rPr lang="ru-RU" dirty="0" err="1"/>
              <a:t>причинителя</a:t>
            </a:r>
            <a:r>
              <a:rPr lang="ru-RU" dirty="0"/>
              <a:t> вреда. </a:t>
            </a:r>
          </a:p>
          <a:p>
            <a:endParaRPr lang="ru-RU" dirty="0"/>
          </a:p>
          <a:p>
            <a:endParaRPr lang="ru-RU" dirty="0"/>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 дела А40-184879/2018</a:t>
            </a:r>
            <a:endParaRPr lang="ru-RU" dirty="0"/>
          </a:p>
        </p:txBody>
      </p:sp>
      <p:sp>
        <p:nvSpPr>
          <p:cNvPr id="3" name="Содержимое 2"/>
          <p:cNvSpPr>
            <a:spLocks noGrp="1"/>
          </p:cNvSpPr>
          <p:nvPr>
            <p:ph idx="1"/>
          </p:nvPr>
        </p:nvSpPr>
        <p:spPr/>
        <p:txBody>
          <a:bodyPr>
            <a:normAutofit fontScale="55000" lnSpcReduction="20000"/>
          </a:bodyPr>
          <a:lstStyle/>
          <a:p>
            <a:r>
              <a:rPr lang="ru-RU" dirty="0"/>
              <a:t>Как разъяснено в пунктах 5, 6 постановления Пленума Верховного Суда Российской Федерации от 02.06.2015 № 21 "О некоторых вопросах, возникших у судов при применении законодательства, регулирующего труд руководителя организации и членов коллегиального исполнительного органа организации", в соответствии с частью 1 статьи 277 Трудового кодекса Российской Федерации (далее - ТК РФ) руководитель организации (в том числе бывший) несет полную материальную ответственность за причиненный организации прямой действительный ущерб, понятие которого раскрыто в части 2 статьи 238 ТК РФ. Привлечение руководителя организации к материальной ответственности в размере прямого действительного ущерба осуществляется в соответствии с положениями глав 37 и 39 ТК РФ. Кроме того, руководитель организации, в том числе бывший, на основании части 2 статьи 277 ТК РФ возмещает организации убытки, причиненные его виновными действиями, только в случаях, предусмотренными федеральными законами, статьей 71 Федерального закона от 26.12.1995 № 208-ФЗ "Об акционерных обществах" (далее - Закон № 208-ФЗ). Расчет убытков в этом случае осуществляется в соответствии с нормами гражданского законодательства, согласно которым под убытками понимается реальный ущерб, а также неполученные доходы (упущенная выгода) (статья 15 ГК РФ).</a:t>
            </a: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Факторы, свидетельствующие о </a:t>
            </a:r>
            <a:r>
              <a:rPr lang="ru-RU" dirty="0" err="1"/>
              <a:t>субсидиарке</a:t>
            </a:r>
            <a:endParaRPr lang="ru-RU" dirty="0"/>
          </a:p>
        </p:txBody>
      </p:sp>
      <p:sp>
        <p:nvSpPr>
          <p:cNvPr id="3" name="Содержимое 2"/>
          <p:cNvSpPr>
            <a:spLocks noGrp="1"/>
          </p:cNvSpPr>
          <p:nvPr>
            <p:ph sz="half" idx="1"/>
          </p:nvPr>
        </p:nvSpPr>
        <p:spPr/>
        <p:txBody>
          <a:bodyPr>
            <a:normAutofit fontScale="62500" lnSpcReduction="20000"/>
          </a:bodyPr>
          <a:lstStyle/>
          <a:p>
            <a:r>
              <a:rPr lang="ru-RU" dirty="0"/>
              <a:t>продажа имущества по нерыночным ценам</a:t>
            </a:r>
            <a:r>
              <a:rPr lang="ru-RU" u="sng" dirty="0">
                <a:hlinkClick r:id="rId2"/>
              </a:rPr>
              <a:t> ВС РФ от 12.09.16 № 306-ЭС16-4837</a:t>
            </a:r>
            <a:r>
              <a:rPr lang="ru-RU" dirty="0"/>
              <a:t>.</a:t>
            </a:r>
          </a:p>
          <a:p>
            <a:r>
              <a:rPr lang="ru-RU" dirty="0"/>
              <a:t>Отгрузка товара без предоплаты</a:t>
            </a:r>
          </a:p>
          <a:p>
            <a:r>
              <a:rPr lang="ru-RU" dirty="0"/>
              <a:t>Приобретение материалов по завышенным ценам</a:t>
            </a:r>
          </a:p>
          <a:p>
            <a:r>
              <a:rPr lang="ru-RU" dirty="0"/>
              <a:t>Использование </a:t>
            </a:r>
            <a:r>
              <a:rPr lang="ru-RU" dirty="0" err="1"/>
              <a:t>контрагентов-взаимозависимых</a:t>
            </a:r>
            <a:endParaRPr lang="ru-RU" dirty="0"/>
          </a:p>
          <a:p>
            <a:r>
              <a:rPr lang="ru-RU" dirty="0"/>
              <a:t>Отсутствие плана выхода из кризиса</a:t>
            </a:r>
          </a:p>
          <a:p>
            <a:r>
              <a:rPr lang="ru-RU" dirty="0"/>
              <a:t>Невыполнение условий договоров</a:t>
            </a:r>
          </a:p>
          <a:p>
            <a:r>
              <a:rPr lang="ru-RU" dirty="0"/>
              <a:t>Искажение </a:t>
            </a:r>
            <a:r>
              <a:rPr lang="ru-RU" dirty="0" err="1"/>
              <a:t>первичкиШтрафы</a:t>
            </a:r>
            <a:r>
              <a:rPr lang="ru-RU" dirty="0"/>
              <a:t> и пени, начисленные по итогам проверки, — убытки компании. Налоговики правомерно взыскали их с директора (</a:t>
            </a:r>
            <a:r>
              <a:rPr lang="ru-RU" dirty="0">
                <a:hlinkClick r:id="rId3"/>
              </a:rPr>
              <a:t>п. 2 ст. 15 ГК</a:t>
            </a:r>
            <a:r>
              <a:rPr lang="ru-RU" dirty="0"/>
              <a:t>).</a:t>
            </a:r>
          </a:p>
          <a:p>
            <a:endParaRPr lang="ru-RU" dirty="0"/>
          </a:p>
        </p:txBody>
      </p:sp>
      <p:sp>
        <p:nvSpPr>
          <p:cNvPr id="4" name="Содержимое 3"/>
          <p:cNvSpPr>
            <a:spLocks noGrp="1"/>
          </p:cNvSpPr>
          <p:nvPr>
            <p:ph sz="half" idx="2"/>
          </p:nvPr>
        </p:nvSpPr>
        <p:spPr/>
        <p:txBody>
          <a:bodyPr>
            <a:normAutofit fontScale="62500" lnSpcReduction="20000"/>
          </a:bodyPr>
          <a:lstStyle/>
          <a:p>
            <a:r>
              <a:rPr lang="ru-RU" dirty="0">
                <a:hlinkClick r:id="rId4"/>
              </a:rPr>
              <a:t>Письмо от 29.06.2017 № СА-4-18/12520@</a:t>
            </a:r>
            <a:r>
              <a:rPr lang="ru-RU" dirty="0"/>
              <a:t> обзор </a:t>
            </a:r>
            <a:r>
              <a:rPr lang="ru-RU" dirty="0" err="1"/>
              <a:t>субсидиарка</a:t>
            </a:r>
            <a:r>
              <a:rPr lang="ru-RU" dirty="0"/>
              <a:t> и банкротство </a:t>
            </a:r>
          </a:p>
          <a:p>
            <a:r>
              <a:rPr lang="ru-RU" dirty="0"/>
              <a:t>Директор должен действовать добросовестно и разумно (</a:t>
            </a:r>
            <a:r>
              <a:rPr lang="ru-RU" dirty="0">
                <a:hlinkClick r:id="rId5"/>
              </a:rPr>
              <a:t>п. 3 ст. 53 ГК</a:t>
            </a:r>
            <a:r>
              <a:rPr lang="ru-RU" dirty="0"/>
              <a:t>). </a:t>
            </a:r>
          </a:p>
          <a:p>
            <a:r>
              <a:rPr lang="ru-RU" dirty="0"/>
              <a:t>Директор обязан возместить убытки, причиненные компании (</a:t>
            </a:r>
            <a:r>
              <a:rPr lang="ru-RU" dirty="0">
                <a:hlinkClick r:id="rId6"/>
              </a:rPr>
              <a:t>п. 2 ст. 44 Федерального закона от 08.02.1998 № 14‑ФЗ</a:t>
            </a:r>
            <a:r>
              <a:rPr lang="ru-RU" dirty="0"/>
              <a:t>).</a:t>
            </a:r>
          </a:p>
          <a:p>
            <a:r>
              <a:rPr lang="ru-RU" dirty="0"/>
              <a:t>Если </a:t>
            </a:r>
            <a:r>
              <a:rPr lang="ru-RU" dirty="0" err="1"/>
              <a:t>доказано,Контролеры</a:t>
            </a:r>
            <a:r>
              <a:rPr lang="ru-RU" dirty="0"/>
              <a:t> доказали, что директор намеренно исказил первичные документы, чтобы занизить налоговую базу (</a:t>
            </a:r>
            <a:r>
              <a:rPr lang="ru-RU" dirty="0">
                <a:hlinkClick r:id="rId7"/>
              </a:rPr>
              <a:t>п. 5 ст. 10 ГК</a:t>
            </a:r>
            <a:r>
              <a:rPr lang="ru-RU" dirty="0"/>
              <a:t>). Штрафы и пени по налогам- с </a:t>
            </a:r>
            <a:r>
              <a:rPr lang="ru-RU" dirty="0" err="1"/>
              <a:t>диреткора</a:t>
            </a:r>
            <a:r>
              <a:rPr lang="ru-RU" dirty="0"/>
              <a:t> (</a:t>
            </a:r>
            <a:r>
              <a:rPr lang="ru-RU" dirty="0">
                <a:hlinkClick r:id="rId3"/>
              </a:rPr>
              <a:t>п. 2 ст. 15 ГК</a:t>
            </a:r>
            <a:r>
              <a:rPr lang="ru-RU" dirty="0"/>
              <a:t>).</a:t>
            </a: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Autofit/>
          </a:bodyPr>
          <a:lstStyle/>
          <a:p>
            <a:r>
              <a:rPr lang="ru-RU" sz="1600" dirty="0"/>
              <a:t>Контролирующие лица незадолго до процедуры банкротства могут создать новую компанию и продолжить деятельность. Налоговая служба уже давно научилась доказывать зависимость компаний в спорах о взыскании налоговой задолженности. Теперь эту тактику ФНС успешно использует в делах о привлечении вновь созданных компаний к ответственности по долгам должника-банкрота.</a:t>
            </a:r>
            <a:br>
              <a:rPr lang="ru-RU" sz="1600" dirty="0"/>
            </a:br>
            <a:endParaRPr lang="ru-RU" sz="1600" dirty="0"/>
          </a:p>
        </p:txBody>
      </p:sp>
      <p:sp>
        <p:nvSpPr>
          <p:cNvPr id="3" name="Объект 2"/>
          <p:cNvSpPr>
            <a:spLocks noGrp="1"/>
          </p:cNvSpPr>
          <p:nvPr>
            <p:ph sz="half" idx="1"/>
          </p:nvPr>
        </p:nvSpPr>
        <p:spPr>
          <a:xfrm>
            <a:off x="457200" y="1988840"/>
            <a:ext cx="4038600" cy="4525963"/>
          </a:xfrm>
        </p:spPr>
        <p:txBody>
          <a:bodyPr>
            <a:normAutofit fontScale="40000" lnSpcReduction="20000"/>
          </a:bodyPr>
          <a:lstStyle/>
          <a:p>
            <a:br>
              <a:rPr lang="ru-RU" sz="3000" dirty="0"/>
            </a:br>
            <a:r>
              <a:rPr lang="ru-RU" sz="3000" dirty="0"/>
              <a:t>✅Дело № 1: суд привлек к субсидиарной ответственности три подконтрольные компании</a:t>
            </a:r>
            <a:br>
              <a:rPr lang="ru-RU" sz="3000" dirty="0"/>
            </a:br>
            <a:r>
              <a:rPr lang="ru-RU" sz="3000" dirty="0"/>
              <a:t>С заявлением о привлечении к субсидиарной ответственности контролирующих ООО «Импульс» лиц обратилась ФНС.</a:t>
            </a:r>
            <a:br>
              <a:rPr lang="ru-RU" sz="3000" dirty="0"/>
            </a:br>
            <a:r>
              <a:rPr lang="ru-RU" sz="3000" dirty="0"/>
              <a:t>Уполномоченный орган ссылался на ст. 61.11 Закона о банкротстве. К субсидиарной ответственности, помимо физических лиц, привлекли три юридических лица, аффилированные по отношению к должнику, на которые была переведена деятельность и выручка должника — </a:t>
            </a:r>
            <a:r>
              <a:rPr lang="ru-RU" sz="3000" dirty="0">
                <a:solidFill>
                  <a:srgbClr val="FF0000"/>
                </a:solidFill>
              </a:rPr>
              <a:t>ООО «Импульс» (АС Приволжского округа от 22.07.2019 по делу № А12-41074/2016</a:t>
            </a:r>
            <a:r>
              <a:rPr lang="ru-RU" sz="3000" dirty="0"/>
              <a:t>) ✅Дело № 2: после прекращения дела о банкротстве кредиторы привлекли к ответственности клона банкрота</a:t>
            </a:r>
            <a:br>
              <a:rPr lang="ru-RU" sz="3000" dirty="0"/>
            </a:br>
            <a:r>
              <a:rPr lang="ru-RU" sz="3000" dirty="0"/>
              <a:t>После прекращения производства по делу о банкротстве ООО «Уральская промышленная компания» кредиторы обратились с заявлением о привлечении к субсидиарной ответственности в том числе и двойника должника — ООО «</a:t>
            </a:r>
            <a:r>
              <a:rPr lang="ru-RU" sz="3000" dirty="0" err="1"/>
              <a:t>Уралпромком</a:t>
            </a:r>
            <a:r>
              <a:rPr lang="ru-RU" sz="3000" dirty="0"/>
              <a:t>».</a:t>
            </a:r>
            <a:br>
              <a:rPr lang="ru-RU" sz="3000" dirty="0"/>
            </a:br>
            <a:r>
              <a:rPr lang="ru-RU" sz="3000" dirty="0"/>
              <a:t>Кассационный суд оставил в силе решение суда первой инстанции, в соответствии с которым к субсидиарной ответственности был привлечен клон организации-банкрота (</a:t>
            </a:r>
            <a:r>
              <a:rPr lang="ru-RU" sz="3000" dirty="0">
                <a:solidFill>
                  <a:srgbClr val="FF0000"/>
                </a:solidFill>
              </a:rPr>
              <a:t> АС Уральского округа от 26.05.2020 по делу № А60-72617/2018).</a:t>
            </a:r>
            <a:br>
              <a:rPr lang="ru-RU" dirty="0"/>
            </a:br>
            <a:br>
              <a:rPr lang="ru-RU" dirty="0"/>
            </a:br>
            <a:endParaRPr lang="ru-RU" dirty="0"/>
          </a:p>
        </p:txBody>
      </p:sp>
      <p:sp>
        <p:nvSpPr>
          <p:cNvPr id="4" name="Объект 3"/>
          <p:cNvSpPr>
            <a:spLocks noGrp="1"/>
          </p:cNvSpPr>
          <p:nvPr>
            <p:ph sz="half" idx="2"/>
          </p:nvPr>
        </p:nvSpPr>
        <p:spPr>
          <a:xfrm>
            <a:off x="4648200" y="1844824"/>
            <a:ext cx="4038600" cy="4525963"/>
          </a:xfrm>
        </p:spPr>
        <p:txBody>
          <a:bodyPr>
            <a:normAutofit fontScale="40000" lnSpcReduction="20000"/>
          </a:bodyPr>
          <a:lstStyle/>
          <a:p>
            <a:br>
              <a:rPr lang="ru-RU" dirty="0"/>
            </a:br>
            <a:br>
              <a:rPr lang="ru-RU" dirty="0"/>
            </a:br>
            <a:r>
              <a:rPr lang="ru-RU" dirty="0"/>
              <a:t>✅Дело № 3: должник разделил бизнес на «центр убытков» и «центр прибылей»</a:t>
            </a:r>
            <a:br>
              <a:rPr lang="ru-RU" dirty="0"/>
            </a:br>
            <a:r>
              <a:rPr lang="ru-RU" dirty="0"/>
              <a:t>Схожие доказательства кредиторы представили в другом деле. Суд указал, что контролирующие должника лица незаконно воспользовались возможностью ведения бизнеса посредством построения бизнес-модели с разделением на рисковые части — «центры убытков» и </a:t>
            </a:r>
            <a:r>
              <a:rPr lang="ru-RU" dirty="0" err="1"/>
              <a:t>безрисковые</a:t>
            </a:r>
            <a:r>
              <a:rPr lang="ru-RU" dirty="0"/>
              <a:t> — «центры прибылей». Это позволило в случае проблем с оплатой </a:t>
            </a:r>
            <a:r>
              <a:rPr lang="ru-RU" dirty="0" err="1"/>
              <a:t>ресурсоснабжающим</a:t>
            </a:r>
            <a:r>
              <a:rPr lang="ru-RU" dirty="0"/>
              <a:t> организациям продолжить вести деятельность, не утрачивая активы. При этом контроль за рисковой и </a:t>
            </a:r>
            <a:r>
              <a:rPr lang="ru-RU" dirty="0" err="1"/>
              <a:t>безрисковой</a:t>
            </a:r>
            <a:r>
              <a:rPr lang="ru-RU" dirty="0"/>
              <a:t> частями бизнеса осуществляли одни и те же лица (АС Уральского округа от 19.08.2019 по делу № А76-7148/2018).</a:t>
            </a:r>
            <a:br>
              <a:rPr lang="ru-RU" dirty="0"/>
            </a:br>
            <a:br>
              <a:rPr lang="ru-RU" dirty="0"/>
            </a:br>
            <a:r>
              <a:rPr lang="ru-RU" dirty="0"/>
              <a:t>✅Дело № 4: в новой компании ключевые должности занимали те же сотрудники. Это стало основанием для привлечения клона к субсидиарной ответственности (постановление АС Уральского округа от 19.03.2019 по делу № А50-21237/2016).</a:t>
            </a:r>
          </a:p>
          <a:p>
            <a:endParaRPr lang="ru-RU" dirty="0"/>
          </a:p>
        </p:txBody>
      </p:sp>
    </p:spTree>
    <p:extLst>
      <p:ext uri="{BB962C8B-B14F-4D97-AF65-F5344CB8AC3E}">
        <p14:creationId xmlns:p14="http://schemas.microsoft.com/office/powerpoint/2010/main" val="1868198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r>
              <a:rPr lang="ru-RU" dirty="0"/>
              <a:t>Страховая компания выплатила за арбитражного управляющего 2,8 млн. рублей и обратилась к нему с регрессным иском. Суды двух инстанций требования удовлетворили. Однако Арбитражный суд Московского округа посчитал, что </a:t>
            </a:r>
            <a:r>
              <a:rPr lang="ru-RU" b="1" dirty="0"/>
              <a:t>виновные действия управляющего не доказаны. </a:t>
            </a:r>
            <a:r>
              <a:rPr lang="ru-RU" dirty="0"/>
              <a:t>А удовлетворять в таких условия иск страховой – значит ставить под сомнение смысл института страхования антикризисных менеджеров. </a:t>
            </a:r>
            <a:r>
              <a:rPr lang="ru-RU" b="1" dirty="0">
                <a:solidFill>
                  <a:srgbClr val="FF0000"/>
                </a:solidFill>
              </a:rPr>
              <a:t>Постановление по делу №А41-11888/2018 от 18 марта 2020 год</a:t>
            </a:r>
          </a:p>
        </p:txBody>
      </p:sp>
      <p:sp>
        <p:nvSpPr>
          <p:cNvPr id="4" name="Содержимое 3"/>
          <p:cNvSpPr>
            <a:spLocks noGrp="1"/>
          </p:cNvSpPr>
          <p:nvPr>
            <p:ph sz="half" idx="2"/>
          </p:nvPr>
        </p:nvSpPr>
        <p:spPr/>
        <p:txBody>
          <a:bodyPr>
            <a:normAutofit fontScale="70000" lnSpcReduction="20000"/>
          </a:bodyPr>
          <a:lstStyle/>
          <a:p>
            <a:r>
              <a:rPr lang="ru-RU" dirty="0"/>
              <a:t>По заявлению кредитора бывший руководитель должника был привлечен к субсидиарной ответственности. После этого кредитор попросил принять в отношении имущества ответчика обеспечительные меры. Арбитражный суд Московского округа пошел заявителю навстречу, сославшись на недавний акт Верховного суда. </a:t>
            </a:r>
            <a:r>
              <a:rPr lang="ru-RU" b="1" dirty="0">
                <a:solidFill>
                  <a:srgbClr val="FF0000"/>
                </a:solidFill>
              </a:rPr>
              <a:t>Постановление по делу №А40-16677/2016 от 13 апреля 2020 года</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Субсидиарка</a:t>
            </a:r>
          </a:p>
        </p:txBody>
      </p:sp>
      <p:sp>
        <p:nvSpPr>
          <p:cNvPr id="3" name="Содержимое 2"/>
          <p:cNvSpPr>
            <a:spLocks noGrp="1"/>
          </p:cNvSpPr>
          <p:nvPr>
            <p:ph sz="half" idx="1"/>
          </p:nvPr>
        </p:nvSpPr>
        <p:spPr/>
        <p:txBody>
          <a:bodyPr>
            <a:noAutofit/>
          </a:bodyPr>
          <a:lstStyle/>
          <a:p>
            <a:r>
              <a:rPr lang="ru-RU" sz="1200" b="1" dirty="0"/>
              <a:t>ПОСТАНОВЛЕНИЕ АС УО от 29.01.2020 года № Ф09-9629/2019 по делу №А71-14233/2013</a:t>
            </a:r>
            <a:br>
              <a:rPr lang="ru-RU" sz="1200" dirty="0"/>
            </a:br>
            <a:r>
              <a:rPr lang="ru-RU" sz="1200" dirty="0">
                <a:solidFill>
                  <a:srgbClr val="FF0000"/>
                </a:solidFill>
              </a:rPr>
              <a:t>Привлечение к субсидиарной ответственности за недоказанность обоснования выплаты заработной платы в размере 17 млн.руб. (вывод денежных средств).</a:t>
            </a:r>
            <a:br>
              <a:rPr lang="ru-RU" sz="1200" dirty="0">
                <a:solidFill>
                  <a:srgbClr val="FF0000"/>
                </a:solidFill>
              </a:rPr>
            </a:br>
            <a:br>
              <a:rPr lang="ru-RU" sz="1200" dirty="0"/>
            </a:br>
            <a:r>
              <a:rPr lang="ru-RU" sz="1200" dirty="0"/>
              <a:t>Основание:</a:t>
            </a:r>
            <a:br>
              <a:rPr lang="ru-RU" sz="1200" dirty="0"/>
            </a:br>
            <a:r>
              <a:rPr lang="ru-RU" sz="1200" dirty="0"/>
              <a:t>Завышенное перечисление денежных средств с назначением платежа «выдача заработной платы» превышающей ФОТ.</a:t>
            </a:r>
            <a:br>
              <a:rPr lang="ru-RU" sz="1200" dirty="0"/>
            </a:br>
            <a:r>
              <a:rPr lang="ru-RU" sz="1200" dirty="0"/>
              <a:t>Позиция суда:</a:t>
            </a:r>
            <a:br>
              <a:rPr lang="ru-RU" sz="1200" dirty="0"/>
            </a:br>
            <a:r>
              <a:rPr lang="ru-RU" sz="1200" b="1" dirty="0"/>
              <a:t>КДЛ не представлено доказательство, что денежные средства 17 млн.руб. с назначением «выдача заработной платы и социального характера» были направлены на выдачу наличных денежных средств по заработной плате за 2013 года, а так же в период 2014 года направлены на расчеты с контрагентами должника по договору подряда от 01.08.2013 № 01-08/СП на сумму 10 867 400 руб. и по договору подряда от 23.12.2013 № 23/12-ДК на сумму 4 850 000 руб.</a:t>
            </a:r>
            <a:br>
              <a:rPr lang="ru-RU" sz="1200" dirty="0"/>
            </a:br>
            <a:r>
              <a:rPr lang="ru-RU" sz="1200" dirty="0"/>
              <a:t>А также не представлены доказательства, что должник выступал генподрядчиком по данным работам, привлекая для их выполнения субподрядчиков и оплату по этим работам.</a:t>
            </a:r>
          </a:p>
        </p:txBody>
      </p:sp>
      <p:sp>
        <p:nvSpPr>
          <p:cNvPr id="4" name="Содержимое 3"/>
          <p:cNvSpPr>
            <a:spLocks noGrp="1"/>
          </p:cNvSpPr>
          <p:nvPr>
            <p:ph sz="half" idx="2"/>
          </p:nvPr>
        </p:nvSpPr>
        <p:spPr/>
        <p:txBody>
          <a:bodyPr>
            <a:normAutofit fontScale="62500" lnSpcReduction="20000"/>
          </a:bodyPr>
          <a:lstStyle/>
          <a:p>
            <a:r>
              <a:rPr lang="ru-RU" dirty="0"/>
              <a:t>ПОСТАНОВЛЕНИЕ АС ЗСО от 22 января 2020 года № Ф04-5282/2018 по делу №А02-1096/2018</a:t>
            </a:r>
            <a:br>
              <a:rPr lang="ru-RU" dirty="0"/>
            </a:br>
            <a:br>
              <a:rPr lang="ru-RU" dirty="0"/>
            </a:br>
            <a:r>
              <a:rPr lang="ru-RU" dirty="0"/>
              <a:t>Привлечение к субсидиарной ответственности КДЛ на 7 млн.руб. за утрату хранимого имущества третьего лица.</a:t>
            </a:r>
            <a:br>
              <a:rPr lang="ru-RU" dirty="0"/>
            </a:br>
            <a:br>
              <a:rPr lang="ru-RU" dirty="0"/>
            </a:br>
            <a:r>
              <a:rPr lang="ru-RU" dirty="0"/>
              <a:t>Фабула дела:</a:t>
            </a:r>
            <a:br>
              <a:rPr lang="ru-RU" dirty="0"/>
            </a:br>
            <a:r>
              <a:rPr lang="ru-RU" dirty="0"/>
              <a:t>Должник принимает имущество на хранение. Происходит утрата. С Должника </a:t>
            </a:r>
            <a:r>
              <a:rPr lang="ru-RU" dirty="0" err="1"/>
              <a:t>Поклажедатель</a:t>
            </a:r>
            <a:r>
              <a:rPr lang="ru-RU" dirty="0"/>
              <a:t> взыскивает убытки. Банкротство, требование </a:t>
            </a:r>
            <a:r>
              <a:rPr lang="ru-RU" dirty="0" err="1"/>
              <a:t>Поклажедателя</a:t>
            </a:r>
            <a:r>
              <a:rPr lang="ru-RU" dirty="0"/>
              <a:t> включается в реестр в размере убытков, 7 млн.руб. Должником КУ не переданы документы о дальнейшей судьбе хранимого имущества.</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Оспаривание сделок</a:t>
            </a:r>
          </a:p>
        </p:txBody>
      </p:sp>
      <p:sp>
        <p:nvSpPr>
          <p:cNvPr id="3" name="Содержимое 2"/>
          <p:cNvSpPr>
            <a:spLocks noGrp="1"/>
          </p:cNvSpPr>
          <p:nvPr>
            <p:ph sz="half" idx="1"/>
          </p:nvPr>
        </p:nvSpPr>
        <p:spPr/>
        <p:txBody>
          <a:bodyPr>
            <a:normAutofit fontScale="55000" lnSpcReduction="20000"/>
          </a:bodyPr>
          <a:lstStyle/>
          <a:p>
            <a:r>
              <a:rPr lang="ru-RU" b="1" dirty="0"/>
              <a:t>ВС РФ разрешил взыскивать с арбитражных управляющих убытки за необоснованную судебную активность</a:t>
            </a:r>
          </a:p>
          <a:p>
            <a:r>
              <a:rPr lang="ru-RU" dirty="0"/>
              <a:t>"Напротив, возбуждение по инициативе арбитражного управляющего судебных производств по заведомо бесперспективным требованиям может указывать либо на его непрофессионализм, либо на его недобросовестность, влекущие для конкурсной массы дополнительные издержки. Уменьшение конкурсной массы, вызванное подобными неправомерными действиями, может являться основанием для взыскания с арбитражного управляющего убытков", - написала коллегия.</a:t>
            </a:r>
          </a:p>
        </p:txBody>
      </p:sp>
      <p:sp>
        <p:nvSpPr>
          <p:cNvPr id="4" name="Содержимое 3"/>
          <p:cNvSpPr>
            <a:spLocks noGrp="1"/>
          </p:cNvSpPr>
          <p:nvPr>
            <p:ph sz="half" idx="2"/>
          </p:nvPr>
        </p:nvSpPr>
        <p:spPr/>
        <p:txBody>
          <a:bodyPr>
            <a:normAutofit fontScale="55000" lnSpcReduction="20000"/>
          </a:bodyPr>
          <a:lstStyle/>
          <a:p>
            <a:br>
              <a:rPr lang="ru-RU" dirty="0"/>
            </a:br>
            <a:r>
              <a:rPr lang="ru-RU" dirty="0"/>
              <a:t>ПОСТАНОВЛЕНИЕ АС УО от 5 декабря 2019 года № Ф09-6818/2019 по делу №А60-61297/2015</a:t>
            </a:r>
          </a:p>
          <a:p>
            <a:r>
              <a:rPr lang="ru-RU" dirty="0"/>
              <a:t>Отрицательная структура баланса (убыток) не связывает возникновение у КДЛ обязанности по обращению в АС  с заявлением о признании должника банкротом (для защиты по доп. Ответственности, Показания бухгалтера в помощь )</a:t>
            </a:r>
          </a:p>
          <a:p>
            <a:endParaRPr lang="ru-RU" dirty="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АУ вы знаете?</a:t>
            </a:r>
          </a:p>
        </p:txBody>
      </p:sp>
      <p:sp>
        <p:nvSpPr>
          <p:cNvPr id="3" name="Объект 2"/>
          <p:cNvSpPr>
            <a:spLocks noGrp="1"/>
          </p:cNvSpPr>
          <p:nvPr>
            <p:ph idx="1"/>
          </p:nvPr>
        </p:nvSpPr>
        <p:spPr/>
        <p:txBody>
          <a:bodyPr>
            <a:normAutofit fontScale="77500" lnSpcReduction="20000"/>
          </a:bodyPr>
          <a:lstStyle/>
          <a:p>
            <a:pPr fontAlgn="base"/>
            <a:r>
              <a:rPr lang="ru-RU" b="1" dirty="0"/>
              <a:t>Сообщать налогоплательщикам об имеющихся у них недоимках, налоговики вправе посредством СМС-сообщений, а также по электронной почте. Но должник должен сам хотеть получать такие сообщения.</a:t>
            </a:r>
          </a:p>
          <a:p>
            <a:pPr fontAlgn="base"/>
            <a:r>
              <a:rPr lang="ru-RU" dirty="0"/>
              <a:t>Источник: </a:t>
            </a:r>
            <a:r>
              <a:rPr lang="ru-RU" u="sng" dirty="0">
                <a:hlinkClick r:id="rId2"/>
              </a:rPr>
              <a:t>Приказ ФНС от 06.07.2020 № ЕД-7-8/423@</a:t>
            </a:r>
            <a:endParaRPr lang="ru-RU" dirty="0"/>
          </a:p>
          <a:p>
            <a:pPr fontAlgn="base"/>
            <a:r>
              <a:rPr lang="ru-RU" dirty="0"/>
              <a:t>Согласно </a:t>
            </a:r>
            <a:r>
              <a:rPr lang="ru-RU" u="sng" dirty="0">
                <a:hlinkClick r:id="rId3"/>
              </a:rPr>
              <a:t>статье 31 НК</a:t>
            </a:r>
            <a:r>
              <a:rPr lang="ru-RU" dirty="0"/>
              <a:t>, рассылать СМС-сообщения и электронные письма с информацией о налоговых долгах инспекции могут не чаще одного раза в квартал. Есть условие – налоговики должны располагать письменные согласием налогоплательщика на такое информирование.</a:t>
            </a:r>
          </a:p>
          <a:p>
            <a:pPr fontAlgn="base"/>
            <a:r>
              <a:rPr lang="ru-RU" dirty="0"/>
              <a:t>Форму и формат такого согласия и утвердила ФНС.</a:t>
            </a:r>
          </a:p>
          <a:p>
            <a:endParaRPr lang="ru-RU" dirty="0"/>
          </a:p>
        </p:txBody>
      </p:sp>
    </p:spTree>
    <p:extLst>
      <p:ext uri="{BB962C8B-B14F-4D97-AF65-F5344CB8AC3E}">
        <p14:creationId xmlns:p14="http://schemas.microsoft.com/office/powerpoint/2010/main" val="3723455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Прибыль банкротство</a:t>
            </a:r>
          </a:p>
        </p:txBody>
      </p:sp>
      <p:sp>
        <p:nvSpPr>
          <p:cNvPr id="3" name="Объект 2"/>
          <p:cNvSpPr>
            <a:spLocks noGrp="1"/>
          </p:cNvSpPr>
          <p:nvPr>
            <p:ph sz="half" idx="1"/>
          </p:nvPr>
        </p:nvSpPr>
        <p:spPr/>
        <p:txBody>
          <a:bodyPr>
            <a:normAutofit fontScale="40000" lnSpcReduction="20000"/>
          </a:bodyPr>
          <a:lstStyle/>
          <a:p>
            <a:r>
              <a:rPr lang="ru-RU" dirty="0"/>
              <a:t>Решение суда:</a:t>
            </a:r>
            <a:br>
              <a:rPr lang="ru-RU" dirty="0"/>
            </a:br>
            <a:r>
              <a:rPr lang="ru-RU" dirty="0"/>
              <a:t>Отказывая в удовлетворении заявления конкурсного управляющего организации к Межрайонной инспекции ФНС России № 14 по Республике Татарстан о признании недействительным решения о привлечении к ответственности за совершение налогового правонарушения, суд отметил, что сам по себе факт признания сделки недействительной не влечет за собой налоговых последствий. НК РФ не предусматривает последствия признания сделки недействительной для определения налоговых обязательств по налогу на прибыль. Поскольку договор займа как на момент проведения проверки, так и в настоящий период времени отражен организацией в бухгалтерском учете, включение налоговым органом дебиторской задолженности в доходы налогоплательщика при исчислении налога на прибыль правомерно.</a:t>
            </a:r>
            <a:br>
              <a:rPr lang="ru-RU" dirty="0"/>
            </a:br>
            <a:br>
              <a:rPr lang="ru-RU" dirty="0"/>
            </a:br>
            <a:r>
              <a:rPr lang="ru-RU" b="1" dirty="0"/>
              <a:t>Постановление Арбитражного суда Поволжского округа от 10.06.2020 № Ф06-59408/2020 по делу № А65-37816/2018</a:t>
            </a:r>
            <a:br>
              <a:rPr lang="ru-RU" b="1" dirty="0"/>
            </a:br>
            <a:endParaRPr lang="ru-RU" b="1" dirty="0"/>
          </a:p>
        </p:txBody>
      </p:sp>
      <p:sp>
        <p:nvSpPr>
          <p:cNvPr id="4" name="Объект 3"/>
          <p:cNvSpPr>
            <a:spLocks noGrp="1"/>
          </p:cNvSpPr>
          <p:nvPr>
            <p:ph sz="half" idx="2"/>
          </p:nvPr>
        </p:nvSpPr>
        <p:spPr/>
        <p:txBody>
          <a:bodyPr>
            <a:normAutofit fontScale="40000" lnSpcReduction="20000"/>
          </a:bodyPr>
          <a:lstStyle/>
          <a:p>
            <a:r>
              <a:rPr lang="ru-RU" dirty="0"/>
              <a:t>Сам по себе факт признания сделки недействительной не влечет за собой налоговых последствий, поскольку в силу прямого указания п. 3 ст. 2 ГК РФ. Гражданское законодательство не применяется к налоговым отношениям, если иное не предусмотрено законодательством, а НК РФ не предусматривает последствия признания сделки недействительной для определения налоговых обязательств по налогу на прибыль.</a:t>
            </a:r>
            <a:br>
              <a:rPr lang="ru-RU" dirty="0"/>
            </a:br>
            <a:br>
              <a:rPr lang="ru-RU" dirty="0"/>
            </a:br>
            <a:r>
              <a:rPr lang="ru-RU" dirty="0"/>
              <a:t>Данные операции отражаются в бухгалтерском учете организации, на основании данных бухучета по итогам налогового периода формируется финансовый результат, которые исходя из смысла ст. 54 НК РФ облагается тем или иным налогом.</a:t>
            </a:r>
            <a:br>
              <a:rPr lang="ru-RU" dirty="0"/>
            </a:br>
            <a:br>
              <a:rPr lang="ru-RU" dirty="0"/>
            </a:br>
            <a:r>
              <a:rPr lang="ru-RU" dirty="0"/>
              <a:t>Факт получения денежных средств по договору займа отражен налогоплательщиком в бухгалтерском учете, а факт возврата денежных средств не отражен, что является основанием для включения дебиторской задолженности в состав доходов налогоплательщика в целях исчисления налога на прибыль.</a:t>
            </a:r>
            <a:br>
              <a:rPr lang="ru-RU" dirty="0"/>
            </a:br>
            <a:br>
              <a:rPr lang="ru-RU" dirty="0"/>
            </a:br>
            <a:r>
              <a:rPr lang="ru-RU" dirty="0"/>
              <a:t>Поскольку договор займа, как на момент проведения проверки, так и в настоящий период времени отражен налогоплательщиком в бухгалтерском учете, включение налоговым органом дебиторской задолженности в доходы налогоплательщика при исчислении налога на прибыль является законным и обоснованным.</a:t>
            </a:r>
            <a:br>
              <a:rPr lang="ru-RU" dirty="0"/>
            </a:br>
            <a:endParaRPr lang="ru-RU" dirty="0"/>
          </a:p>
        </p:txBody>
      </p:sp>
    </p:spTree>
    <p:extLst>
      <p:ext uri="{BB962C8B-B14F-4D97-AF65-F5344CB8AC3E}">
        <p14:creationId xmlns:p14="http://schemas.microsoft.com/office/powerpoint/2010/main" val="23107172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Самозанятые</a:t>
            </a:r>
            <a:endParaRPr lang="ru-RU" dirty="0"/>
          </a:p>
        </p:txBody>
      </p:sp>
      <p:sp>
        <p:nvSpPr>
          <p:cNvPr id="3" name="Содержимое 2"/>
          <p:cNvSpPr>
            <a:spLocks noGrp="1"/>
          </p:cNvSpPr>
          <p:nvPr>
            <p:ph sz="half" idx="1"/>
          </p:nvPr>
        </p:nvSpPr>
        <p:spPr/>
        <p:txBody>
          <a:bodyPr>
            <a:normAutofit fontScale="62500" lnSpcReduction="20000"/>
          </a:bodyPr>
          <a:lstStyle/>
          <a:p>
            <a:pPr fontAlgn="base"/>
            <a:r>
              <a:rPr lang="ru-RU" b="1" dirty="0"/>
              <a:t>Суммы возмещения арендатором коммунальных расходов в целях НПД не считается доходом.</a:t>
            </a:r>
          </a:p>
          <a:p>
            <a:pPr fontAlgn="base"/>
            <a:r>
              <a:rPr lang="ru-RU" dirty="0"/>
              <a:t>Источник: </a:t>
            </a:r>
            <a:r>
              <a:rPr lang="ru-RU" u="sng" dirty="0">
                <a:hlinkClick r:id="rId2"/>
              </a:rPr>
              <a:t>Письмо Минфина от 29.05.2019 № 03-11-09/40094 (направлено письмом ФНС от 13.06.2019 № СД-4-3/11446@)</a:t>
            </a:r>
            <a:endParaRPr lang="ru-RU" u="sng" dirty="0"/>
          </a:p>
          <a:p>
            <a:pPr fontAlgn="base"/>
            <a:endParaRPr lang="ru-RU" u="sng" dirty="0"/>
          </a:p>
          <a:p>
            <a:pPr fontAlgn="base"/>
            <a:endParaRPr lang="ru-RU" dirty="0"/>
          </a:p>
          <a:p>
            <a:r>
              <a:rPr lang="ru-RU" b="1" dirty="0"/>
              <a:t>Заключение гражданско-правового договора вместо трудового влечет наказание в виде штрафа для должностных лиц в размере от 10 тыс. до 20 тыс. руб. Штраф для ИП — от 5 тыс. до 10 тыс. руб., для </a:t>
            </a:r>
            <a:r>
              <a:rPr lang="ru-RU" b="1" dirty="0" err="1"/>
              <a:t>юрлиц</a:t>
            </a:r>
            <a:r>
              <a:rPr lang="ru-RU" b="1" dirty="0"/>
              <a:t> — от 50 тыс. до 100 тыс. руб. (</a:t>
            </a:r>
            <a:r>
              <a:rPr lang="ru-RU" b="1" dirty="0">
                <a:hlinkClick r:id="rId3"/>
              </a:rPr>
              <a:t>ч. 4 ст. 5.27 </a:t>
            </a:r>
            <a:r>
              <a:rPr lang="ru-RU" b="1" dirty="0" err="1">
                <a:hlinkClick r:id="rId3"/>
              </a:rPr>
              <a:t>КоАП</a:t>
            </a:r>
            <a:r>
              <a:rPr lang="ru-RU" b="1" dirty="0"/>
              <a:t>).</a:t>
            </a:r>
          </a:p>
        </p:txBody>
      </p:sp>
      <p:sp>
        <p:nvSpPr>
          <p:cNvPr id="4" name="Содержимое 3"/>
          <p:cNvSpPr>
            <a:spLocks noGrp="1"/>
          </p:cNvSpPr>
          <p:nvPr>
            <p:ph sz="half" idx="2"/>
          </p:nvPr>
        </p:nvSpPr>
        <p:spPr/>
        <p:txBody>
          <a:bodyPr>
            <a:normAutofit fontScale="62500" lnSpcReduction="20000"/>
          </a:bodyPr>
          <a:lstStyle/>
          <a:p>
            <a:r>
              <a:rPr lang="ru-RU" dirty="0"/>
              <a:t>Переквалификация в трудовой- </a:t>
            </a:r>
          </a:p>
          <a:p>
            <a:r>
              <a:rPr lang="ru-RU" dirty="0"/>
              <a:t>1. Наименование сторон в договоре. </a:t>
            </a:r>
          </a:p>
          <a:p>
            <a:r>
              <a:rPr lang="ru-RU" dirty="0"/>
              <a:t>2. Отсутствие в ГПД условия о конкретном результате работ. </a:t>
            </a:r>
          </a:p>
          <a:p>
            <a:r>
              <a:rPr lang="ru-RU" dirty="0"/>
              <a:t>3. Неоднократное перезаключение ГПД на одних и тех же условиях в течение длительного промежутка времени. </a:t>
            </a:r>
          </a:p>
          <a:p>
            <a:r>
              <a:rPr lang="ru-RU" dirty="0"/>
              <a:t>4. Ежемесячная оплата работ, в </a:t>
            </a:r>
            <a:r>
              <a:rPr lang="ru-RU" dirty="0" err="1"/>
              <a:t>тч</a:t>
            </a:r>
            <a:r>
              <a:rPr lang="ru-RU" dirty="0"/>
              <a:t>. В дни выдачи </a:t>
            </a:r>
            <a:r>
              <a:rPr lang="ru-RU" dirty="0" err="1"/>
              <a:t>зп</a:t>
            </a:r>
            <a:endParaRPr lang="ru-RU" dirty="0"/>
          </a:p>
          <a:p>
            <a:r>
              <a:rPr lang="ru-RU" dirty="0"/>
              <a:t>5. Выполнение работы исполнителем только в рабочие часы заказчика и на его территории, а также подчинение локальным нормативным актам (ЛНА) заказчика.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Договор ГПХ</a:t>
            </a:r>
          </a:p>
        </p:txBody>
      </p:sp>
      <p:sp>
        <p:nvSpPr>
          <p:cNvPr id="3" name="Содержимое 2"/>
          <p:cNvSpPr>
            <a:spLocks noGrp="1"/>
          </p:cNvSpPr>
          <p:nvPr>
            <p:ph sz="half" idx="1"/>
          </p:nvPr>
        </p:nvSpPr>
        <p:spPr/>
        <p:txBody>
          <a:bodyPr>
            <a:normAutofit fontScale="55000" lnSpcReduction="20000"/>
          </a:bodyPr>
          <a:lstStyle/>
          <a:p>
            <a:r>
              <a:rPr lang="ru-RU" sz="3300" u="sng" dirty="0">
                <a:solidFill>
                  <a:srgbClr val="FF0000"/>
                </a:solidFill>
                <a:hlinkClick r:id="rId2"/>
              </a:rPr>
              <a:t>Определение ВС от 14.02.2019 № 304-КГ18-25124</a:t>
            </a:r>
            <a:r>
              <a:rPr lang="ru-RU" sz="3300" dirty="0">
                <a:solidFill>
                  <a:srgbClr val="FF0000"/>
                </a:solidFill>
              </a:rPr>
              <a:t> </a:t>
            </a:r>
            <a:r>
              <a:rPr lang="ru-RU" dirty="0"/>
              <a:t>сотрудники компании, работающие по трудовым договорам, оказывали работодателю дополнительные услуги на основании ГПД как индивидуальные предприниматели. </a:t>
            </a:r>
          </a:p>
          <a:p>
            <a:r>
              <a:rPr lang="ru-RU" b="1" dirty="0">
                <a:solidFill>
                  <a:srgbClr val="FF0000"/>
                </a:solidFill>
              </a:rPr>
              <a:t>(определение ВС от 25.09.2017 № 66-КГ17-10). </a:t>
            </a:r>
            <a:r>
              <a:rPr lang="ru-RU" dirty="0"/>
              <a:t>Стоит четко функционально разделять штатных сотрудников и сторонних </a:t>
            </a:r>
            <a:r>
              <a:rPr lang="ru-RU"/>
              <a:t>подрядчиков. </a:t>
            </a:r>
            <a:endParaRPr lang="ru-RU" dirty="0"/>
          </a:p>
          <a:p>
            <a:r>
              <a:rPr lang="ru-RU" dirty="0"/>
              <a:t>Переквалификация отношений в трудовые грозит доначислением страховых взносов, а также соответствующих пеней и штрафов. За подмену договоров работодателя могут оштрафовать (ч. 4 ст. 5.27 </a:t>
            </a:r>
            <a:r>
              <a:rPr lang="ru-RU" dirty="0" err="1"/>
              <a:t>КоАП</a:t>
            </a:r>
            <a:r>
              <a:rPr lang="ru-RU" dirty="0"/>
              <a:t>). Для должностных лиц штраф составляет от 10 тыс. до 20 тыс. руб., для </a:t>
            </a:r>
            <a:r>
              <a:rPr lang="ru-RU" dirty="0" err="1"/>
              <a:t>юрлиц</a:t>
            </a:r>
            <a:r>
              <a:rPr lang="ru-RU" dirty="0"/>
              <a:t> — от 50 тыс. до 100 тыс. руб.</a:t>
            </a:r>
          </a:p>
          <a:p>
            <a:endParaRPr lang="ru-RU" dirty="0"/>
          </a:p>
        </p:txBody>
      </p:sp>
      <p:sp>
        <p:nvSpPr>
          <p:cNvPr id="4" name="Содержимое 3"/>
          <p:cNvSpPr>
            <a:spLocks noGrp="1"/>
          </p:cNvSpPr>
          <p:nvPr>
            <p:ph sz="half" idx="2"/>
          </p:nvPr>
        </p:nvSpPr>
        <p:spPr/>
        <p:txBody>
          <a:bodyPr>
            <a:normAutofit fontScale="55000" lnSpcReduction="20000"/>
          </a:bodyPr>
          <a:lstStyle/>
          <a:p>
            <a:pPr lvl="0"/>
            <a:r>
              <a:rPr lang="ru-RU" dirty="0"/>
              <a:t>Предмет договора – конечный результат от сделанной конкретной работы</a:t>
            </a:r>
          </a:p>
          <a:p>
            <a:pPr lvl="0"/>
            <a:r>
              <a:rPr lang="ru-RU" dirty="0"/>
              <a:t>Стороны договора: заказчик и исполнитель (ст.702 </a:t>
            </a:r>
          </a:p>
          <a:p>
            <a:pPr lvl="0"/>
            <a:r>
              <a:rPr lang="ru-RU" dirty="0"/>
              <a:t>Ответственность заказчика – своевременная оплата, исполнителя – качественное и своевременное выполнение работ (гл.25 ГК РФ)</a:t>
            </a:r>
          </a:p>
          <a:p>
            <a:pPr lvl="0"/>
            <a:r>
              <a:rPr lang="ru-RU" dirty="0"/>
              <a:t> Ответственность заказчика – своевременная оплата, исполнителя – качественное и своевременное выполнение работ (гл.25 ГК РФ)</a:t>
            </a:r>
          </a:p>
          <a:p>
            <a:pPr lvl="0"/>
            <a:r>
              <a:rPr lang="ru-RU" dirty="0"/>
              <a:t>Исполнители не заносятся в штатную численность работников компании И Не обязан действовать согласно внутреннему трудовому распорядку</a:t>
            </a:r>
          </a:p>
          <a:p>
            <a:r>
              <a:rPr lang="ru-RU" dirty="0"/>
              <a:t>Одна оплата</a:t>
            </a:r>
          </a:p>
          <a:p>
            <a:r>
              <a:rPr lang="ru-RU" dirty="0"/>
              <a:t>Более двух раз риск</a:t>
            </a:r>
          </a:p>
          <a:p>
            <a:r>
              <a:rPr lang="ru-RU" dirty="0"/>
              <a:t>Услуги, а не профессия</a:t>
            </a:r>
          </a:p>
          <a:p>
            <a:endParaRPr lang="ru-R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Аутсорсинг</a:t>
            </a:r>
            <a:r>
              <a:rPr lang="ru-RU"/>
              <a:t> грязный</a:t>
            </a:r>
            <a:endParaRPr lang="ru-RU" dirty="0"/>
          </a:p>
        </p:txBody>
      </p:sp>
      <p:sp>
        <p:nvSpPr>
          <p:cNvPr id="3" name="Содержимое 2"/>
          <p:cNvSpPr>
            <a:spLocks noGrp="1"/>
          </p:cNvSpPr>
          <p:nvPr>
            <p:ph sz="half" idx="1"/>
          </p:nvPr>
        </p:nvSpPr>
        <p:spPr/>
        <p:txBody>
          <a:bodyPr>
            <a:normAutofit fontScale="47500" lnSpcReduction="20000"/>
          </a:bodyPr>
          <a:lstStyle/>
          <a:p>
            <a:r>
              <a:rPr lang="ru-RU" sz="5800" b="1" dirty="0"/>
              <a:t>АС Уральского округа № Ф09-3011/19 от 06.06.2019 года по делу №А76-19287/2018</a:t>
            </a:r>
            <a:r>
              <a:rPr lang="ru-RU" sz="5800" dirty="0"/>
              <a:t> индивидуальный предприниматель оказывал услуги по управлению только на словах.</a:t>
            </a:r>
          </a:p>
          <a:p>
            <a:endParaRPr lang="ru-RU" dirty="0"/>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a:t>Нет внятного договора- объем, стоимость и количество услуг</a:t>
            </a:r>
          </a:p>
          <a:p>
            <a:r>
              <a:rPr lang="ru-RU" dirty="0"/>
              <a:t>Нет конкретики в документах</a:t>
            </a:r>
          </a:p>
          <a:p>
            <a:r>
              <a:rPr lang="ru-RU" dirty="0"/>
              <a:t>Нет имущества и </a:t>
            </a:r>
            <a:r>
              <a:rPr lang="ru-RU" dirty="0" err="1"/>
              <a:t>ресурсов+работников</a:t>
            </a:r>
            <a:endParaRPr lang="ru-RU" dirty="0"/>
          </a:p>
          <a:p>
            <a:r>
              <a:rPr lang="ru-RU" dirty="0"/>
              <a:t>Противоречивость отчетов</a:t>
            </a:r>
          </a:p>
          <a:p>
            <a:r>
              <a:rPr lang="ru-RU" dirty="0"/>
              <a:t>Деловая цель отсутствует</a:t>
            </a:r>
          </a:p>
          <a:p>
            <a:r>
              <a:rPr lang="ru-RU" b="1" dirty="0"/>
              <a:t>фиксированная оплата услуг и отсутствие </a:t>
            </a:r>
            <a:r>
              <a:rPr lang="ru-RU" b="1" dirty="0" err="1"/>
              <a:t>расчетоа</a:t>
            </a:r>
            <a:r>
              <a:rPr lang="ru-RU" b="1" dirty="0"/>
              <a:t> оказанных услуг</a:t>
            </a:r>
          </a:p>
          <a:p>
            <a:r>
              <a:rPr lang="ru-RU" b="1" dirty="0"/>
              <a:t>Противоречия во времени оказания услуг</a:t>
            </a:r>
          </a:p>
          <a:p>
            <a:r>
              <a:rPr lang="ru-RU" b="1" dirty="0"/>
              <a:t>Отсутствие специалистов и работников, имущества</a:t>
            </a:r>
          </a:p>
          <a:p>
            <a:r>
              <a:rPr lang="ru-RU" dirty="0"/>
              <a:t>Родственники и формальный перевод работников</a:t>
            </a:r>
          </a:p>
          <a:p>
            <a:r>
              <a:rPr lang="ru-RU" dirty="0"/>
              <a:t>Одно помещение или здание,  банк</a:t>
            </a:r>
          </a:p>
          <a:p>
            <a:r>
              <a:rPr lang="ru-RU" dirty="0"/>
              <a:t>Управление одними компаниями взаимозависимыми</a:t>
            </a:r>
          </a:p>
          <a:p>
            <a:r>
              <a:rPr lang="ru-RU" b="1" dirty="0"/>
              <a:t>компенсация представительских расходов и оборудования</a:t>
            </a:r>
            <a:endParaRPr lang="ru-RU" dirty="0"/>
          </a:p>
          <a:p>
            <a:r>
              <a:rPr lang="ru-RU" b="1" dirty="0"/>
              <a:t>устная отчетность о проделанной работе</a:t>
            </a:r>
            <a:endParaRPr lang="ru-RU" dirty="0"/>
          </a:p>
          <a:p>
            <a:r>
              <a:rPr lang="ru-RU" dirty="0"/>
              <a:t>Отсутствие экономического обоснования</a:t>
            </a:r>
          </a:p>
          <a:p>
            <a:r>
              <a:rPr lang="ru-RU" dirty="0"/>
              <a:t>Регистрация за 1 месяц</a:t>
            </a:r>
          </a:p>
          <a:p>
            <a:r>
              <a:rPr lang="ru-RU" b="1" dirty="0"/>
              <a:t>Компенсации представительских расходов и оборудования</a:t>
            </a:r>
            <a:r>
              <a:rPr lang="ru-RU"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C789AB-DD7D-4458-B5FB-D124C6E01131}"/>
              </a:ext>
            </a:extLst>
          </p:cNvPr>
          <p:cNvSpPr>
            <a:spLocks noGrp="1"/>
          </p:cNvSpPr>
          <p:nvPr>
            <p:ph type="title"/>
          </p:nvPr>
        </p:nvSpPr>
        <p:spPr>
          <a:xfrm>
            <a:off x="654013" y="134205"/>
            <a:ext cx="7886700" cy="1325563"/>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Судебная практика по дроблению </a:t>
            </a:r>
          </a:p>
        </p:txBody>
      </p:sp>
      <p:sp>
        <p:nvSpPr>
          <p:cNvPr id="66" name="TextBox 65">
            <a:extLst>
              <a:ext uri="{FF2B5EF4-FFF2-40B4-BE49-F238E27FC236}">
                <a16:creationId xmlns:a16="http://schemas.microsoft.com/office/drawing/2014/main" id="{6F1E6C5B-75A1-4618-B848-E11B5165C940}"/>
              </a:ext>
            </a:extLst>
          </p:cNvPr>
          <p:cNvSpPr txBox="1"/>
          <p:nvPr/>
        </p:nvSpPr>
        <p:spPr>
          <a:xfrm>
            <a:off x="7744573" y="3589655"/>
            <a:ext cx="4724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0</a:t>
            </a:r>
            <a:r>
              <a:rPr kumimoji="0" lang="ru-RU" sz="28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4" name="Прямоугольник 3"/>
          <p:cNvSpPr/>
          <p:nvPr/>
        </p:nvSpPr>
        <p:spPr>
          <a:xfrm>
            <a:off x="462988" y="1410560"/>
            <a:ext cx="826875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Определение Верховного Суда РФ от 05.02.2020 № 301-ЭС19-27038 по делу № А43-37367/2018</a:t>
            </a:r>
            <a:endParaRPr kumimoji="0" lang="ru-RU" sz="20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5" name="Прямоугольник: скругленные углы 38">
            <a:extLst>
              <a:ext uri="{FF2B5EF4-FFF2-40B4-BE49-F238E27FC236}">
                <a16:creationId xmlns:a16="http://schemas.microsoft.com/office/drawing/2014/main" id="{055F5B0A-833D-4E81-B95C-2C6EC7F54364}"/>
              </a:ext>
            </a:extLst>
          </p:cNvPr>
          <p:cNvSpPr/>
          <p:nvPr/>
        </p:nvSpPr>
        <p:spPr>
          <a:xfrm>
            <a:off x="167725" y="3006048"/>
            <a:ext cx="2126250" cy="3427240"/>
          </a:xfrm>
          <a:prstGeom prst="roundRect">
            <a:avLst>
              <a:gd name="adj" fmla="val 12769"/>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363538" algn="ctr" defTabSz="914400" rtl="0" eaLnBrk="1" fontAlgn="auto" latinLnBrk="0" hangingPunct="1">
              <a:lnSpc>
                <a:spcPct val="100000"/>
              </a:lnSpc>
              <a:spcBef>
                <a:spcPts val="0"/>
              </a:spcBef>
              <a:spcAft>
                <a:spcPts val="0"/>
              </a:spcAft>
              <a:buClrTx/>
              <a:buSzTx/>
              <a:buFontTx/>
              <a:buNone/>
              <a:tabLst/>
              <a:defRPr/>
            </a:pPr>
            <a:endParaRPr kumimoji="0" lang="ru-RU" sz="1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363538" algn="ctr" defTabSz="914400" rtl="0" eaLnBrk="1" fontAlgn="auto" latinLnBrk="0" hangingPunct="1">
              <a:lnSpc>
                <a:spcPct val="100000"/>
              </a:lnSpc>
              <a:spcBef>
                <a:spcPts val="0"/>
              </a:spcBef>
              <a:spcAft>
                <a:spcPts val="0"/>
              </a:spcAft>
              <a:buClrTx/>
              <a:buSzTx/>
              <a:buFontTx/>
              <a:buNone/>
              <a:tabLst/>
              <a:defRPr/>
            </a:pPr>
            <a:r>
              <a:rPr kumimoji="0" lang="ru-RU" sz="1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Новая фирма была создана ровно в тот момент, когда объемы выручки старой вплотную приблизились к лимиту, дающему право на </a:t>
            </a:r>
            <a:r>
              <a:rPr kumimoji="0" lang="ru-RU" sz="19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применение УСН</a:t>
            </a:r>
          </a:p>
        </p:txBody>
      </p:sp>
      <p:sp>
        <p:nvSpPr>
          <p:cNvPr id="33" name="Овал 32">
            <a:extLst>
              <a:ext uri="{FF2B5EF4-FFF2-40B4-BE49-F238E27FC236}">
                <a16:creationId xmlns:a16="http://schemas.microsoft.com/office/drawing/2014/main" id="{935E655D-AFE2-48BC-8D83-37B72381D7E8}"/>
              </a:ext>
            </a:extLst>
          </p:cNvPr>
          <p:cNvSpPr/>
          <p:nvPr/>
        </p:nvSpPr>
        <p:spPr>
          <a:xfrm>
            <a:off x="645462" y="2236931"/>
            <a:ext cx="1153676" cy="1538234"/>
          </a:xfrm>
          <a:prstGeom prst="ellipse">
            <a:avLst/>
          </a:prstGeom>
          <a:solidFill>
            <a:schemeClr val="bg1"/>
          </a:solidFill>
          <a:ln>
            <a:noFill/>
          </a:ln>
          <a:effectLst>
            <a:outerShdw blurRad="203200" dist="38100" dir="5400000" sx="108000" sy="108000" algn="t"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7" name="Рисунок 36">
            <a:extLst>
              <a:ext uri="{FF2B5EF4-FFF2-40B4-BE49-F238E27FC236}">
                <a16:creationId xmlns:a16="http://schemas.microsoft.com/office/drawing/2014/main" id="{0315392A-C9F7-48A1-ACB6-E019798035FD}"/>
              </a:ext>
            </a:extLst>
          </p:cNvPr>
          <p:cNvPicPr>
            <a:picLocks noChangeAspect="1"/>
          </p:cNvPicPr>
          <p:nvPr/>
        </p:nvPicPr>
        <p:blipFill>
          <a:blip cstate="print">
            <a:extLst>
              <a:ext uri="{28A0092B-C50C-407E-A947-70E740481C1C}">
                <a14:useLocalDpi xmlns:a14="http://schemas.microsoft.com/office/drawing/2010/main" val="0"/>
              </a:ext>
            </a:extLst>
          </a:blip>
          <a:srcRect/>
          <a:stretch/>
        </p:blipFill>
        <p:spPr>
          <a:xfrm flipH="1">
            <a:off x="825750" y="2458920"/>
            <a:ext cx="776250" cy="1035000"/>
          </a:xfrm>
          <a:prstGeom prst="rect">
            <a:avLst/>
          </a:prstGeom>
        </p:spPr>
      </p:pic>
      <p:sp>
        <p:nvSpPr>
          <p:cNvPr id="38" name="Прямоугольник: скругленные углы 38">
            <a:extLst>
              <a:ext uri="{FF2B5EF4-FFF2-40B4-BE49-F238E27FC236}">
                <a16:creationId xmlns:a16="http://schemas.microsoft.com/office/drawing/2014/main" id="{055F5B0A-833D-4E81-B95C-2C6EC7F54364}"/>
              </a:ext>
            </a:extLst>
          </p:cNvPr>
          <p:cNvSpPr/>
          <p:nvPr/>
        </p:nvSpPr>
        <p:spPr>
          <a:xfrm>
            <a:off x="3154500" y="3006048"/>
            <a:ext cx="2126250" cy="3427240"/>
          </a:xfrm>
          <a:prstGeom prst="roundRect">
            <a:avLst>
              <a:gd name="adj" fmla="val 12769"/>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363538" algn="ctr" defTabSz="914400" rtl="0" eaLnBrk="1" fontAlgn="auto" latinLnBrk="0" hangingPunct="1">
              <a:lnSpc>
                <a:spcPct val="100000"/>
              </a:lnSpc>
              <a:spcBef>
                <a:spcPts val="0"/>
              </a:spcBef>
              <a:spcAft>
                <a:spcPts val="0"/>
              </a:spcAft>
              <a:buClrTx/>
              <a:buSzTx/>
              <a:buFontTx/>
              <a:buNone/>
              <a:tabLst/>
              <a:defRPr/>
            </a:pPr>
            <a:r>
              <a:rPr kumimoji="0" lang="ru-RU"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Наименования компаний отличались лишь наличием слова "фирма" в названии нового </a:t>
            </a:r>
            <a:r>
              <a:rPr kumimoji="0" lang="ru-RU" sz="2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юрлица</a:t>
            </a:r>
            <a:endParaRPr kumimoji="0" lang="ru-RU" sz="2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Овал 40">
            <a:extLst>
              <a:ext uri="{FF2B5EF4-FFF2-40B4-BE49-F238E27FC236}">
                <a16:creationId xmlns:a16="http://schemas.microsoft.com/office/drawing/2014/main" id="{935E655D-AFE2-48BC-8D83-37B72381D7E8}"/>
              </a:ext>
            </a:extLst>
          </p:cNvPr>
          <p:cNvSpPr/>
          <p:nvPr/>
        </p:nvSpPr>
        <p:spPr>
          <a:xfrm>
            <a:off x="3640787" y="2184803"/>
            <a:ext cx="1153676" cy="1538234"/>
          </a:xfrm>
          <a:prstGeom prst="ellipse">
            <a:avLst/>
          </a:prstGeom>
          <a:solidFill>
            <a:schemeClr val="bg1"/>
          </a:solidFill>
          <a:ln>
            <a:noFill/>
          </a:ln>
          <a:effectLst>
            <a:outerShdw blurRad="203200" dist="38100" dir="5400000" sx="108000" sy="108000" algn="t"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2" name="Рисунок 41">
            <a:extLst>
              <a:ext uri="{FF2B5EF4-FFF2-40B4-BE49-F238E27FC236}">
                <a16:creationId xmlns:a16="http://schemas.microsoft.com/office/drawing/2014/main" id="{3BC77119-7196-4DD5-A5D5-7DD10270B81B}"/>
              </a:ext>
            </a:extLst>
          </p:cNvPr>
          <p:cNvPicPr>
            <a:picLocks noChangeAspect="1"/>
          </p:cNvPicPr>
          <p:nvPr/>
        </p:nvPicPr>
        <p:blipFill>
          <a:blip cstate="print">
            <a:extLst>
              <a:ext uri="{28A0092B-C50C-407E-A947-70E740481C1C}">
                <a14:useLocalDpi xmlns:a14="http://schemas.microsoft.com/office/drawing/2010/main" val="0"/>
              </a:ext>
            </a:extLst>
          </a:blip>
          <a:srcRect/>
          <a:stretch/>
        </p:blipFill>
        <p:spPr>
          <a:xfrm flipH="1">
            <a:off x="3897000" y="2511048"/>
            <a:ext cx="607500" cy="810000"/>
          </a:xfrm>
          <a:prstGeom prst="rect">
            <a:avLst/>
          </a:prstGeom>
        </p:spPr>
      </p:pic>
      <p:sp>
        <p:nvSpPr>
          <p:cNvPr id="53" name="Прямоугольник: скругленные углы 38">
            <a:extLst>
              <a:ext uri="{FF2B5EF4-FFF2-40B4-BE49-F238E27FC236}">
                <a16:creationId xmlns:a16="http://schemas.microsoft.com/office/drawing/2014/main" id="{055F5B0A-833D-4E81-B95C-2C6EC7F54364}"/>
              </a:ext>
            </a:extLst>
          </p:cNvPr>
          <p:cNvSpPr/>
          <p:nvPr/>
        </p:nvSpPr>
        <p:spPr>
          <a:xfrm>
            <a:off x="6141275" y="2976420"/>
            <a:ext cx="2126250" cy="3427240"/>
          </a:xfrm>
          <a:prstGeom prst="roundRect">
            <a:avLst>
              <a:gd name="adj" fmla="val 12769"/>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363538" algn="ctr" defTabSz="914400" rtl="0" eaLnBrk="1" fontAlgn="auto" latinLnBrk="0" hangingPunct="1">
              <a:lnSpc>
                <a:spcPct val="100000"/>
              </a:lnSpc>
              <a:spcBef>
                <a:spcPts val="0"/>
              </a:spcBef>
              <a:spcAft>
                <a:spcPts val="0"/>
              </a:spcAft>
              <a:buClrTx/>
              <a:buSzTx/>
              <a:buFontTx/>
              <a:buNone/>
              <a:tabLst/>
              <a:defRPr/>
            </a:pPr>
            <a:endParaRPr kumimoji="0" lang="ru-RU" sz="19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363538" algn="ctr" defTabSz="914400" rtl="0" eaLnBrk="1" fontAlgn="auto" latinLnBrk="0" hangingPunct="1">
              <a:lnSpc>
                <a:spcPct val="100000"/>
              </a:lnSpc>
              <a:spcBef>
                <a:spcPts val="0"/>
              </a:spcBef>
              <a:spcAft>
                <a:spcPts val="0"/>
              </a:spcAft>
              <a:buClrTx/>
              <a:buSzTx/>
              <a:buFontTx/>
              <a:buNone/>
              <a:tabLst/>
              <a:defRPr/>
            </a:pPr>
            <a:r>
              <a:rPr kumimoji="0" lang="ru-RU" sz="1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Новая фирма была создана ровно в тот момент, когда объемы выручки старой вплотную приблизились к лимиту, дающему право на применение </a:t>
            </a:r>
            <a:r>
              <a:rPr kumimoji="0" lang="ru-RU" sz="19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УСН</a:t>
            </a:r>
          </a:p>
        </p:txBody>
      </p:sp>
      <p:sp>
        <p:nvSpPr>
          <p:cNvPr id="62" name="Овал 61">
            <a:extLst>
              <a:ext uri="{FF2B5EF4-FFF2-40B4-BE49-F238E27FC236}">
                <a16:creationId xmlns:a16="http://schemas.microsoft.com/office/drawing/2014/main" id="{935E655D-AFE2-48BC-8D83-37B72381D7E8}"/>
              </a:ext>
            </a:extLst>
          </p:cNvPr>
          <p:cNvSpPr/>
          <p:nvPr/>
        </p:nvSpPr>
        <p:spPr>
          <a:xfrm>
            <a:off x="6650194" y="2156783"/>
            <a:ext cx="1153676" cy="1538234"/>
          </a:xfrm>
          <a:prstGeom prst="ellipse">
            <a:avLst/>
          </a:prstGeom>
          <a:solidFill>
            <a:schemeClr val="bg1"/>
          </a:solidFill>
          <a:ln>
            <a:noFill/>
          </a:ln>
          <a:effectLst>
            <a:outerShdw blurRad="203200" dist="38100" dir="5400000" sx="108000" sy="108000" algn="t"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Рисунок 69">
            <a:extLst>
              <a:ext uri="{FF2B5EF4-FFF2-40B4-BE49-F238E27FC236}">
                <a16:creationId xmlns:a16="http://schemas.microsoft.com/office/drawing/2014/main" id="{1D8F30C2-B237-403F-8025-3C8779F1761B}"/>
              </a:ext>
            </a:extLst>
          </p:cNvPr>
          <p:cNvPicPr>
            <a:picLocks noChangeAspect="1"/>
          </p:cNvPicPr>
          <p:nvPr/>
        </p:nvPicPr>
        <p:blipFill>
          <a:blip cstate="print">
            <a:extLst>
              <a:ext uri="{28A0092B-C50C-407E-A947-70E740481C1C}">
                <a14:useLocalDpi xmlns:a14="http://schemas.microsoft.com/office/drawing/2010/main" val="0"/>
              </a:ext>
            </a:extLst>
          </a:blip>
          <a:srcRect/>
          <a:stretch/>
        </p:blipFill>
        <p:spPr>
          <a:xfrm flipH="1">
            <a:off x="6833250" y="2349380"/>
            <a:ext cx="702101" cy="936134"/>
          </a:xfrm>
          <a:prstGeom prst="rect">
            <a:avLst/>
          </a:prstGeom>
        </p:spPr>
      </p:pic>
    </p:spTree>
    <p:extLst>
      <p:ext uri="{BB962C8B-B14F-4D97-AF65-F5344CB8AC3E}">
        <p14:creationId xmlns:p14="http://schemas.microsoft.com/office/powerpoint/2010/main" val="42721211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Постановление 13 ААС от 10.06.2020 №А21-9556/2019 </a:t>
            </a:r>
          </a:p>
        </p:txBody>
      </p:sp>
      <p:sp>
        <p:nvSpPr>
          <p:cNvPr id="3" name="Объект 2"/>
          <p:cNvSpPr>
            <a:spLocks noGrp="1"/>
          </p:cNvSpPr>
          <p:nvPr>
            <p:ph sz="half" idx="1"/>
          </p:nvPr>
        </p:nvSpPr>
        <p:spPr/>
        <p:txBody>
          <a:bodyPr>
            <a:normAutofit fontScale="47500" lnSpcReduction="20000"/>
          </a:bodyPr>
          <a:lstStyle/>
          <a:p>
            <a:r>
              <a:rPr lang="ru-RU" dirty="0"/>
              <a:t>- юридические лица взаимозависимые, созданы формально для сохранения права на УСН;</a:t>
            </a:r>
          </a:p>
          <a:p>
            <a:r>
              <a:rPr lang="ru-RU" dirty="0"/>
              <a:t> - лица осуществляли и иные виды деятельности</a:t>
            </a:r>
          </a:p>
          <a:p>
            <a:r>
              <a:rPr lang="ru-RU" dirty="0"/>
              <a:t> - инвестиционную деятельность</a:t>
            </a:r>
          </a:p>
          <a:p>
            <a:r>
              <a:rPr lang="ru-RU" dirty="0"/>
              <a:t> -один директор и учредитель;</a:t>
            </a:r>
          </a:p>
          <a:p>
            <a:r>
              <a:rPr lang="ru-RU" dirty="0"/>
              <a:t> - пересечение работников организаций.</a:t>
            </a:r>
          </a:p>
          <a:p>
            <a:r>
              <a:rPr lang="ru-RU" dirty="0"/>
              <a:t> - один адрес организаций; - единый сайт; - один IP у всех ООО;</a:t>
            </a:r>
          </a:p>
          <a:p>
            <a:r>
              <a:rPr lang="ru-RU" dirty="0"/>
              <a:t> -сдача налоговой отчетности по ЭЦП одного человека;</a:t>
            </a:r>
          </a:p>
          <a:p>
            <a:r>
              <a:rPr lang="ru-RU" dirty="0"/>
              <a:t> - установлено, что фактическая отгрузка материалов подконтрольным лица не производилось;</a:t>
            </a:r>
          </a:p>
          <a:p>
            <a:r>
              <a:rPr lang="ru-RU" dirty="0"/>
              <a:t> - формальное заключение договоров аренды; - фактически отгрузка товаров конечным покупателям происходила с участка и работниками НП;</a:t>
            </a:r>
          </a:p>
          <a:p>
            <a:r>
              <a:rPr lang="ru-RU" dirty="0"/>
              <a:t> - включена в стоимость поставленных инертных материалов стоимость доставки.</a:t>
            </a:r>
          </a:p>
          <a:p>
            <a:r>
              <a:rPr lang="ru-RU" dirty="0"/>
              <a:t> - оформлением документов на отгрузку занимались сотрудники НП от имени взаимозависимых лиц;</a:t>
            </a:r>
          </a:p>
        </p:txBody>
      </p:sp>
      <p:sp>
        <p:nvSpPr>
          <p:cNvPr id="4" name="Объект 3"/>
          <p:cNvSpPr>
            <a:spLocks noGrp="1"/>
          </p:cNvSpPr>
          <p:nvPr>
            <p:ph sz="half" idx="2"/>
          </p:nvPr>
        </p:nvSpPr>
        <p:spPr/>
        <p:txBody>
          <a:bodyPr>
            <a:normAutofit fontScale="47500" lnSpcReduction="20000"/>
          </a:bodyPr>
          <a:lstStyle/>
          <a:p>
            <a:r>
              <a:rPr lang="ru-RU" dirty="0"/>
              <a:t>- единый табель учета рабочего времени, без зависимости «документального перехода» сотрудников; </a:t>
            </a:r>
          </a:p>
          <a:p>
            <a:r>
              <a:rPr lang="ru-RU" dirty="0"/>
              <a:t>- единые трудовые обязанности у сотрудников; - не представлены товарно-транспортные накладные на отгрузку товара подконтрольным лицам;</a:t>
            </a:r>
          </a:p>
          <a:p>
            <a:r>
              <a:rPr lang="ru-RU" dirty="0"/>
              <a:t> - расчетные счета взаимозависимых лиц и НП открыты в одном банке, вся финансовая деятельность, связанная с безналичными расчетами, координируется НП;</a:t>
            </a:r>
          </a:p>
          <a:p>
            <a:r>
              <a:rPr lang="ru-RU" dirty="0"/>
              <a:t> - все общества подключены к Системе станционного банковского обслуживания, уполномоченным представителями по доступу в указанную систему от имени всех лиц действуют работники НП, и оплата услуг Системы производилась НП; </a:t>
            </a:r>
          </a:p>
          <a:p>
            <a:r>
              <a:rPr lang="ru-RU" dirty="0"/>
              <a:t>- единый номер телефона во всех бухгалтерских и банковских документах; - денежные средства от конечных покупателей взаимозависимые лица переводили через 30 дней после поступления, и в полном объеме не перечислялись в счет задолженности перед НП, что позволяло не допускать превышать лимит УСН.</a:t>
            </a:r>
          </a:p>
        </p:txBody>
      </p:sp>
    </p:spTree>
    <p:extLst>
      <p:ext uri="{BB962C8B-B14F-4D97-AF65-F5344CB8AC3E}">
        <p14:creationId xmlns:p14="http://schemas.microsoft.com/office/powerpoint/2010/main" val="9691281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t>Реализация товаров между взаимозависимыми </a:t>
            </a:r>
            <a:r>
              <a:rPr lang="ru-RU" sz="2000" b="1" dirty="0" err="1"/>
              <a:t>юрлицами</a:t>
            </a:r>
            <a:r>
              <a:rPr lang="ru-RU" sz="2000" b="1" dirty="0"/>
              <a:t> объект налогообложения по НДС и налогу на прибыль не формирует</a:t>
            </a:r>
          </a:p>
        </p:txBody>
      </p:sp>
      <p:sp>
        <p:nvSpPr>
          <p:cNvPr id="3" name="Объект 2"/>
          <p:cNvSpPr>
            <a:spLocks noGrp="1"/>
          </p:cNvSpPr>
          <p:nvPr>
            <p:ph sz="half" idx="1"/>
          </p:nvPr>
        </p:nvSpPr>
        <p:spPr/>
        <p:txBody>
          <a:bodyPr>
            <a:normAutofit fontScale="32500" lnSpcReduction="20000"/>
          </a:bodyPr>
          <a:lstStyle/>
          <a:p>
            <a:br>
              <a:rPr lang="ru-RU" dirty="0"/>
            </a:br>
            <a:br>
              <a:rPr lang="ru-RU" dirty="0"/>
            </a:br>
            <a:r>
              <a:rPr lang="ru-RU" dirty="0"/>
              <a:t>Статус:</a:t>
            </a:r>
            <a:br>
              <a:rPr lang="ru-RU" dirty="0"/>
            </a:br>
            <a:r>
              <a:rPr lang="ru-RU" dirty="0"/>
              <a:t>В пользу налогоплательщика.</a:t>
            </a:r>
            <a:br>
              <a:rPr lang="ru-RU" dirty="0"/>
            </a:br>
            <a:br>
              <a:rPr lang="ru-RU" dirty="0"/>
            </a:br>
            <a:r>
              <a:rPr lang="ru-RU" dirty="0"/>
              <a:t>Решение суда:</a:t>
            </a:r>
            <a:br>
              <a:rPr lang="ru-RU" dirty="0"/>
            </a:br>
            <a:r>
              <a:rPr lang="ru-RU" dirty="0"/>
              <a:t>Отправляя на новое рассмотрение дело по заявлению организации к Межрайонной инспекции ФНС России № 4 по Волгоградской области о признании решения налогового органа о привлечении к ответственности за совершение налогового правонарушения недействительным, суд поддержал вывод нижестоящей инстанции, согласно которому инспекция должна была исключить из расчета доходов реализацию товаров (услуг) взаимозависимыми лицами в адрес друг друга (ст. ст. 146, 247, 248 НК РФ).</a:t>
            </a:r>
            <a:br>
              <a:rPr lang="ru-RU" dirty="0"/>
            </a:br>
            <a:br>
              <a:rPr lang="ru-RU" dirty="0"/>
            </a:br>
            <a:r>
              <a:rPr lang="ru-RU" dirty="0"/>
              <a:t>Постановление Арбитражного суда Поволжского округа от 16.07.2020 № Ф06-62523/2020 по делу № А12-24914/2019</a:t>
            </a:r>
            <a:br>
              <a:rPr lang="ru-RU" dirty="0"/>
            </a:br>
            <a:br>
              <a:rPr lang="ru-RU" dirty="0"/>
            </a:br>
            <a:r>
              <a:rPr lang="ru-RU" dirty="0"/>
              <a:t>Суть дела:</a:t>
            </a:r>
            <a:br>
              <a:rPr lang="ru-RU" dirty="0"/>
            </a:br>
            <a:br>
              <a:rPr lang="ru-RU" dirty="0"/>
            </a:br>
            <a:endParaRPr lang="ru-RU" dirty="0"/>
          </a:p>
        </p:txBody>
      </p:sp>
      <p:sp>
        <p:nvSpPr>
          <p:cNvPr id="4" name="Объект 3"/>
          <p:cNvSpPr>
            <a:spLocks noGrp="1"/>
          </p:cNvSpPr>
          <p:nvPr>
            <p:ph sz="half" idx="2"/>
          </p:nvPr>
        </p:nvSpPr>
        <p:spPr/>
        <p:txBody>
          <a:bodyPr>
            <a:normAutofit fontScale="32500" lnSpcReduction="20000"/>
          </a:bodyPr>
          <a:lstStyle/>
          <a:p>
            <a:r>
              <a:rPr lang="ru-RU" dirty="0"/>
              <a:t>Установленная налоговым органом в ходе проверки совокупность обстоятельств (фактическое управление деятельностью трех организаций одним лицом; осуществление взаимозависимыми контрагентами идентичных видов деятельности; наличие офисов и ведение деятельности по одному и тому же адресу; использование участниками схемы одних и тех же контактов, телефона, электронного адреса; сдача налоговой отчетности одним лицом; идентичность реализуемого товара под единой вывеской, идентичность специальной одежды работников; распределение затрат между хозяйствующими субъектами и несение расходов участниками схемы друг за друга) свидетельствует о согласованности действий налогоплательщика и двух других организаций, их подконтрольности одному лицу.</a:t>
            </a:r>
            <a:br>
              <a:rPr lang="ru-RU" dirty="0"/>
            </a:br>
            <a:br>
              <a:rPr lang="ru-RU" dirty="0"/>
            </a:br>
            <a:r>
              <a:rPr lang="ru-RU" dirty="0"/>
              <a:t>Значимые выводы:</a:t>
            </a:r>
            <a:br>
              <a:rPr lang="ru-RU" dirty="0"/>
            </a:br>
            <a:br>
              <a:rPr lang="ru-RU" dirty="0"/>
            </a:br>
            <a:r>
              <a:rPr lang="ru-RU" dirty="0"/>
              <a:t>Частично удовлетворяя требования налогоплательщика, суд признал ошибочным включение налоговым органом в расчет доходов, полученных налогоплательщиком и двумя другими организациями по сделкам друг с другом.</a:t>
            </a:r>
            <a:br>
              <a:rPr lang="ru-RU" dirty="0"/>
            </a:br>
            <a:br>
              <a:rPr lang="ru-RU" dirty="0"/>
            </a:br>
            <a:r>
              <a:rPr lang="ru-RU" dirty="0"/>
              <a:t>Признавая три юридических лица взаимозависимыми лицами, фактически осуществляющими деятельность как единый субъект, инспекция должна была исключить из расчета доходов реализацию товаров (услуг) данными лицами в адрес друг друга, поскольку в соответствии с положениями ст. ст. 146, 247, 248 НК РФ объектами налогообложения для целей исчисления НДС и налога на прибыль организаций признаются реализация товаров (работ, услуг) и доходы от такой реализации, осуществленной налогоплательщиком в адрес третьих лиц. Фактическая передача налогоплательщиком товаров (работ, услуг) внутри собственной структуры, не образует объекта налогообложения по смыслу указанных норм закона.</a:t>
            </a:r>
          </a:p>
          <a:p>
            <a:endParaRPr lang="ru-RU" dirty="0"/>
          </a:p>
        </p:txBody>
      </p:sp>
    </p:spTree>
    <p:extLst>
      <p:ext uri="{BB962C8B-B14F-4D97-AF65-F5344CB8AC3E}">
        <p14:creationId xmlns:p14="http://schemas.microsoft.com/office/powerpoint/2010/main" val="2810222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TextShape 1"/>
          <p:cNvSpPr txBox="1"/>
          <p:nvPr/>
        </p:nvSpPr>
        <p:spPr>
          <a:xfrm>
            <a:off x="8556840" y="6333120"/>
            <a:ext cx="548280" cy="524160"/>
          </a:xfrm>
          <a:prstGeom prst="rect">
            <a:avLst/>
          </a:prstGeom>
          <a:noFill/>
          <a:ln>
            <a:noFill/>
          </a:ln>
        </p:spPr>
        <p:txBody>
          <a:bodyPr tIns="91440" bIns="91440" anchor="ctr"/>
          <a:lstStyle/>
          <a:p>
            <a:pPr algn="r">
              <a:lnSpc>
                <a:spcPct val="100000"/>
              </a:lnSpc>
            </a:pPr>
            <a:fld id="{2413A646-0796-4816-B123-84CAB1099120}" type="slidenum">
              <a:rPr lang="ru-RU" sz="1000" b="0" strike="noStrike" spc="-1">
                <a:solidFill>
                  <a:srgbClr val="8B8B8B"/>
                </a:solidFill>
                <a:latin typeface="Calibri"/>
              </a:rPr>
              <a:pPr algn="r">
                <a:lnSpc>
                  <a:spcPct val="100000"/>
                </a:lnSpc>
              </a:pPr>
              <a:t>57</a:t>
            </a:fld>
            <a:endParaRPr lang="ru-RU" sz="1000" b="0" strike="noStrike" spc="-1">
              <a:latin typeface="Times New Roman"/>
            </a:endParaRPr>
          </a:p>
        </p:txBody>
      </p:sp>
      <p:sp>
        <p:nvSpPr>
          <p:cNvPr id="813" name="CustomShape 2"/>
          <p:cNvSpPr/>
          <p:nvPr/>
        </p:nvSpPr>
        <p:spPr>
          <a:xfrm>
            <a:off x="3068640" y="2917440"/>
            <a:ext cx="3079080" cy="1564800"/>
          </a:xfrm>
          <a:prstGeom prst="ellipse">
            <a:avLst/>
          </a:prstGeom>
          <a:solidFill>
            <a:srgbClr val="C00000"/>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2480" b="0" i="1" strike="noStrike" spc="-1">
                <a:solidFill>
                  <a:srgbClr val="FFFFFF"/>
                </a:solidFill>
                <a:latin typeface="Georgia"/>
                <a:ea typeface="Arial"/>
              </a:rPr>
              <a:t>ФРАНШИЗА</a:t>
            </a:r>
            <a:endParaRPr lang="ru-RU" sz="2480" b="0" strike="noStrike" spc="-1">
              <a:latin typeface="Arial"/>
            </a:endParaRPr>
          </a:p>
        </p:txBody>
      </p:sp>
      <p:sp>
        <p:nvSpPr>
          <p:cNvPr id="814" name="CustomShape 3"/>
          <p:cNvSpPr/>
          <p:nvPr/>
        </p:nvSpPr>
        <p:spPr>
          <a:xfrm>
            <a:off x="6458040" y="1515840"/>
            <a:ext cx="1887480" cy="839040"/>
          </a:xfrm>
          <a:prstGeom prst="ellipse">
            <a:avLst/>
          </a:prstGeom>
          <a:solidFill>
            <a:srgbClr val="C00000"/>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500" b="0" strike="noStrike" spc="-1">
                <a:solidFill>
                  <a:srgbClr val="FFFFFF"/>
                </a:solidFill>
                <a:latin typeface="Georgia"/>
                <a:ea typeface="Arial"/>
              </a:rPr>
              <a:t>Товарный знак</a:t>
            </a:r>
            <a:endParaRPr lang="ru-RU" sz="1500" b="0" strike="noStrike" spc="-1">
              <a:latin typeface="Arial"/>
            </a:endParaRPr>
          </a:p>
        </p:txBody>
      </p:sp>
      <p:sp>
        <p:nvSpPr>
          <p:cNvPr id="815" name="CustomShape 4"/>
          <p:cNvSpPr/>
          <p:nvPr/>
        </p:nvSpPr>
        <p:spPr>
          <a:xfrm>
            <a:off x="6238440" y="4764480"/>
            <a:ext cx="2190600" cy="1098240"/>
          </a:xfrm>
          <a:prstGeom prst="ellipse">
            <a:avLst/>
          </a:prstGeom>
          <a:solidFill>
            <a:srgbClr val="C00000"/>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500" b="0" strike="noStrike" spc="-1">
                <a:solidFill>
                  <a:srgbClr val="FFFFFF"/>
                </a:solidFill>
                <a:latin typeface="Georgia"/>
                <a:ea typeface="Arial"/>
              </a:rPr>
              <a:t>Санкции за несоответствие франшизе</a:t>
            </a:r>
            <a:endParaRPr lang="ru-RU" sz="1500" b="0" strike="noStrike" spc="-1">
              <a:latin typeface="Arial"/>
            </a:endParaRPr>
          </a:p>
        </p:txBody>
      </p:sp>
      <p:sp>
        <p:nvSpPr>
          <p:cNvPr id="816" name="CustomShape 5"/>
          <p:cNvSpPr/>
          <p:nvPr/>
        </p:nvSpPr>
        <p:spPr>
          <a:xfrm>
            <a:off x="1021680" y="1401120"/>
            <a:ext cx="1837440" cy="1068960"/>
          </a:xfrm>
          <a:prstGeom prst="ellipse">
            <a:avLst/>
          </a:prstGeom>
          <a:solidFill>
            <a:srgbClr val="C00000"/>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500" b="0" strike="noStrike" spc="-1">
                <a:solidFill>
                  <a:srgbClr val="FFFFFF"/>
                </a:solidFill>
                <a:latin typeface="Georgia"/>
                <a:ea typeface="Arial"/>
              </a:rPr>
              <a:t>Фирменный стиль</a:t>
            </a:r>
            <a:endParaRPr lang="ru-RU" sz="1500" b="0" strike="noStrike" spc="-1">
              <a:latin typeface="Arial"/>
            </a:endParaRPr>
          </a:p>
        </p:txBody>
      </p:sp>
      <p:sp>
        <p:nvSpPr>
          <p:cNvPr id="817" name="CustomShape 6"/>
          <p:cNvSpPr/>
          <p:nvPr/>
        </p:nvSpPr>
        <p:spPr>
          <a:xfrm>
            <a:off x="1208880" y="4762560"/>
            <a:ext cx="1682280" cy="996960"/>
          </a:xfrm>
          <a:prstGeom prst="ellipse">
            <a:avLst/>
          </a:prstGeom>
          <a:solidFill>
            <a:srgbClr val="C00000"/>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500" b="0" strike="noStrike" spc="-1">
                <a:solidFill>
                  <a:srgbClr val="FFFFFF"/>
                </a:solidFill>
                <a:latin typeface="Georgia"/>
                <a:ea typeface="Arial"/>
              </a:rPr>
              <a:t>ФИПС</a:t>
            </a:r>
            <a:endParaRPr lang="ru-RU" sz="1500" b="0" strike="noStrike" spc="-1">
              <a:latin typeface="Arial"/>
            </a:endParaRPr>
          </a:p>
        </p:txBody>
      </p:sp>
      <p:sp>
        <p:nvSpPr>
          <p:cNvPr id="818" name="CustomShape 7"/>
          <p:cNvSpPr/>
          <p:nvPr/>
        </p:nvSpPr>
        <p:spPr>
          <a:xfrm rot="16200000" flipV="1">
            <a:off x="2584380" y="2210460"/>
            <a:ext cx="1210080" cy="659880"/>
          </a:xfrm>
          <a:prstGeom prst="bentConnector2">
            <a:avLst/>
          </a:prstGeom>
          <a:noFill/>
          <a:ln w="76320">
            <a:solidFill>
              <a:schemeClr val="tx1"/>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819" name="CustomShape 8"/>
          <p:cNvSpPr/>
          <p:nvPr/>
        </p:nvSpPr>
        <p:spPr>
          <a:xfrm rot="5400000" flipH="1" flipV="1">
            <a:off x="5472660" y="2159520"/>
            <a:ext cx="1210080" cy="760320"/>
          </a:xfrm>
          <a:prstGeom prst="bentConnector2">
            <a:avLst/>
          </a:prstGeom>
          <a:noFill/>
          <a:ln w="76320">
            <a:solidFill>
              <a:schemeClr val="tx1"/>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820" name="CustomShape 9"/>
          <p:cNvSpPr/>
          <p:nvPr/>
        </p:nvSpPr>
        <p:spPr>
          <a:xfrm rot="16200000" flipH="1">
            <a:off x="5437800" y="4513800"/>
            <a:ext cx="1059840" cy="540720"/>
          </a:xfrm>
          <a:prstGeom prst="bentConnector2">
            <a:avLst/>
          </a:prstGeom>
          <a:noFill/>
          <a:ln w="76320">
            <a:solidFill>
              <a:schemeClr val="tx1"/>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821" name="CustomShape 10"/>
          <p:cNvSpPr/>
          <p:nvPr/>
        </p:nvSpPr>
        <p:spPr>
          <a:xfrm rot="5400000">
            <a:off x="2701860" y="4442880"/>
            <a:ext cx="1007520" cy="627840"/>
          </a:xfrm>
          <a:prstGeom prst="bentConnector2">
            <a:avLst/>
          </a:prstGeom>
          <a:noFill/>
          <a:ln w="76320">
            <a:solidFill>
              <a:schemeClr val="tx1"/>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822" name="CustomShape 11"/>
          <p:cNvSpPr/>
          <p:nvPr/>
        </p:nvSpPr>
        <p:spPr>
          <a:xfrm rot="5400000">
            <a:off x="1352520" y="5765040"/>
            <a:ext cx="702720" cy="692640"/>
          </a:xfrm>
          <a:prstGeom prst="bentConnector2">
            <a:avLst/>
          </a:prstGeom>
          <a:noFill/>
          <a:ln w="76320">
            <a:solidFill>
              <a:schemeClr val="tx1"/>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823" name="CustomShape 12"/>
          <p:cNvSpPr/>
          <p:nvPr/>
        </p:nvSpPr>
        <p:spPr>
          <a:xfrm>
            <a:off x="113400" y="5863200"/>
            <a:ext cx="1243440" cy="841920"/>
          </a:xfrm>
          <a:prstGeom prst="roundRect">
            <a:avLst>
              <a:gd name="adj" fmla="val 16667"/>
            </a:avLst>
          </a:prstGeom>
          <a:solidFill>
            <a:srgbClr val="C00000"/>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76680" tIns="76680" rIns="45720" bIns="76320" anchor="ctr"/>
          <a:lstStyle/>
          <a:p>
            <a:pPr>
              <a:lnSpc>
                <a:spcPct val="90000"/>
              </a:lnSpc>
              <a:spcAft>
                <a:spcPts val="420"/>
              </a:spcAft>
            </a:pPr>
            <a:r>
              <a:rPr lang="ru-RU" sz="1200" b="0" strike="noStrike" spc="-1">
                <a:solidFill>
                  <a:srgbClr val="FFFFFF"/>
                </a:solidFill>
                <a:latin typeface="Georgia"/>
                <a:ea typeface="Arial"/>
              </a:rPr>
              <a:t>Регистрация лицензионных договоров</a:t>
            </a:r>
            <a:endParaRPr lang="ru-RU" sz="1200" b="0" strike="noStrike" spc="-1">
              <a:latin typeface="Arial"/>
            </a:endParaRPr>
          </a:p>
        </p:txBody>
      </p:sp>
      <p:sp>
        <p:nvSpPr>
          <p:cNvPr id="824" name="CustomShape 13"/>
          <p:cNvSpPr/>
          <p:nvPr/>
        </p:nvSpPr>
        <p:spPr>
          <a:xfrm>
            <a:off x="1522800" y="129120"/>
            <a:ext cx="6741360" cy="753600"/>
          </a:xfrm>
          <a:prstGeom prst="ellipse">
            <a:avLst/>
          </a:prstGeom>
          <a:solidFill>
            <a:srgbClr val="C00000"/>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500" b="0" strike="noStrike" spc="-1">
                <a:solidFill>
                  <a:srgbClr val="FFFFFF"/>
                </a:solidFill>
                <a:latin typeface="Georgia"/>
                <a:ea typeface="Arial"/>
              </a:rPr>
              <a:t>Соблюдение положений, установленных ФЗ «О защите прав потребителей»</a:t>
            </a:r>
            <a:endParaRPr lang="ru-RU" sz="1500" b="0" strike="noStrike" spc="-1">
              <a:latin typeface="Arial"/>
            </a:endParaRPr>
          </a:p>
        </p:txBody>
      </p:sp>
      <p:pic>
        <p:nvPicPr>
          <p:cNvPr id="825" name="Рисунок 54"/>
          <p:cNvPicPr/>
          <p:nvPr/>
        </p:nvPicPr>
        <p:blipFill>
          <a:blip r:embed="rId3" cstate="print">
            <a:extLst>
              <a:ext uri="{BEBA8EAE-BF5A-486C-A8C5-ECC9F3942E4B}">
                <a14:imgProps xmlns:a14="http://schemas.microsoft.com/office/drawing/2010/main">
                  <a14:imgLayer>
                    <a14:imgEffect>
                      <a14:sharpenSoften amount="50000"/>
                    </a14:imgEffect>
                  </a14:imgLayer>
                </a14:imgProps>
              </a:ext>
            </a:extLst>
          </a:blip>
          <a:stretch/>
        </p:blipFill>
        <p:spPr>
          <a:xfrm>
            <a:off x="6544080" y="2597280"/>
            <a:ext cx="1884960" cy="1884960"/>
          </a:xfrm>
          <a:prstGeom prst="rect">
            <a:avLst/>
          </a:prstGeom>
          <a:ln w="38160">
            <a:solidFill>
              <a:srgbClr val="000000"/>
            </a:solidFill>
            <a:miter/>
          </a:ln>
          <a:effectLst>
            <a:outerShdw blurRad="50800" dist="38100" dir="2700000" algn="tl" rotWithShape="0">
              <a:srgbClr val="000000">
                <a:alpha val="43000"/>
              </a:srgbClr>
            </a:outerShdw>
          </a:effectLst>
        </p:spPr>
      </p:pic>
      <p:pic>
        <p:nvPicPr>
          <p:cNvPr id="826" name="Рисунок 55"/>
          <p:cNvPicPr/>
          <p:nvPr/>
        </p:nvPicPr>
        <p:blipFill>
          <a:blip r:embed="rId4" cstate="print">
            <a:extLst>
              <a:ext uri="{BEBA8EAE-BF5A-486C-A8C5-ECC9F3942E4B}">
                <a14:imgProps xmlns:a14="http://schemas.microsoft.com/office/drawing/2010/main">
                  <a14:imgLayer>
                    <a14:imgEffect>
                      <a14:sharpenSoften amount="50000"/>
                    </a14:imgEffect>
                  </a14:imgLayer>
                </a14:imgProps>
              </a:ext>
            </a:extLst>
          </a:blip>
          <a:stretch/>
        </p:blipFill>
        <p:spPr>
          <a:xfrm>
            <a:off x="1021680" y="2597280"/>
            <a:ext cx="1884960" cy="1917600"/>
          </a:xfrm>
          <a:prstGeom prst="rect">
            <a:avLst/>
          </a:prstGeom>
          <a:ln w="38160">
            <a:solidFill>
              <a:srgbClr val="000000"/>
            </a:solidFill>
            <a:miter/>
          </a:ln>
          <a:effectLst>
            <a:outerShdw blurRad="50800" dist="38100" dir="2700000" algn="tl" rotWithShape="0">
              <a:srgbClr val="000000">
                <a:alpha val="43000"/>
              </a:srgbClr>
            </a:outerShdw>
          </a:effectLst>
        </p:spPr>
      </p:pic>
      <p:sp>
        <p:nvSpPr>
          <p:cNvPr id="827" name="CustomShape 14"/>
          <p:cNvSpPr/>
          <p:nvPr/>
        </p:nvSpPr>
        <p:spPr>
          <a:xfrm rot="16200000" flipV="1">
            <a:off x="3736260" y="5296380"/>
            <a:ext cx="1628640" cy="360"/>
          </a:xfrm>
          <a:prstGeom prst="bentConnector3">
            <a:avLst>
              <a:gd name="adj1" fmla="val 50000"/>
            </a:avLst>
          </a:prstGeom>
          <a:noFill/>
          <a:ln w="76320">
            <a:solidFill>
              <a:schemeClr val="tx1"/>
            </a:solidFill>
            <a:round/>
            <a:headEnd type="triangle" w="med" len="med"/>
            <a:tailEnd type="triangle" w="med" len="med"/>
          </a:ln>
        </p:spPr>
        <p:style>
          <a:lnRef idx="1">
            <a:schemeClr val="accent1"/>
          </a:lnRef>
          <a:fillRef idx="0">
            <a:schemeClr val="accent1"/>
          </a:fillRef>
          <a:effectRef idx="0">
            <a:schemeClr val="accent1"/>
          </a:effectRef>
          <a:fontRef idx="minor"/>
        </p:style>
      </p:sp>
      <p:sp>
        <p:nvSpPr>
          <p:cNvPr id="828" name="CustomShape 15"/>
          <p:cNvSpPr/>
          <p:nvPr/>
        </p:nvSpPr>
        <p:spPr>
          <a:xfrm>
            <a:off x="3902760" y="6109440"/>
            <a:ext cx="1261080" cy="611520"/>
          </a:xfrm>
          <a:prstGeom prst="ellipse">
            <a:avLst/>
          </a:prstGeom>
          <a:solidFill>
            <a:srgbClr val="C00000"/>
          </a:solidFill>
          <a:ln>
            <a:solidFill>
              <a:schemeClr val="tx1"/>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ru-RU" sz="1500" b="0" strike="noStrike" spc="-1" dirty="0">
                <a:solidFill>
                  <a:srgbClr val="FFFFFF"/>
                </a:solidFill>
                <a:latin typeface="Georgia"/>
                <a:ea typeface="Arial"/>
              </a:rPr>
              <a:t>Роялти</a:t>
            </a:r>
            <a:endParaRPr lang="ru-RU" sz="1500" b="0" strike="noStrike" spc="-1" dirty="0">
              <a:latin typeface="Arial"/>
            </a:endParaRPr>
          </a:p>
        </p:txBody>
      </p:sp>
      <p:sp>
        <p:nvSpPr>
          <p:cNvPr id="829" name="CustomShape 16"/>
          <p:cNvSpPr/>
          <p:nvPr/>
        </p:nvSpPr>
        <p:spPr>
          <a:xfrm>
            <a:off x="4597560" y="883200"/>
            <a:ext cx="20160" cy="2033280"/>
          </a:xfrm>
          <a:custGeom>
            <a:avLst/>
            <a:gdLst/>
            <a:ahLst/>
            <a:cxnLst/>
            <a:rect l="l" t="t" r="r" b="b"/>
            <a:pathLst>
              <a:path w="21600" h="21600">
                <a:moveTo>
                  <a:pt x="0" y="0"/>
                </a:moveTo>
                <a:lnTo>
                  <a:pt x="21600" y="21600"/>
                </a:lnTo>
              </a:path>
            </a:pathLst>
          </a:custGeom>
          <a:noFill/>
          <a:ln w="63360">
            <a:solidFill>
              <a:schemeClr val="tx1"/>
            </a:solidFill>
            <a:round/>
            <a:tailEnd type="triangle" w="med" len="med"/>
          </a:ln>
        </p:spPr>
        <p:style>
          <a:lnRef idx="1">
            <a:schemeClr val="accent1"/>
          </a:lnRef>
          <a:fillRef idx="0">
            <a:schemeClr val="accent1"/>
          </a:fillRef>
          <a:effectRef idx="0">
            <a:schemeClr val="accent1"/>
          </a:effectRef>
          <a:fontRef idx="minor"/>
        </p:style>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Роялти</a:t>
            </a:r>
          </a:p>
        </p:txBody>
      </p:sp>
      <p:sp>
        <p:nvSpPr>
          <p:cNvPr id="3" name="Содержимое 2"/>
          <p:cNvSpPr>
            <a:spLocks noGrp="1"/>
          </p:cNvSpPr>
          <p:nvPr>
            <p:ph sz="half" idx="1"/>
          </p:nvPr>
        </p:nvSpPr>
        <p:spPr/>
        <p:txBody>
          <a:bodyPr>
            <a:normAutofit fontScale="70000" lnSpcReduction="20000"/>
          </a:bodyPr>
          <a:lstStyle/>
          <a:p>
            <a:r>
              <a:rPr lang="ru-RU" dirty="0"/>
              <a:t> 1) оспаривание величины выплат роялти (ст. 40 НК РФ), 2) вменение </a:t>
            </a:r>
            <a:r>
              <a:rPr lang="ru-RU" dirty="0" err="1"/>
              <a:t>внереализационного</a:t>
            </a:r>
            <a:r>
              <a:rPr lang="ru-RU" dirty="0"/>
              <a:t> дохода при безвозмездном использовании интеллектуальной собственности (п.8 ст. 250 НК РФ)</a:t>
            </a:r>
          </a:p>
          <a:p>
            <a:r>
              <a:rPr lang="ru-RU" dirty="0"/>
              <a:t> 3) отказ в принятии в расходы всей суммы лицензионных выплат как направленных на получение необоснованной налоговой выгоды. </a:t>
            </a:r>
          </a:p>
        </p:txBody>
      </p:sp>
      <p:sp>
        <p:nvSpPr>
          <p:cNvPr id="4" name="Содержимое 3"/>
          <p:cNvSpPr>
            <a:spLocks noGrp="1"/>
          </p:cNvSpPr>
          <p:nvPr>
            <p:ph sz="half" idx="2"/>
          </p:nvPr>
        </p:nvSpPr>
        <p:spPr/>
        <p:txBody>
          <a:bodyPr>
            <a:normAutofit fontScale="70000" lnSpcReduction="20000"/>
          </a:bodyPr>
          <a:lstStyle/>
          <a:p>
            <a:r>
              <a:rPr lang="ru-RU" b="1" dirty="0"/>
              <a:t>Нет деловой цели</a:t>
            </a:r>
          </a:p>
          <a:p>
            <a:r>
              <a:rPr lang="ru-RU" b="1" dirty="0"/>
              <a:t>Нематериальный актив не имеет ценности для налогоплательщика или не используется им в хозяйственной деятельности</a:t>
            </a:r>
            <a:r>
              <a:rPr lang="ru-RU" dirty="0"/>
              <a:t>. </a:t>
            </a:r>
          </a:p>
          <a:p>
            <a:r>
              <a:rPr lang="ru-RU" b="1" dirty="0"/>
              <a:t>Отсутствие факта ведения реальной экономической деятельности получателем лицензионных платежей.</a:t>
            </a:r>
            <a:r>
              <a:rPr lang="ru-RU" dirty="0"/>
              <a:t> </a:t>
            </a:r>
          </a:p>
          <a:p>
            <a:r>
              <a:rPr lang="ru-RU" b="1" dirty="0"/>
              <a:t>Минимальные налоговые обязательства у получателя лицензионных платежей.</a:t>
            </a:r>
          </a:p>
          <a:p>
            <a:r>
              <a:rPr lang="ru-RU" dirty="0"/>
              <a:t>Компания должна вести переписку/переговоры с лицензиатами и иметь свой </a:t>
            </a:r>
            <a:r>
              <a:rPr lang="ru-RU" dirty="0" err="1"/>
              <a:t>веб-сайт</a:t>
            </a:r>
            <a:endParaRPr lang="ru-RU" dirty="0"/>
          </a:p>
        </p:txBody>
      </p:sp>
    </p:spTree>
    <p:extLst>
      <p:ext uri="{BB962C8B-B14F-4D97-AF65-F5344CB8AC3E}">
        <p14:creationId xmlns:p14="http://schemas.microsoft.com/office/powerpoint/2010/main" val="167390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РОЯЛТИ</a:t>
            </a:r>
          </a:p>
        </p:txBody>
      </p:sp>
      <p:sp>
        <p:nvSpPr>
          <p:cNvPr id="3" name="Содержимое 2"/>
          <p:cNvSpPr>
            <a:spLocks noGrp="1"/>
          </p:cNvSpPr>
          <p:nvPr>
            <p:ph sz="half" idx="1"/>
          </p:nvPr>
        </p:nvSpPr>
        <p:spPr/>
        <p:txBody>
          <a:bodyPr>
            <a:normAutofit fontScale="47500" lnSpcReduction="20000"/>
          </a:bodyPr>
          <a:lstStyle/>
          <a:p>
            <a:r>
              <a:rPr lang="ru-RU" b="1" dirty="0"/>
              <a:t>Право на товарный знак регистрирует Роспатент- </a:t>
            </a:r>
            <a:r>
              <a:rPr lang="ru-RU" dirty="0"/>
              <a:t>Правила составления заявки на </a:t>
            </a:r>
            <a:r>
              <a:rPr lang="ru-RU" dirty="0" err="1"/>
              <a:t>госрегистрацию</a:t>
            </a:r>
            <a:r>
              <a:rPr lang="ru-RU" dirty="0"/>
              <a:t> товарного знака утвердило Минэкономразвития (</a:t>
            </a:r>
            <a:r>
              <a:rPr lang="ru-RU" dirty="0">
                <a:hlinkClick r:id="rId2"/>
              </a:rPr>
              <a:t>приказ от 20.07.2015 № 482</a:t>
            </a:r>
            <a:r>
              <a:rPr lang="ru-RU" dirty="0"/>
              <a:t>, далее — </a:t>
            </a:r>
            <a:r>
              <a:rPr lang="ru-RU" dirty="0">
                <a:hlinkClick r:id="rId2"/>
              </a:rPr>
              <a:t>приказ № 482</a:t>
            </a:r>
            <a:r>
              <a:rPr lang="ru-RU" dirty="0"/>
              <a:t>).</a:t>
            </a:r>
          </a:p>
          <a:p>
            <a:r>
              <a:rPr lang="ru-RU" b="1" dirty="0"/>
              <a:t>Правообладателем лучше сделать </a:t>
            </a:r>
            <a:r>
              <a:rPr lang="ru-RU" b="1" dirty="0" err="1"/>
              <a:t>низконалогового</a:t>
            </a:r>
            <a:r>
              <a:rPr lang="ru-RU" b="1" dirty="0"/>
              <a:t> субъекта- ИП 6% или Иностранец в стране с которой есть соглашение.</a:t>
            </a:r>
          </a:p>
          <a:p>
            <a:r>
              <a:rPr lang="ru-RU" b="1" dirty="0"/>
              <a:t>Обосновать размер роялти и стоимость товарного знака (!!!!)</a:t>
            </a:r>
            <a:r>
              <a:rPr lang="ru-RU" dirty="0"/>
              <a:t> Передача прав ИП на товарные знаки не имела экономического смысла и деловой цели. Расходы в виде роялти нецелесообразны (</a:t>
            </a:r>
            <a:r>
              <a:rPr lang="ru-RU" dirty="0">
                <a:hlinkClick r:id="rId3"/>
              </a:rPr>
              <a:t> АС МО от 09.11.2017 № Ф05-16498/2017</a:t>
            </a:r>
            <a:r>
              <a:rPr lang="ru-RU" dirty="0"/>
              <a:t>)</a:t>
            </a:r>
          </a:p>
          <a:p>
            <a:endParaRPr lang="ru-RU" b="1" dirty="0">
              <a:solidFill>
                <a:srgbClr val="FF0000"/>
              </a:solidFill>
              <a:hlinkClick r:id="rId4"/>
            </a:endParaRPr>
          </a:p>
          <a:p>
            <a:endParaRPr lang="ru-RU" b="1" dirty="0">
              <a:solidFill>
                <a:srgbClr val="FF0000"/>
              </a:solidFill>
              <a:hlinkClick r:id="rId4"/>
            </a:endParaRPr>
          </a:p>
          <a:p>
            <a:r>
              <a:rPr lang="ru-RU" b="1" dirty="0">
                <a:solidFill>
                  <a:srgbClr val="FF0000"/>
                </a:solidFill>
                <a:hlinkClick r:id="rId4"/>
              </a:rPr>
              <a:t>Определение ВС от 05.04.2017 № А40-198821/2015</a:t>
            </a:r>
            <a:r>
              <a:rPr lang="ru-RU" b="1" dirty="0">
                <a:solidFill>
                  <a:srgbClr val="FF0000"/>
                </a:solidFill>
              </a:rPr>
              <a:t> (дело ООО «Фирма </a:t>
            </a:r>
            <a:r>
              <a:rPr lang="ru-RU" b="1" dirty="0" err="1">
                <a:solidFill>
                  <a:srgbClr val="FF0000"/>
                </a:solidFill>
              </a:rPr>
              <a:t>СтройСофт</a:t>
            </a:r>
            <a:r>
              <a:rPr lang="ru-RU" b="1" dirty="0">
                <a:solidFill>
                  <a:srgbClr val="FF0000"/>
                </a:solidFill>
              </a:rPr>
              <a:t>»)</a:t>
            </a:r>
            <a:r>
              <a:rPr lang="ru-RU" b="1" dirty="0">
                <a:solidFill>
                  <a:srgbClr val="FF0000"/>
                </a:solidFill>
                <a:hlinkClick r:id="rId3"/>
              </a:rPr>
              <a:t>Постановление АС Московского округа от 09.11.2017 № А40-34089/2017</a:t>
            </a:r>
            <a:r>
              <a:rPr lang="ru-RU" b="1" dirty="0">
                <a:solidFill>
                  <a:srgbClr val="FF0000"/>
                </a:solidFill>
              </a:rPr>
              <a:t> (дело ЗАО «</a:t>
            </a:r>
            <a:r>
              <a:rPr lang="ru-RU" b="1" dirty="0" err="1">
                <a:solidFill>
                  <a:srgbClr val="FF0000"/>
                </a:solidFill>
              </a:rPr>
              <a:t>Фармцентр</a:t>
            </a:r>
            <a:r>
              <a:rPr lang="ru-RU" b="1" dirty="0">
                <a:solidFill>
                  <a:srgbClr val="FF0000"/>
                </a:solidFill>
              </a:rPr>
              <a:t> ВИЛАР»)Переквалификация роялти в дивиденды</a:t>
            </a:r>
          </a:p>
          <a:p>
            <a:endParaRPr lang="ru-RU" dirty="0"/>
          </a:p>
        </p:txBody>
      </p:sp>
      <p:sp>
        <p:nvSpPr>
          <p:cNvPr id="4" name="Содержимое 3"/>
          <p:cNvSpPr>
            <a:spLocks noGrp="1"/>
          </p:cNvSpPr>
          <p:nvPr>
            <p:ph sz="half" idx="2"/>
          </p:nvPr>
        </p:nvSpPr>
        <p:spPr/>
        <p:txBody>
          <a:bodyPr>
            <a:normAutofit fontScale="47500" lnSpcReduction="20000"/>
          </a:bodyPr>
          <a:lstStyle/>
          <a:p>
            <a:r>
              <a:rPr lang="ru-RU" dirty="0"/>
              <a:t>Российская компания продала товарный знак через цепочку взаимозависимых лиц (резидентов Кипра) другой российской фирме. Однако деньги за передачу исключительных прав продавцу так и не поступили.</a:t>
            </a:r>
          </a:p>
          <a:p>
            <a:r>
              <a:rPr lang="ru-RU" dirty="0"/>
              <a:t>+</a:t>
            </a:r>
          </a:p>
          <a:p>
            <a:r>
              <a:rPr lang="ru-RU" dirty="0"/>
              <a:t>Судьи указали, что это безвозмездная реализация. К тому же налогоплательщик продолжал продавать продукцию под этим знаком на территории России. В дальнейшем товарный знак купил резидент Кипра. Его действительную стоимость перераспределили в пользу незарегистрированного условного актива (131 </a:t>
            </a:r>
            <a:r>
              <a:rPr lang="ru-RU" dirty="0" err="1"/>
              <a:t>млн</a:t>
            </a:r>
            <a:r>
              <a:rPr lang="ru-RU" dirty="0"/>
              <a:t> евро). Конечным приобретателем товарного знака было российское общество, которое перечислило резиденту Кипра реальную стоимость.</a:t>
            </a:r>
          </a:p>
          <a:p>
            <a:r>
              <a:rPr lang="ru-RU" dirty="0">
                <a:hlinkClick r:id="rId5"/>
              </a:rPr>
              <a:t>ВС от 26.04.2019 № 305-ЭС19-5059</a:t>
            </a:r>
            <a:r>
              <a:rPr lang="ru-RU" dirty="0"/>
              <a:t>).</a:t>
            </a:r>
          </a:p>
        </p:txBody>
      </p:sp>
    </p:spTree>
    <p:extLst>
      <p:ext uri="{BB962C8B-B14F-4D97-AF65-F5344CB8AC3E}">
        <p14:creationId xmlns:p14="http://schemas.microsoft.com/office/powerpoint/2010/main" val="3100318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40000" lnSpcReduction="20000"/>
          </a:bodyPr>
          <a:lstStyle/>
          <a:p>
            <a:pPr fontAlgn="base"/>
            <a:r>
              <a:rPr lang="ru-RU" b="1" dirty="0"/>
              <a:t>Теперь организация не сможет ликвидироваться, если не подтвердит, что сполна рассчиталась с уволенными работниками.</a:t>
            </a:r>
          </a:p>
          <a:p>
            <a:pPr fontAlgn="base"/>
            <a:r>
              <a:rPr lang="ru-RU" dirty="0"/>
              <a:t>Источник: </a:t>
            </a:r>
            <a:r>
              <a:rPr lang="ru-RU" u="sng" dirty="0">
                <a:hlinkClick r:id="rId2"/>
              </a:rPr>
              <a:t>Федеральный закон от 13.07.2020 № 210-ФЗ</a:t>
            </a:r>
            <a:r>
              <a:rPr lang="ru-RU" dirty="0"/>
              <a:t>; </a:t>
            </a:r>
            <a:r>
              <a:rPr lang="ru-RU" u="sng" dirty="0">
                <a:hlinkClick r:id="rId3"/>
              </a:rPr>
              <a:t>Федеральный закон от 13.07.2020 № 203-ФЗ</a:t>
            </a:r>
            <a:endParaRPr lang="ru-RU" dirty="0"/>
          </a:p>
          <a:p>
            <a:pPr fontAlgn="base"/>
            <a:r>
              <a:rPr lang="ru-RU" dirty="0"/>
              <a:t>В закон о </a:t>
            </a:r>
            <a:r>
              <a:rPr lang="ru-RU" dirty="0" err="1"/>
              <a:t>госрегистрации</a:t>
            </a:r>
            <a:r>
              <a:rPr lang="ru-RU" dirty="0"/>
              <a:t> </a:t>
            </a:r>
            <a:r>
              <a:rPr lang="ru-RU" dirty="0" err="1"/>
              <a:t>юрлиц</a:t>
            </a:r>
            <a:r>
              <a:rPr lang="ru-RU" dirty="0"/>
              <a:t> и ИП внесены поправки, согласно которым при </a:t>
            </a:r>
            <a:r>
              <a:rPr lang="ru-RU" dirty="0" err="1"/>
              <a:t>госрегистрации</a:t>
            </a:r>
            <a:r>
              <a:rPr lang="ru-RU" dirty="0"/>
              <a:t> в связи с ликвидацией </a:t>
            </a:r>
            <a:r>
              <a:rPr lang="ru-RU" dirty="0" err="1"/>
              <a:t>юрлица</a:t>
            </a:r>
            <a:r>
              <a:rPr lang="ru-RU" dirty="0"/>
              <a:t> нужно подтверждать, что фирма произвела все предусмотренные трудовым законодательством выплаты работникам, уволенным в связи с ликвидацией.</a:t>
            </a:r>
          </a:p>
          <a:p>
            <a:pPr fontAlgn="base"/>
            <a:r>
              <a:rPr lang="ru-RU" dirty="0"/>
              <a:t>И что примечательно, одновременно с этим порядок увольнительных выплат откорректирован в пользу сотрудников.</a:t>
            </a:r>
          </a:p>
          <a:p>
            <a:pPr fontAlgn="base"/>
            <a:r>
              <a:rPr lang="ru-RU" dirty="0"/>
              <a:t>Напомним, что по действовавшим до сих пор правилам, при расторжении трудового договора в связи с ликвидацией организации увольняемому работнику выплачивалось пособие в размере среднего месячного заработка, а также за работником сохранялся средний месячный заработок на период трудоустройства (но не свыше двух месяцев со дня увольнения (с зачетом выходного пособия)). Больше года назад </a:t>
            </a:r>
            <a:r>
              <a:rPr lang="ru-RU" u="sng" dirty="0">
                <a:hlinkClick r:id="rId4"/>
              </a:rPr>
              <a:t>КС постановил внести в эту норму изменения</a:t>
            </a:r>
            <a:r>
              <a:rPr lang="ru-RU" dirty="0"/>
              <a:t>, которые исключили бы возможность ситуации, когда работодатель ликвидировался раньше, чем у уволенного работника возникло право на выплаты на период трудоустройства.</a:t>
            </a:r>
          </a:p>
          <a:p>
            <a:pPr fontAlgn="base"/>
            <a:r>
              <a:rPr lang="ru-RU" dirty="0"/>
              <a:t>Новой редакцией статьи 178 ТК определено, что вместо выплат на период трудоустройства, право на которые возникает у работника, только если он не найдет новую работу в течение установленного срока, работодатель может выплатить ему единовременную компенсацию в размере двукратного среднего месячного заработка. При этом отдельно оговорено, что при ликвидации организации выплаты среднего месячного заработка на период трудоустройства или заменяющей их единовременной компенсации в любом случае должны быть произведены до завершения ликвидации.</a:t>
            </a:r>
          </a:p>
          <a:p>
            <a:endParaRPr lang="ru-RU" dirty="0"/>
          </a:p>
        </p:txBody>
      </p:sp>
    </p:spTree>
    <p:extLst>
      <p:ext uri="{BB962C8B-B14F-4D97-AF65-F5344CB8AC3E}">
        <p14:creationId xmlns:p14="http://schemas.microsoft.com/office/powerpoint/2010/main" val="1284682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defTabSz="685783">
              <a:defRPr/>
            </a:pPr>
            <a:fld id="{AD7F7E32-C456-4ACD-855A-018C9A407AF9}" type="slidenum">
              <a:rPr lang="ru-RU" sz="900">
                <a:solidFill>
                  <a:prstClr val="black">
                    <a:tint val="75000"/>
                  </a:prstClr>
                </a:solidFill>
                <a:latin typeface="Calibri" panose="020F0502020204030204"/>
              </a:rPr>
              <a:pPr defTabSz="685783">
                <a:defRPr/>
              </a:pPr>
              <a:t>60</a:t>
            </a:fld>
            <a:endParaRPr lang="ru-RU" sz="900">
              <a:solidFill>
                <a:prstClr val="black">
                  <a:tint val="75000"/>
                </a:prstClr>
              </a:solidFill>
              <a:latin typeface="Calibri" panose="020F0502020204030204"/>
            </a:endParaRPr>
          </a:p>
        </p:txBody>
      </p:sp>
      <p:graphicFrame>
        <p:nvGraphicFramePr>
          <p:cNvPr id="3" name="Схема 2"/>
          <p:cNvGraphicFramePr/>
          <p:nvPr/>
        </p:nvGraphicFramePr>
        <p:xfrm>
          <a:off x="511444" y="2252099"/>
          <a:ext cx="8003906" cy="4301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5637027" y="1136219"/>
            <a:ext cx="2354774" cy="1251771"/>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ru-RU" sz="1500" dirty="0">
                <a:solidFill>
                  <a:prstClr val="white"/>
                </a:solidFill>
                <a:latin typeface="Georgia" panose="02040502050405020303" pitchFamily="18" charset="0"/>
              </a:rPr>
              <a:t>Формальный лицензионный договор в ФИПС (без фактической его реализации)</a:t>
            </a:r>
          </a:p>
        </p:txBody>
      </p:sp>
      <p:sp>
        <p:nvSpPr>
          <p:cNvPr id="5" name="Прямоугольник 4"/>
          <p:cNvSpPr/>
          <p:nvPr/>
        </p:nvSpPr>
        <p:spPr>
          <a:xfrm>
            <a:off x="1195308" y="1136219"/>
            <a:ext cx="2354774" cy="1251771"/>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ru-RU" sz="2400" dirty="0">
                <a:solidFill>
                  <a:prstClr val="white"/>
                </a:solidFill>
                <a:latin typeface="Georgia" panose="02040502050405020303" pitchFamily="18" charset="0"/>
              </a:rPr>
              <a:t>Единая кадровая служба</a:t>
            </a:r>
          </a:p>
        </p:txBody>
      </p:sp>
      <p:cxnSp>
        <p:nvCxnSpPr>
          <p:cNvPr id="7" name="Соединительная линия уступом 6"/>
          <p:cNvCxnSpPr>
            <a:endCxn id="5" idx="3"/>
          </p:cNvCxnSpPr>
          <p:nvPr/>
        </p:nvCxnSpPr>
        <p:spPr>
          <a:xfrm rot="16200000" flipV="1">
            <a:off x="3427672" y="1884514"/>
            <a:ext cx="1202322" cy="957504"/>
          </a:xfrm>
          <a:prstGeom prst="bentConnector2">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endCxn id="4" idx="1"/>
          </p:cNvCxnSpPr>
          <p:nvPr/>
        </p:nvCxnSpPr>
        <p:spPr>
          <a:xfrm rot="5400000" flipH="1" flipV="1">
            <a:off x="4471145" y="1798546"/>
            <a:ext cx="1202322" cy="1129442"/>
          </a:xfrm>
          <a:prstGeom prst="bentConnector2">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2266628" y="3553955"/>
            <a:ext cx="104613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Прямоугольник 24"/>
          <p:cNvSpPr/>
          <p:nvPr/>
        </p:nvSpPr>
        <p:spPr>
          <a:xfrm>
            <a:off x="255724" y="3158749"/>
            <a:ext cx="2010905" cy="924973"/>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ru-RU" sz="1500" dirty="0">
                <a:solidFill>
                  <a:prstClr val="white"/>
                </a:solidFill>
                <a:latin typeface="Georgia" panose="02040502050405020303" pitchFamily="18" charset="0"/>
              </a:rPr>
              <a:t>Позиционирование как холдинга</a:t>
            </a:r>
          </a:p>
        </p:txBody>
      </p:sp>
      <p:cxnSp>
        <p:nvCxnSpPr>
          <p:cNvPr id="27" name="Прямая со стрелкой 26"/>
          <p:cNvCxnSpPr/>
          <p:nvPr/>
        </p:nvCxnSpPr>
        <p:spPr>
          <a:xfrm>
            <a:off x="5718875" y="3553955"/>
            <a:ext cx="120886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Прямоугольник 33"/>
          <p:cNvSpPr/>
          <p:nvPr/>
        </p:nvSpPr>
        <p:spPr>
          <a:xfrm>
            <a:off x="6929231" y="3158748"/>
            <a:ext cx="1685441" cy="899262"/>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ru-RU" sz="1500" dirty="0">
                <a:solidFill>
                  <a:prstClr val="white"/>
                </a:solidFill>
                <a:latin typeface="Georgia" panose="02040502050405020303" pitchFamily="18" charset="0"/>
              </a:rPr>
              <a:t>Рекламирование как единой компании</a:t>
            </a:r>
          </a:p>
        </p:txBody>
      </p:sp>
      <p:pic>
        <p:nvPicPr>
          <p:cNvPr id="39" name="Рисунок 38"/>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20271" y="1132407"/>
            <a:ext cx="1079434" cy="1079434"/>
          </a:xfrm>
          <a:prstGeom prst="rect">
            <a:avLst/>
          </a:prstGeom>
        </p:spPr>
      </p:pic>
      <p:pic>
        <p:nvPicPr>
          <p:cNvPr id="42" name="Рисунок 4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8074955" y="1132406"/>
            <a:ext cx="1079434" cy="1079434"/>
          </a:xfrm>
          <a:prstGeom prst="rect">
            <a:avLst/>
          </a:prstGeom>
        </p:spPr>
      </p:pic>
    </p:spTree>
    <p:extLst>
      <p:ext uri="{BB962C8B-B14F-4D97-AF65-F5344CB8AC3E}">
        <p14:creationId xmlns:p14="http://schemas.microsoft.com/office/powerpoint/2010/main" val="1841029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Признаки взаимозависимости</a:t>
            </a:r>
          </a:p>
        </p:txBody>
      </p:sp>
      <p:sp>
        <p:nvSpPr>
          <p:cNvPr id="3" name="Содержимое 2"/>
          <p:cNvSpPr>
            <a:spLocks noGrp="1"/>
          </p:cNvSpPr>
          <p:nvPr>
            <p:ph sz="half" idx="1"/>
          </p:nvPr>
        </p:nvSpPr>
        <p:spPr/>
        <p:txBody>
          <a:bodyPr>
            <a:normAutofit fontScale="25000" lnSpcReduction="20000"/>
          </a:bodyPr>
          <a:lstStyle/>
          <a:p>
            <a:r>
              <a:rPr lang="ru-RU" sz="5600" dirty="0"/>
              <a:t>Один </a:t>
            </a:r>
            <a:r>
              <a:rPr lang="en-US" sz="5600" dirty="0"/>
              <a:t>IP</a:t>
            </a:r>
            <a:r>
              <a:rPr lang="ru-RU" sz="5600" dirty="0"/>
              <a:t> адрес , МАС –адрес,              </a:t>
            </a:r>
          </a:p>
          <a:p>
            <a:r>
              <a:rPr lang="ru-RU" sz="5600" dirty="0"/>
              <a:t>Общие работники, в т.ч. бывшие</a:t>
            </a:r>
          </a:p>
          <a:p>
            <a:r>
              <a:rPr lang="ru-RU" sz="5600" dirty="0"/>
              <a:t>Работники-контрагенты директоры (</a:t>
            </a:r>
            <a:r>
              <a:rPr lang="ru-RU" sz="5600" dirty="0">
                <a:solidFill>
                  <a:srgbClr val="00B0F0"/>
                </a:solidFill>
              </a:rPr>
              <a:t>АС ЗСО постановление от 30.11.16 № Ф04-5315/2016</a:t>
            </a:r>
            <a:r>
              <a:rPr lang="ru-RU" sz="5600" dirty="0"/>
              <a:t>)</a:t>
            </a:r>
          </a:p>
          <a:p>
            <a:r>
              <a:rPr lang="ru-RU" sz="5600" dirty="0"/>
              <a:t>Общие учредители, родственники учредители, работники учредите</a:t>
            </a:r>
            <a:r>
              <a:rPr lang="ru-RU" sz="7200" dirty="0"/>
              <a:t> БАЗА ЗАГС </a:t>
            </a:r>
            <a:r>
              <a:rPr lang="ru-RU" sz="7200" dirty="0">
                <a:hlinkClick r:id="rId2"/>
              </a:rPr>
              <a:t>АС Поволжского округа от 29.08.2018 № Ф06-35661/2018</a:t>
            </a:r>
            <a:r>
              <a:rPr lang="ru-RU" sz="7200" dirty="0"/>
              <a:t>). </a:t>
            </a:r>
            <a:endParaRPr lang="ru-RU" sz="5600" dirty="0"/>
          </a:p>
          <a:p>
            <a:r>
              <a:rPr lang="ru-RU" sz="5600" dirty="0"/>
              <a:t>Перевод работников в один день и(или) многих работников с одной организации на другую</a:t>
            </a:r>
          </a:p>
          <a:p>
            <a:r>
              <a:rPr lang="ru-RU" sz="5600" dirty="0"/>
              <a:t>Общие клиенты, поставщики, вт.ч.в динамике</a:t>
            </a:r>
          </a:p>
          <a:p>
            <a:r>
              <a:rPr lang="ru-RU" sz="5600" dirty="0"/>
              <a:t>Схожий адрес, название</a:t>
            </a:r>
          </a:p>
          <a:p>
            <a:r>
              <a:rPr lang="ru-RU" sz="5600" dirty="0"/>
              <a:t>Единый стиль одежды, прилавков (</a:t>
            </a:r>
            <a:r>
              <a:rPr lang="ru-RU" sz="5600" dirty="0">
                <a:solidFill>
                  <a:srgbClr val="0070C0"/>
                </a:solidFill>
              </a:rPr>
              <a:t>ВС №306-КГ15-7673</a:t>
            </a:r>
            <a:r>
              <a:rPr lang="ru-RU" sz="5600" dirty="0"/>
              <a:t>)</a:t>
            </a:r>
          </a:p>
          <a:p>
            <a:r>
              <a:rPr lang="ru-RU" sz="5600" dirty="0"/>
              <a:t>Поручительство за кредит</a:t>
            </a:r>
          </a:p>
          <a:p>
            <a:r>
              <a:rPr lang="ru-RU" sz="5600" b="1" dirty="0">
                <a:solidFill>
                  <a:srgbClr val="C00000"/>
                </a:solidFill>
              </a:rPr>
              <a:t>одна компания несет расходы за другую ВС от 29.01.2018 № 303-КГ17-21171)</a:t>
            </a:r>
          </a:p>
          <a:p>
            <a:r>
              <a:rPr lang="ru-RU" sz="5600" dirty="0"/>
              <a:t>Работники ИП </a:t>
            </a:r>
            <a:r>
              <a:rPr lang="ru-RU" sz="5600" dirty="0">
                <a:solidFill>
                  <a:srgbClr val="00B0F0"/>
                </a:solidFill>
              </a:rPr>
              <a:t>постановление АС Поволжского округа от 17.05.16 № Ф06-7435/2016</a:t>
            </a:r>
          </a:p>
          <a:p>
            <a:r>
              <a:rPr lang="ru-RU" sz="5600" b="1" dirty="0"/>
              <a:t>Уплата налогов за третье лицо (можно за прошлые  периоды </a:t>
            </a:r>
            <a:r>
              <a:rPr lang="ru-RU" sz="5600" dirty="0"/>
              <a:t> Письмо ФНС от 14.08.2017 № СА-18-22/749@</a:t>
            </a:r>
            <a:endParaRPr lang="ru-RU" sz="5600" dirty="0">
              <a:solidFill>
                <a:srgbClr val="00B0F0"/>
              </a:solidFill>
            </a:endParaRPr>
          </a:p>
          <a:p>
            <a:endParaRPr lang="ru-RU" dirty="0"/>
          </a:p>
        </p:txBody>
      </p:sp>
      <p:sp>
        <p:nvSpPr>
          <p:cNvPr id="4" name="Содержимое 3"/>
          <p:cNvSpPr>
            <a:spLocks noGrp="1"/>
          </p:cNvSpPr>
          <p:nvPr>
            <p:ph sz="half" idx="2"/>
          </p:nvPr>
        </p:nvSpPr>
        <p:spPr/>
        <p:txBody>
          <a:bodyPr>
            <a:normAutofit fontScale="25000" lnSpcReduction="20000"/>
          </a:bodyPr>
          <a:lstStyle/>
          <a:p>
            <a:r>
              <a:rPr lang="ru-RU" sz="4800" dirty="0"/>
              <a:t>счета в одном банке (</a:t>
            </a:r>
            <a:r>
              <a:rPr lang="ru-RU" sz="4800" u="sng" dirty="0">
                <a:hlinkClick r:id="rId3"/>
              </a:rPr>
              <a:t>постановления АС </a:t>
            </a:r>
            <a:r>
              <a:rPr lang="ru-RU" sz="4800" u="sng" dirty="0" err="1">
                <a:hlinkClick r:id="rId3"/>
              </a:rPr>
              <a:t>Северо-Кавказского</a:t>
            </a:r>
            <a:r>
              <a:rPr lang="ru-RU" sz="4800" u="sng" dirty="0">
                <a:hlinkClick r:id="rId3"/>
              </a:rPr>
              <a:t> от 30.12.14 № Ф08-9484/2014</a:t>
            </a:r>
            <a:r>
              <a:rPr lang="ru-RU" sz="4800" dirty="0"/>
              <a:t>, </a:t>
            </a:r>
            <a:r>
              <a:rPr lang="ru-RU" sz="4800" u="sng" dirty="0">
                <a:hlinkClick r:id="rId4"/>
              </a:rPr>
              <a:t>ФАС Центрального от 16.04.14 № А62-547/2013</a:t>
            </a:r>
            <a:r>
              <a:rPr lang="ru-RU" sz="4800" dirty="0"/>
              <a:t>, </a:t>
            </a:r>
            <a:r>
              <a:rPr lang="ru-RU" sz="4800" u="sng" dirty="0">
                <a:hlinkClick r:id="rId5"/>
              </a:rPr>
              <a:t>Поволжского от 23.07.13 № А72-7240/2012</a:t>
            </a:r>
            <a:r>
              <a:rPr lang="ru-RU" sz="4800" dirty="0"/>
              <a:t> округов).</a:t>
            </a:r>
          </a:p>
          <a:p>
            <a:r>
              <a:rPr lang="ru-RU" sz="4800" dirty="0">
                <a:solidFill>
                  <a:srgbClr val="00B050"/>
                </a:solidFill>
              </a:rPr>
              <a:t>Но если это крупнейший банк — Сбербанк, то такое совпадение не говорит ни о чем (решение Арбитражного суда Забайкальского края от 25.10.2017 № А78-11042/2016).</a:t>
            </a:r>
          </a:p>
          <a:p>
            <a:r>
              <a:rPr lang="ru-RU" sz="4800" b="1" dirty="0"/>
              <a:t>Транзитные банковские расчеты позволяют вернуть за короткое время средства на счет, с которого они ушли. </a:t>
            </a:r>
            <a:r>
              <a:rPr lang="ru-RU" sz="4800" dirty="0"/>
              <a:t>  (</a:t>
            </a:r>
            <a:r>
              <a:rPr lang="ru-RU" sz="4800" dirty="0">
                <a:solidFill>
                  <a:srgbClr val="00B0F0"/>
                </a:solidFill>
              </a:rPr>
              <a:t>постановления АС </a:t>
            </a:r>
            <a:r>
              <a:rPr lang="ru-RU" sz="4800" dirty="0" err="1">
                <a:solidFill>
                  <a:srgbClr val="00B0F0"/>
                </a:solidFill>
              </a:rPr>
              <a:t>Западно-Сибирского</a:t>
            </a:r>
            <a:r>
              <a:rPr lang="ru-RU" sz="4800" dirty="0">
                <a:solidFill>
                  <a:srgbClr val="00B0F0"/>
                </a:solidFill>
              </a:rPr>
              <a:t> от 21.02.17 № Ф04-6840/2016, Поволжского от 15.02.17 № Ф06-17071/2016, </a:t>
            </a:r>
          </a:p>
          <a:p>
            <a:r>
              <a:rPr lang="ru-RU" sz="4800" b="1" dirty="0"/>
              <a:t>Регистрация и переезд на новый адрес в один день </a:t>
            </a:r>
            <a:r>
              <a:rPr lang="ru-RU" sz="4800" dirty="0">
                <a:solidFill>
                  <a:srgbClr val="00B0F0"/>
                </a:solidFill>
              </a:rPr>
              <a:t>АС Северо-Западного округа (постановление от 16.02.17 № А66-17494/2015</a:t>
            </a:r>
            <a:r>
              <a:rPr lang="ru-RU" sz="4800" dirty="0"/>
              <a:t>), </a:t>
            </a:r>
          </a:p>
          <a:p>
            <a:r>
              <a:rPr lang="ru-RU" sz="4800" b="1" dirty="0"/>
              <a:t>Прекращение деятельности контрагентов в один день </a:t>
            </a:r>
            <a:r>
              <a:rPr lang="ru-RU" sz="4800" dirty="0">
                <a:solidFill>
                  <a:srgbClr val="00B0F0"/>
                </a:solidFill>
              </a:rPr>
              <a:t>АС Уральского округа (постановление от 22.12.16 № Ф09-9935/16).</a:t>
            </a:r>
          </a:p>
          <a:p>
            <a:r>
              <a:rPr lang="ru-RU" sz="4800" b="1" dirty="0"/>
              <a:t>Цепочка договоров в один день несколькими фирмами </a:t>
            </a:r>
            <a:r>
              <a:rPr lang="ru-RU" sz="4800" dirty="0">
                <a:solidFill>
                  <a:srgbClr val="0070C0"/>
                </a:solidFill>
              </a:rPr>
              <a:t>АС </a:t>
            </a:r>
            <a:r>
              <a:rPr lang="ru-RU" sz="4800" dirty="0" err="1">
                <a:solidFill>
                  <a:srgbClr val="0070C0"/>
                </a:solidFill>
              </a:rPr>
              <a:t>Северо-Кавказского</a:t>
            </a:r>
            <a:r>
              <a:rPr lang="ru-RU" sz="4800" dirty="0">
                <a:solidFill>
                  <a:srgbClr val="0070C0"/>
                </a:solidFill>
              </a:rPr>
              <a:t> (постановление от 29.01.16 № Ф08-10333/2015) и Северо-Западного (постановление от 10.02.15 № А56-3709/2014)</a:t>
            </a:r>
          </a:p>
          <a:p>
            <a:r>
              <a:rPr lang="ru-RU" sz="4800" b="1" dirty="0">
                <a:solidFill>
                  <a:srgbClr val="C00000"/>
                </a:solidFill>
              </a:rPr>
              <a:t>Регистрация одного из участников сделки незадолго до сделки.</a:t>
            </a:r>
            <a:r>
              <a:rPr lang="ru-RU" sz="4800" dirty="0">
                <a:solidFill>
                  <a:srgbClr val="C00000"/>
                </a:solidFill>
              </a:rPr>
              <a:t> определение ВС от 28.02.2018 № 305-КГ17-23720).</a:t>
            </a:r>
          </a:p>
          <a:p>
            <a:r>
              <a:rPr lang="ru-RU" sz="4800" b="1" dirty="0"/>
              <a:t>Накопление задолженности по сомнительному контрагенту.</a:t>
            </a:r>
            <a:r>
              <a:rPr lang="ru-RU" sz="4800" dirty="0"/>
              <a:t> ВС от 29.01.2018 № 303-КГ17-21171</a:t>
            </a:r>
            <a:endParaRPr lang="ru-RU" sz="4800" dirty="0">
              <a:solidFill>
                <a:srgbClr val="C00000"/>
              </a:solidFill>
            </a:endParaRPr>
          </a:p>
          <a:p>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Признаки взаимозависимости</a:t>
            </a:r>
          </a:p>
        </p:txBody>
      </p:sp>
      <p:sp>
        <p:nvSpPr>
          <p:cNvPr id="3" name="Содержимое 2"/>
          <p:cNvSpPr>
            <a:spLocks noGrp="1"/>
          </p:cNvSpPr>
          <p:nvPr>
            <p:ph sz="half" idx="1"/>
          </p:nvPr>
        </p:nvSpPr>
        <p:spPr/>
        <p:txBody>
          <a:bodyPr>
            <a:normAutofit fontScale="55000" lnSpcReduction="20000"/>
          </a:bodyPr>
          <a:lstStyle/>
          <a:p>
            <a:r>
              <a:rPr lang="ru-RU" dirty="0">
                <a:solidFill>
                  <a:srgbClr val="0070C0"/>
                </a:solidFill>
              </a:rPr>
              <a:t> Московского округа от 18.08.15 № Ф05-11141/2015). </a:t>
            </a:r>
            <a:endParaRPr lang="ru-RU" dirty="0"/>
          </a:p>
          <a:p>
            <a:r>
              <a:rPr lang="ru-RU" dirty="0"/>
              <a:t>взаимозависимость организаций;</a:t>
            </a:r>
          </a:p>
          <a:p>
            <a:r>
              <a:rPr lang="ru-RU" dirty="0"/>
              <a:t>ежегодная пролонгация договора займа с установлением новых сроков уплаты непогашенных обязательств;</a:t>
            </a:r>
          </a:p>
          <a:p>
            <a:r>
              <a:rPr lang="ru-RU" dirty="0"/>
              <a:t>увеличение задолженности по займу на сумму присоединяемых процентов, что привело к увеличению размера отрицательных курсовых </a:t>
            </a:r>
            <a:r>
              <a:rPr lang="ru-RU" dirty="0" err="1"/>
              <a:t>разниц</a:t>
            </a:r>
            <a:r>
              <a:rPr lang="ru-RU" dirty="0"/>
              <a:t> и суммы налогового убытка;</a:t>
            </a:r>
          </a:p>
          <a:p>
            <a:r>
              <a:rPr lang="ru-RU" dirty="0"/>
              <a:t>создание формального документооборота по списанию имущества (приказ о списании объекта был датирован 9 декабря 2010 года, в то время как основные средства компания списала в бухучете 18 ноября этого же года).</a:t>
            </a:r>
          </a:p>
          <a:p>
            <a:r>
              <a:rPr lang="ru-RU" dirty="0">
                <a:hlinkClick r:id="rId2"/>
              </a:rPr>
              <a:t>Перераспределение выручки взаимозависимым УСН- сотрудники , бухгалтер, </a:t>
            </a:r>
            <a:r>
              <a:rPr lang="ru-RU" dirty="0" err="1">
                <a:hlinkClick r:id="rId2"/>
              </a:rPr>
              <a:t>аАС</a:t>
            </a:r>
            <a:r>
              <a:rPr lang="ru-RU" dirty="0">
                <a:hlinkClick r:id="rId2"/>
              </a:rPr>
              <a:t> Дальневосточного округа от 13.02.2019 № Ф03-62/2019</a:t>
            </a:r>
            <a:endParaRPr lang="ru-RU" dirty="0"/>
          </a:p>
        </p:txBody>
      </p:sp>
      <p:sp>
        <p:nvSpPr>
          <p:cNvPr id="4" name="Содержимое 3"/>
          <p:cNvSpPr>
            <a:spLocks noGrp="1"/>
          </p:cNvSpPr>
          <p:nvPr>
            <p:ph sz="half" idx="2"/>
          </p:nvPr>
        </p:nvSpPr>
        <p:spPr/>
        <p:txBody>
          <a:bodyPr>
            <a:normAutofit fontScale="55000" lnSpcReduction="20000"/>
          </a:bodyPr>
          <a:lstStyle/>
          <a:p>
            <a:r>
              <a:rPr lang="ru-RU" dirty="0"/>
              <a:t>№ А50-27323/2017 суд посчитал, что косвенная взаимозависимость реализуется через косвенное участие физического лица в обществе (более 25 процентов)</a:t>
            </a:r>
          </a:p>
          <a:p>
            <a:r>
              <a:rPr lang="ru-RU" dirty="0">
                <a:hlinkClick r:id="rId3"/>
              </a:rPr>
              <a:t>Показания директоров лесхоза, что они стали учредителями по предложению руководства  ВС от 10.11.2017 № 301-КГ17-16023</a:t>
            </a:r>
            <a:r>
              <a:rPr lang="ru-RU" dirty="0"/>
              <a:t>- </a:t>
            </a:r>
          </a:p>
          <a:p>
            <a:endParaRPr lang="ru-RU" dirty="0"/>
          </a:p>
          <a:p>
            <a:r>
              <a:rPr lang="ru-RU" dirty="0">
                <a:hlinkClick r:id="rId4"/>
              </a:rPr>
              <a:t>Многократное снижение цен</a:t>
            </a:r>
          </a:p>
          <a:p>
            <a:r>
              <a:rPr lang="ru-RU" dirty="0">
                <a:hlinkClick r:id="rId4"/>
              </a:rPr>
              <a:t>АС Волго-Вятского округа от 08.09.2017 № Ф01-3795/2017</a:t>
            </a:r>
            <a:endParaRPr lang="ru-RU" dirty="0"/>
          </a:p>
          <a:p>
            <a:r>
              <a:rPr lang="ru-RU" dirty="0">
                <a:hlinkClick r:id="rId5"/>
              </a:rPr>
              <a:t>Выделенная организация имеет признаки однодневки АС Волго-Вятского округа от 17.10.2017 № Ф01-4563/2017</a:t>
            </a:r>
            <a:endParaRPr lang="ru-RU" dirty="0"/>
          </a:p>
          <a:p>
            <a:br>
              <a:rPr lang="ru-RU" dirty="0"/>
            </a:br>
            <a:r>
              <a:rPr lang="ru-RU" dirty="0"/>
              <a:t>взаимозависимые ИП покупали дешевле (бухгалтер, адрес, одни торговые </a:t>
            </a:r>
            <a:r>
              <a:rPr lang="ru-RU" dirty="0" err="1"/>
              <a:t>точки</a:t>
            </a:r>
            <a:r>
              <a:rPr lang="ru-RU" dirty="0" err="1">
                <a:hlinkClick r:id="rId6"/>
              </a:rPr>
              <a:t>АС</a:t>
            </a:r>
            <a:r>
              <a:rPr lang="ru-RU" dirty="0">
                <a:hlinkClick r:id="rId6"/>
              </a:rPr>
              <a:t> Волго-Вятского округа от 02.10.2018 № Ф01-4309/2018</a:t>
            </a: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7">
            <a:extLst>
              <a:ext uri="{FF2B5EF4-FFF2-40B4-BE49-F238E27FC236}">
                <a16:creationId xmlns:a16="http://schemas.microsoft.com/office/drawing/2014/main" id="{8BCF23B3-6A07-4899-AB75-ACF34BBAE35C}"/>
              </a:ext>
            </a:extLst>
          </p:cNvPr>
          <p:cNvGrpSpPr/>
          <p:nvPr/>
        </p:nvGrpSpPr>
        <p:grpSpPr>
          <a:xfrm flipH="1">
            <a:off x="4704985" y="1406448"/>
            <a:ext cx="4439015" cy="1439000"/>
            <a:chOff x="1" y="1409269"/>
            <a:chExt cx="5918687" cy="1439000"/>
          </a:xfrm>
        </p:grpSpPr>
        <p:sp>
          <p:nvSpPr>
            <p:cNvPr id="29" name="Rectangle 28">
              <a:extLst>
                <a:ext uri="{FF2B5EF4-FFF2-40B4-BE49-F238E27FC236}">
                  <a16:creationId xmlns:a16="http://schemas.microsoft.com/office/drawing/2014/main" id="{160A91E4-9F92-44E1-8499-A3480159EBEE}"/>
                </a:ext>
              </a:extLst>
            </p:cNvPr>
            <p:cNvSpPr/>
            <p:nvPr/>
          </p:nvSpPr>
          <p:spPr>
            <a:xfrm>
              <a:off x="1" y="1409269"/>
              <a:ext cx="4030249" cy="1439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Left 1">
              <a:extLst>
                <a:ext uri="{FF2B5EF4-FFF2-40B4-BE49-F238E27FC236}">
                  <a16:creationId xmlns:a16="http://schemas.microsoft.com/office/drawing/2014/main" id="{1AF5C6B3-81E2-45B5-A74F-E0346B328C5A}"/>
                </a:ext>
              </a:extLst>
            </p:cNvPr>
            <p:cNvSpPr/>
            <p:nvPr/>
          </p:nvSpPr>
          <p:spPr>
            <a:xfrm rot="13391102">
              <a:off x="3010476" y="1616585"/>
              <a:ext cx="2908212" cy="1097758"/>
            </a:xfrm>
            <a:custGeom>
              <a:avLst/>
              <a:gdLst>
                <a:gd name="connsiteX0" fmla="*/ 0 w 2216226"/>
                <a:gd name="connsiteY0" fmla="*/ 548879 h 1097758"/>
                <a:gd name="connsiteX1" fmla="*/ 859007 w 2216226"/>
                <a:gd name="connsiteY1" fmla="*/ 0 h 1097758"/>
                <a:gd name="connsiteX2" fmla="*/ 859007 w 2216226"/>
                <a:gd name="connsiteY2" fmla="*/ 226725 h 1097758"/>
                <a:gd name="connsiteX3" fmla="*/ 2216226 w 2216226"/>
                <a:gd name="connsiteY3" fmla="*/ 226725 h 1097758"/>
                <a:gd name="connsiteX4" fmla="*/ 2216226 w 2216226"/>
                <a:gd name="connsiteY4" fmla="*/ 871033 h 1097758"/>
                <a:gd name="connsiteX5" fmla="*/ 859007 w 2216226"/>
                <a:gd name="connsiteY5" fmla="*/ 871033 h 1097758"/>
                <a:gd name="connsiteX6" fmla="*/ 859007 w 2216226"/>
                <a:gd name="connsiteY6" fmla="*/ 1097758 h 1097758"/>
                <a:gd name="connsiteX7" fmla="*/ 0 w 2216226"/>
                <a:gd name="connsiteY7" fmla="*/ 548879 h 1097758"/>
                <a:gd name="connsiteX0" fmla="*/ 0 w 2908212"/>
                <a:gd name="connsiteY0" fmla="*/ 548879 h 1097758"/>
                <a:gd name="connsiteX1" fmla="*/ 859007 w 2908212"/>
                <a:gd name="connsiteY1" fmla="*/ 0 h 1097758"/>
                <a:gd name="connsiteX2" fmla="*/ 859007 w 2908212"/>
                <a:gd name="connsiteY2" fmla="*/ 226725 h 1097758"/>
                <a:gd name="connsiteX3" fmla="*/ 2908212 w 2908212"/>
                <a:gd name="connsiteY3" fmla="*/ 221698 h 1097758"/>
                <a:gd name="connsiteX4" fmla="*/ 2216226 w 2908212"/>
                <a:gd name="connsiteY4" fmla="*/ 871033 h 1097758"/>
                <a:gd name="connsiteX5" fmla="*/ 859007 w 2908212"/>
                <a:gd name="connsiteY5" fmla="*/ 871033 h 1097758"/>
                <a:gd name="connsiteX6" fmla="*/ 859007 w 2908212"/>
                <a:gd name="connsiteY6" fmla="*/ 1097758 h 1097758"/>
                <a:gd name="connsiteX7" fmla="*/ 0 w 2908212"/>
                <a:gd name="connsiteY7" fmla="*/ 548879 h 10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212" h="1097758">
                  <a:moveTo>
                    <a:pt x="0" y="548879"/>
                  </a:moveTo>
                  <a:lnTo>
                    <a:pt x="859007" y="0"/>
                  </a:lnTo>
                  <a:lnTo>
                    <a:pt x="859007" y="226725"/>
                  </a:lnTo>
                  <a:lnTo>
                    <a:pt x="2908212" y="221698"/>
                  </a:lnTo>
                  <a:lnTo>
                    <a:pt x="2216226" y="871033"/>
                  </a:lnTo>
                  <a:lnTo>
                    <a:pt x="859007" y="871033"/>
                  </a:lnTo>
                  <a:lnTo>
                    <a:pt x="859007" y="1097758"/>
                  </a:lnTo>
                  <a:lnTo>
                    <a:pt x="0" y="54887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3">
            <a:extLst>
              <a:ext uri="{FF2B5EF4-FFF2-40B4-BE49-F238E27FC236}">
                <a16:creationId xmlns:a16="http://schemas.microsoft.com/office/drawing/2014/main" id="{9F1809EB-9704-4D92-8EC0-5A7F8D7A5E33}"/>
              </a:ext>
            </a:extLst>
          </p:cNvPr>
          <p:cNvGrpSpPr/>
          <p:nvPr/>
        </p:nvGrpSpPr>
        <p:grpSpPr>
          <a:xfrm>
            <a:off x="0" y="1409269"/>
            <a:ext cx="4439016" cy="1704731"/>
            <a:chOff x="0" y="1409268"/>
            <a:chExt cx="5918688" cy="1704731"/>
          </a:xfrm>
        </p:grpSpPr>
        <p:sp>
          <p:nvSpPr>
            <p:cNvPr id="3" name="Rectangle 2">
              <a:extLst>
                <a:ext uri="{FF2B5EF4-FFF2-40B4-BE49-F238E27FC236}">
                  <a16:creationId xmlns:a16="http://schemas.microsoft.com/office/drawing/2014/main" id="{36DED912-3991-4D96-82BA-AEF51C10E712}"/>
                </a:ext>
              </a:extLst>
            </p:cNvPr>
            <p:cNvSpPr/>
            <p:nvPr/>
          </p:nvSpPr>
          <p:spPr>
            <a:xfrm>
              <a:off x="0" y="1409268"/>
              <a:ext cx="4030249" cy="170473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6EB97889-8600-4452-A07C-6D0543286FE4}"/>
                </a:ext>
              </a:extLst>
            </p:cNvPr>
            <p:cNvSpPr/>
            <p:nvPr/>
          </p:nvSpPr>
          <p:spPr>
            <a:xfrm rot="13391102">
              <a:off x="3010476" y="1615009"/>
              <a:ext cx="2908212" cy="1097758"/>
            </a:xfrm>
            <a:custGeom>
              <a:avLst/>
              <a:gdLst>
                <a:gd name="connsiteX0" fmla="*/ 0 w 2216226"/>
                <a:gd name="connsiteY0" fmla="*/ 548879 h 1097758"/>
                <a:gd name="connsiteX1" fmla="*/ 859007 w 2216226"/>
                <a:gd name="connsiteY1" fmla="*/ 0 h 1097758"/>
                <a:gd name="connsiteX2" fmla="*/ 859007 w 2216226"/>
                <a:gd name="connsiteY2" fmla="*/ 226725 h 1097758"/>
                <a:gd name="connsiteX3" fmla="*/ 2216226 w 2216226"/>
                <a:gd name="connsiteY3" fmla="*/ 226725 h 1097758"/>
                <a:gd name="connsiteX4" fmla="*/ 2216226 w 2216226"/>
                <a:gd name="connsiteY4" fmla="*/ 871033 h 1097758"/>
                <a:gd name="connsiteX5" fmla="*/ 859007 w 2216226"/>
                <a:gd name="connsiteY5" fmla="*/ 871033 h 1097758"/>
                <a:gd name="connsiteX6" fmla="*/ 859007 w 2216226"/>
                <a:gd name="connsiteY6" fmla="*/ 1097758 h 1097758"/>
                <a:gd name="connsiteX7" fmla="*/ 0 w 2216226"/>
                <a:gd name="connsiteY7" fmla="*/ 548879 h 1097758"/>
                <a:gd name="connsiteX0" fmla="*/ 0 w 2908212"/>
                <a:gd name="connsiteY0" fmla="*/ 548879 h 1097758"/>
                <a:gd name="connsiteX1" fmla="*/ 859007 w 2908212"/>
                <a:gd name="connsiteY1" fmla="*/ 0 h 1097758"/>
                <a:gd name="connsiteX2" fmla="*/ 859007 w 2908212"/>
                <a:gd name="connsiteY2" fmla="*/ 226725 h 1097758"/>
                <a:gd name="connsiteX3" fmla="*/ 2908212 w 2908212"/>
                <a:gd name="connsiteY3" fmla="*/ 221698 h 1097758"/>
                <a:gd name="connsiteX4" fmla="*/ 2216226 w 2908212"/>
                <a:gd name="connsiteY4" fmla="*/ 871033 h 1097758"/>
                <a:gd name="connsiteX5" fmla="*/ 859007 w 2908212"/>
                <a:gd name="connsiteY5" fmla="*/ 871033 h 1097758"/>
                <a:gd name="connsiteX6" fmla="*/ 859007 w 2908212"/>
                <a:gd name="connsiteY6" fmla="*/ 1097758 h 1097758"/>
                <a:gd name="connsiteX7" fmla="*/ 0 w 2908212"/>
                <a:gd name="connsiteY7" fmla="*/ 548879 h 10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212" h="1097758">
                  <a:moveTo>
                    <a:pt x="0" y="548879"/>
                  </a:moveTo>
                  <a:lnTo>
                    <a:pt x="859007" y="0"/>
                  </a:lnTo>
                  <a:lnTo>
                    <a:pt x="859007" y="226725"/>
                  </a:lnTo>
                  <a:lnTo>
                    <a:pt x="2908212" y="221698"/>
                  </a:lnTo>
                  <a:lnTo>
                    <a:pt x="2216226" y="871033"/>
                  </a:lnTo>
                  <a:lnTo>
                    <a:pt x="859007" y="871033"/>
                  </a:lnTo>
                  <a:lnTo>
                    <a:pt x="859007" y="1097758"/>
                  </a:lnTo>
                  <a:lnTo>
                    <a:pt x="0" y="54887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6699AC3C-FE44-4341-B799-F20DE8937C2B}"/>
              </a:ext>
            </a:extLst>
          </p:cNvPr>
          <p:cNvSpPr txBox="1"/>
          <p:nvPr/>
        </p:nvSpPr>
        <p:spPr>
          <a:xfrm>
            <a:off x="947071" y="78508"/>
            <a:ext cx="8073104" cy="1077218"/>
          </a:xfrm>
          <a:prstGeom prst="rect">
            <a:avLst/>
          </a:prstGeom>
          <a:noFill/>
        </p:spPr>
        <p:txBody>
          <a:bodyPr wrap="square" rtlCol="0">
            <a:spAutoFit/>
          </a:bodyPr>
          <a:lstStyle/>
          <a:p>
            <a:pPr lvl="0">
              <a:defRPr/>
            </a:pPr>
            <a:r>
              <a:rPr lang="ru-RU" sz="3200" b="1" i="1" dirty="0">
                <a:latin typeface="Times New Roman" panose="02020603050405020304" pitchFamily="18" charset="0"/>
                <a:ea typeface="MS PMincho" panose="02020600040205080304" pitchFamily="18" charset="-128"/>
                <a:cs typeface="Times New Roman" panose="02020603050405020304" pitchFamily="18" charset="0"/>
              </a:rPr>
              <a:t>Ключевые критерии «необоснованной налоговой выгоды» </a:t>
            </a:r>
            <a:endParaRPr lang="en-GB" sz="3200" b="1" i="1"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45" name="Freeform 5">
            <a:extLst>
              <a:ext uri="{FF2B5EF4-FFF2-40B4-BE49-F238E27FC236}">
                <a16:creationId xmlns:a16="http://schemas.microsoft.com/office/drawing/2014/main" id="{DC9796F4-98BA-4686-94FE-11DC54DB2796}"/>
              </a:ext>
            </a:extLst>
          </p:cNvPr>
          <p:cNvSpPr>
            <a:spLocks noEditPoints="1"/>
          </p:cNvSpPr>
          <p:nvPr/>
        </p:nvSpPr>
        <p:spPr bwMode="auto">
          <a:xfrm>
            <a:off x="3897515" y="3221391"/>
            <a:ext cx="1445013" cy="1365612"/>
          </a:xfrm>
          <a:custGeom>
            <a:avLst/>
            <a:gdLst>
              <a:gd name="T0" fmla="*/ 1199 w 1231"/>
              <a:gd name="T1" fmla="*/ 196 h 872"/>
              <a:gd name="T2" fmla="*/ 1158 w 1231"/>
              <a:gd name="T3" fmla="*/ 217 h 872"/>
              <a:gd name="T4" fmla="*/ 1117 w 1231"/>
              <a:gd name="T5" fmla="*/ 131 h 872"/>
              <a:gd name="T6" fmla="*/ 1070 w 1231"/>
              <a:gd name="T7" fmla="*/ 213 h 872"/>
              <a:gd name="T8" fmla="*/ 1107 w 1231"/>
              <a:gd name="T9" fmla="*/ 246 h 872"/>
              <a:gd name="T10" fmla="*/ 1054 w 1231"/>
              <a:gd name="T11" fmla="*/ 271 h 872"/>
              <a:gd name="T12" fmla="*/ 1038 w 1231"/>
              <a:gd name="T13" fmla="*/ 241 h 872"/>
              <a:gd name="T14" fmla="*/ 667 w 1231"/>
              <a:gd name="T15" fmla="*/ 23 h 872"/>
              <a:gd name="T16" fmla="*/ 355 w 1231"/>
              <a:gd name="T17" fmla="*/ 65 h 872"/>
              <a:gd name="T18" fmla="*/ 196 w 1231"/>
              <a:gd name="T19" fmla="*/ 63 h 872"/>
              <a:gd name="T20" fmla="*/ 67 w 1231"/>
              <a:gd name="T21" fmla="*/ 106 h 872"/>
              <a:gd name="T22" fmla="*/ 101 w 1231"/>
              <a:gd name="T23" fmla="*/ 178 h 872"/>
              <a:gd name="T24" fmla="*/ 168 w 1231"/>
              <a:gd name="T25" fmla="*/ 227 h 872"/>
              <a:gd name="T26" fmla="*/ 122 w 1231"/>
              <a:gd name="T27" fmla="*/ 301 h 872"/>
              <a:gd name="T28" fmla="*/ 65 w 1231"/>
              <a:gd name="T29" fmla="*/ 407 h 872"/>
              <a:gd name="T30" fmla="*/ 3 w 1231"/>
              <a:gd name="T31" fmla="*/ 478 h 872"/>
              <a:gd name="T32" fmla="*/ 85 w 1231"/>
              <a:gd name="T33" fmla="*/ 625 h 872"/>
              <a:gd name="T34" fmla="*/ 163 w 1231"/>
              <a:gd name="T35" fmla="*/ 639 h 872"/>
              <a:gd name="T36" fmla="*/ 220 w 1231"/>
              <a:gd name="T37" fmla="*/ 711 h 872"/>
              <a:gd name="T38" fmla="*/ 283 w 1231"/>
              <a:gd name="T39" fmla="*/ 758 h 872"/>
              <a:gd name="T40" fmla="*/ 283 w 1231"/>
              <a:gd name="T41" fmla="*/ 872 h 872"/>
              <a:gd name="T42" fmla="*/ 429 w 1231"/>
              <a:gd name="T43" fmla="*/ 872 h 872"/>
              <a:gd name="T44" fmla="*/ 477 w 1231"/>
              <a:gd name="T45" fmla="*/ 798 h 872"/>
              <a:gd name="T46" fmla="*/ 576 w 1231"/>
              <a:gd name="T47" fmla="*/ 801 h 872"/>
              <a:gd name="T48" fmla="*/ 690 w 1231"/>
              <a:gd name="T49" fmla="*/ 796 h 872"/>
              <a:gd name="T50" fmla="*/ 685 w 1231"/>
              <a:gd name="T51" fmla="*/ 872 h 872"/>
              <a:gd name="T52" fmla="*/ 833 w 1231"/>
              <a:gd name="T53" fmla="*/ 872 h 872"/>
              <a:gd name="T54" fmla="*/ 1023 w 1231"/>
              <a:gd name="T55" fmla="*/ 634 h 872"/>
              <a:gd name="T56" fmla="*/ 1065 w 1231"/>
              <a:gd name="T57" fmla="*/ 302 h 872"/>
              <a:gd name="T58" fmla="*/ 1144 w 1231"/>
              <a:gd name="T59" fmla="*/ 250 h 872"/>
              <a:gd name="T60" fmla="*/ 1215 w 1231"/>
              <a:gd name="T61" fmla="*/ 224 h 872"/>
              <a:gd name="T62" fmla="*/ 1199 w 1231"/>
              <a:gd name="T63" fmla="*/ 196 h 872"/>
              <a:gd name="T64" fmla="*/ 706 w 1231"/>
              <a:gd name="T65" fmla="*/ 92 h 872"/>
              <a:gd name="T66" fmla="*/ 512 w 1231"/>
              <a:gd name="T67" fmla="*/ 87 h 872"/>
              <a:gd name="T68" fmla="*/ 504 w 1231"/>
              <a:gd name="T69" fmla="*/ 57 h 872"/>
              <a:gd name="T70" fmla="*/ 714 w 1231"/>
              <a:gd name="T71" fmla="*/ 61 h 872"/>
              <a:gd name="T72" fmla="*/ 706 w 1231"/>
              <a:gd name="T73" fmla="*/ 92 h 872"/>
              <a:gd name="T74" fmla="*/ 1092 w 1231"/>
              <a:gd name="T75" fmla="*/ 178 h 872"/>
              <a:gd name="T76" fmla="*/ 1111 w 1231"/>
              <a:gd name="T77" fmla="*/ 163 h 872"/>
              <a:gd name="T78" fmla="*/ 1122 w 1231"/>
              <a:gd name="T79" fmla="*/ 177 h 872"/>
              <a:gd name="T80" fmla="*/ 1127 w 1231"/>
              <a:gd name="T81" fmla="*/ 218 h 872"/>
              <a:gd name="T82" fmla="*/ 1125 w 1231"/>
              <a:gd name="T83" fmla="*/ 217 h 872"/>
              <a:gd name="T84" fmla="*/ 1092 w 1231"/>
              <a:gd name="T85" fmla="*/ 17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1" h="872">
                <a:moveTo>
                  <a:pt x="1199" y="196"/>
                </a:moveTo>
                <a:cubicBezTo>
                  <a:pt x="1186" y="206"/>
                  <a:pt x="1172" y="214"/>
                  <a:pt x="1158" y="217"/>
                </a:cubicBezTo>
                <a:cubicBezTo>
                  <a:pt x="1163" y="183"/>
                  <a:pt x="1152" y="141"/>
                  <a:pt x="1117" y="131"/>
                </a:cubicBezTo>
                <a:cubicBezTo>
                  <a:pt x="1063" y="115"/>
                  <a:pt x="1053" y="175"/>
                  <a:pt x="1070" y="213"/>
                </a:cubicBezTo>
                <a:cubicBezTo>
                  <a:pt x="1078" y="230"/>
                  <a:pt x="1091" y="241"/>
                  <a:pt x="1107" y="246"/>
                </a:cubicBezTo>
                <a:cubicBezTo>
                  <a:pt x="1092" y="259"/>
                  <a:pt x="1072" y="268"/>
                  <a:pt x="1054" y="271"/>
                </a:cubicBezTo>
                <a:cubicBezTo>
                  <a:pt x="1049" y="261"/>
                  <a:pt x="1044" y="251"/>
                  <a:pt x="1038" y="241"/>
                </a:cubicBezTo>
                <a:cubicBezTo>
                  <a:pt x="955" y="106"/>
                  <a:pt x="851" y="46"/>
                  <a:pt x="667" y="23"/>
                </a:cubicBezTo>
                <a:cubicBezTo>
                  <a:pt x="484" y="0"/>
                  <a:pt x="355" y="65"/>
                  <a:pt x="355" y="65"/>
                </a:cubicBezTo>
                <a:cubicBezTo>
                  <a:pt x="355" y="65"/>
                  <a:pt x="266" y="54"/>
                  <a:pt x="196" y="63"/>
                </a:cubicBezTo>
                <a:cubicBezTo>
                  <a:pt x="125" y="71"/>
                  <a:pt x="70" y="98"/>
                  <a:pt x="67" y="106"/>
                </a:cubicBezTo>
                <a:cubicBezTo>
                  <a:pt x="65" y="113"/>
                  <a:pt x="78" y="149"/>
                  <a:pt x="101" y="178"/>
                </a:cubicBezTo>
                <a:cubicBezTo>
                  <a:pt x="128" y="212"/>
                  <a:pt x="168" y="227"/>
                  <a:pt x="168" y="227"/>
                </a:cubicBezTo>
                <a:cubicBezTo>
                  <a:pt x="168" y="227"/>
                  <a:pt x="138" y="259"/>
                  <a:pt x="122" y="301"/>
                </a:cubicBezTo>
                <a:cubicBezTo>
                  <a:pt x="106" y="344"/>
                  <a:pt x="108" y="384"/>
                  <a:pt x="65" y="407"/>
                </a:cubicBezTo>
                <a:cubicBezTo>
                  <a:pt x="23" y="430"/>
                  <a:pt x="0" y="416"/>
                  <a:pt x="3" y="478"/>
                </a:cubicBezTo>
                <a:cubicBezTo>
                  <a:pt x="6" y="541"/>
                  <a:pt x="39" y="597"/>
                  <a:pt x="85" y="625"/>
                </a:cubicBezTo>
                <a:cubicBezTo>
                  <a:pt x="132" y="653"/>
                  <a:pt x="163" y="639"/>
                  <a:pt x="163" y="639"/>
                </a:cubicBezTo>
                <a:cubicBezTo>
                  <a:pt x="163" y="639"/>
                  <a:pt x="183" y="682"/>
                  <a:pt x="220" y="711"/>
                </a:cubicBezTo>
                <a:cubicBezTo>
                  <a:pt x="256" y="741"/>
                  <a:pt x="283" y="758"/>
                  <a:pt x="283" y="758"/>
                </a:cubicBezTo>
                <a:cubicBezTo>
                  <a:pt x="283" y="758"/>
                  <a:pt x="274" y="872"/>
                  <a:pt x="283" y="872"/>
                </a:cubicBezTo>
                <a:cubicBezTo>
                  <a:pt x="292" y="872"/>
                  <a:pt x="419" y="872"/>
                  <a:pt x="429" y="872"/>
                </a:cubicBezTo>
                <a:cubicBezTo>
                  <a:pt x="446" y="872"/>
                  <a:pt x="477" y="798"/>
                  <a:pt x="477" y="798"/>
                </a:cubicBezTo>
                <a:cubicBezTo>
                  <a:pt x="477" y="798"/>
                  <a:pt x="522" y="802"/>
                  <a:pt x="576" y="801"/>
                </a:cubicBezTo>
                <a:cubicBezTo>
                  <a:pt x="629" y="801"/>
                  <a:pt x="690" y="796"/>
                  <a:pt x="690" y="796"/>
                </a:cubicBezTo>
                <a:cubicBezTo>
                  <a:pt x="690" y="796"/>
                  <a:pt x="671" y="872"/>
                  <a:pt x="685" y="872"/>
                </a:cubicBezTo>
                <a:cubicBezTo>
                  <a:pt x="700" y="872"/>
                  <a:pt x="805" y="872"/>
                  <a:pt x="833" y="872"/>
                </a:cubicBezTo>
                <a:cubicBezTo>
                  <a:pt x="860" y="872"/>
                  <a:pt x="979" y="704"/>
                  <a:pt x="1023" y="634"/>
                </a:cubicBezTo>
                <a:cubicBezTo>
                  <a:pt x="1061" y="574"/>
                  <a:pt x="1105" y="427"/>
                  <a:pt x="1065" y="302"/>
                </a:cubicBezTo>
                <a:cubicBezTo>
                  <a:pt x="1097" y="295"/>
                  <a:pt x="1127" y="277"/>
                  <a:pt x="1144" y="250"/>
                </a:cubicBezTo>
                <a:cubicBezTo>
                  <a:pt x="1171" y="248"/>
                  <a:pt x="1197" y="238"/>
                  <a:pt x="1215" y="224"/>
                </a:cubicBezTo>
                <a:cubicBezTo>
                  <a:pt x="1231" y="212"/>
                  <a:pt x="1216" y="184"/>
                  <a:pt x="1199" y="196"/>
                </a:cubicBezTo>
                <a:close/>
                <a:moveTo>
                  <a:pt x="706" y="92"/>
                </a:moveTo>
                <a:cubicBezTo>
                  <a:pt x="638" y="66"/>
                  <a:pt x="581" y="64"/>
                  <a:pt x="512" y="87"/>
                </a:cubicBezTo>
                <a:cubicBezTo>
                  <a:pt x="493" y="94"/>
                  <a:pt x="484" y="63"/>
                  <a:pt x="504" y="57"/>
                </a:cubicBezTo>
                <a:cubicBezTo>
                  <a:pt x="577" y="32"/>
                  <a:pt x="642" y="33"/>
                  <a:pt x="714" y="61"/>
                </a:cubicBezTo>
                <a:cubicBezTo>
                  <a:pt x="733" y="69"/>
                  <a:pt x="725" y="99"/>
                  <a:pt x="706" y="92"/>
                </a:cubicBezTo>
                <a:close/>
                <a:moveTo>
                  <a:pt x="1092" y="178"/>
                </a:moveTo>
                <a:cubicBezTo>
                  <a:pt x="1090" y="167"/>
                  <a:pt x="1096" y="162"/>
                  <a:pt x="1111" y="163"/>
                </a:cubicBezTo>
                <a:cubicBezTo>
                  <a:pt x="1116" y="167"/>
                  <a:pt x="1120" y="171"/>
                  <a:pt x="1122" y="177"/>
                </a:cubicBezTo>
                <a:cubicBezTo>
                  <a:pt x="1131" y="192"/>
                  <a:pt x="1131" y="205"/>
                  <a:pt x="1127" y="218"/>
                </a:cubicBezTo>
                <a:cubicBezTo>
                  <a:pt x="1127" y="218"/>
                  <a:pt x="1126" y="217"/>
                  <a:pt x="1125" y="217"/>
                </a:cubicBezTo>
                <a:cubicBezTo>
                  <a:pt x="1106" y="213"/>
                  <a:pt x="1095" y="196"/>
                  <a:pt x="1092" y="178"/>
                </a:cubicBezTo>
                <a:close/>
              </a:path>
            </a:pathLst>
          </a:custGeom>
          <a:solidFill>
            <a:srgbClr val="C00000"/>
          </a:solid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EB813664-D428-4278-8A46-04EC141CFC1E}"/>
              </a:ext>
            </a:extLst>
          </p:cNvPr>
          <p:cNvSpPr txBox="1"/>
          <p:nvPr/>
        </p:nvSpPr>
        <p:spPr>
          <a:xfrm>
            <a:off x="6501323" y="1558705"/>
            <a:ext cx="2642676" cy="1231106"/>
          </a:xfrm>
          <a:prstGeom prst="rect">
            <a:avLst/>
          </a:prstGeom>
          <a:noFill/>
        </p:spPr>
        <p:txBody>
          <a:bodyPr wrap="square" rtlCol="0">
            <a:spAutoFit/>
          </a:bodyPr>
          <a:lstStyle/>
          <a:p>
            <a:pPr lvl="0" algn="ctr">
              <a:defRPr/>
            </a:pPr>
            <a:r>
              <a:rPr lang="ru-RU" sz="1400" dirty="0">
                <a:solidFill>
                  <a:schemeClr val="bg1"/>
                </a:solidFill>
                <a:latin typeface="Times New Roman" panose="02020603050405020304" pitchFamily="18" charset="0"/>
                <a:cs typeface="Times New Roman" panose="02020603050405020304" pitchFamily="18" charset="0"/>
              </a:rPr>
              <a:t>Учет налогоплательщиком сделки (операции) в соответствии с ее действительным </a:t>
            </a:r>
            <a:r>
              <a:rPr lang="ru-RU" dirty="0">
                <a:solidFill>
                  <a:schemeClr val="bg1"/>
                </a:solidFill>
                <a:latin typeface="Times New Roman" panose="02020603050405020304" pitchFamily="18" charset="0"/>
                <a:cs typeface="Times New Roman" panose="02020603050405020304" pitchFamily="18" charset="0"/>
              </a:rPr>
              <a:t>экономическим смыслом</a:t>
            </a:r>
            <a:endParaRPr kumimoji="0" lang="en-GB" b="1" i="0" u="none" strike="noStrike" kern="1200" cap="none" spc="0" normalizeH="0" baseline="0" noProof="0" dirty="0">
              <a:ln>
                <a:noFill/>
              </a:ln>
              <a:solidFill>
                <a:schemeClr val="bg1"/>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grpSp>
        <p:nvGrpSpPr>
          <p:cNvPr id="7" name="Group 31">
            <a:extLst>
              <a:ext uri="{FF2B5EF4-FFF2-40B4-BE49-F238E27FC236}">
                <a16:creationId xmlns:a16="http://schemas.microsoft.com/office/drawing/2014/main" id="{50CF5DFB-B9D3-41EC-B803-E8833CB6A11B}"/>
              </a:ext>
            </a:extLst>
          </p:cNvPr>
          <p:cNvGrpSpPr/>
          <p:nvPr/>
        </p:nvGrpSpPr>
        <p:grpSpPr>
          <a:xfrm rot="10800000" flipH="1">
            <a:off x="0" y="5083544"/>
            <a:ext cx="4439016" cy="1303498"/>
            <a:chOff x="0" y="1409269"/>
            <a:chExt cx="5918688" cy="1303498"/>
          </a:xfrm>
          <a:solidFill>
            <a:srgbClr val="C00000"/>
          </a:solidFill>
        </p:grpSpPr>
        <p:sp>
          <p:nvSpPr>
            <p:cNvPr id="33" name="Rectangle 32">
              <a:extLst>
                <a:ext uri="{FF2B5EF4-FFF2-40B4-BE49-F238E27FC236}">
                  <a16:creationId xmlns:a16="http://schemas.microsoft.com/office/drawing/2014/main" id="{C3C29D52-05F3-4375-AD3A-45AF3ABD1A3E}"/>
                </a:ext>
              </a:extLst>
            </p:cNvPr>
            <p:cNvSpPr/>
            <p:nvPr/>
          </p:nvSpPr>
          <p:spPr>
            <a:xfrm>
              <a:off x="0" y="1409269"/>
              <a:ext cx="4030249" cy="65437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row: Left 1">
              <a:extLst>
                <a:ext uri="{FF2B5EF4-FFF2-40B4-BE49-F238E27FC236}">
                  <a16:creationId xmlns:a16="http://schemas.microsoft.com/office/drawing/2014/main" id="{6C1B2820-9D91-43AD-9EC6-DA3A7A049B4A}"/>
                </a:ext>
              </a:extLst>
            </p:cNvPr>
            <p:cNvSpPr/>
            <p:nvPr/>
          </p:nvSpPr>
          <p:spPr>
            <a:xfrm rot="13391102">
              <a:off x="3010476" y="1615009"/>
              <a:ext cx="2908212" cy="1097758"/>
            </a:xfrm>
            <a:custGeom>
              <a:avLst/>
              <a:gdLst>
                <a:gd name="connsiteX0" fmla="*/ 0 w 2216226"/>
                <a:gd name="connsiteY0" fmla="*/ 548879 h 1097758"/>
                <a:gd name="connsiteX1" fmla="*/ 859007 w 2216226"/>
                <a:gd name="connsiteY1" fmla="*/ 0 h 1097758"/>
                <a:gd name="connsiteX2" fmla="*/ 859007 w 2216226"/>
                <a:gd name="connsiteY2" fmla="*/ 226725 h 1097758"/>
                <a:gd name="connsiteX3" fmla="*/ 2216226 w 2216226"/>
                <a:gd name="connsiteY3" fmla="*/ 226725 h 1097758"/>
                <a:gd name="connsiteX4" fmla="*/ 2216226 w 2216226"/>
                <a:gd name="connsiteY4" fmla="*/ 871033 h 1097758"/>
                <a:gd name="connsiteX5" fmla="*/ 859007 w 2216226"/>
                <a:gd name="connsiteY5" fmla="*/ 871033 h 1097758"/>
                <a:gd name="connsiteX6" fmla="*/ 859007 w 2216226"/>
                <a:gd name="connsiteY6" fmla="*/ 1097758 h 1097758"/>
                <a:gd name="connsiteX7" fmla="*/ 0 w 2216226"/>
                <a:gd name="connsiteY7" fmla="*/ 548879 h 1097758"/>
                <a:gd name="connsiteX0" fmla="*/ 0 w 2908212"/>
                <a:gd name="connsiteY0" fmla="*/ 548879 h 1097758"/>
                <a:gd name="connsiteX1" fmla="*/ 859007 w 2908212"/>
                <a:gd name="connsiteY1" fmla="*/ 0 h 1097758"/>
                <a:gd name="connsiteX2" fmla="*/ 859007 w 2908212"/>
                <a:gd name="connsiteY2" fmla="*/ 226725 h 1097758"/>
                <a:gd name="connsiteX3" fmla="*/ 2908212 w 2908212"/>
                <a:gd name="connsiteY3" fmla="*/ 221698 h 1097758"/>
                <a:gd name="connsiteX4" fmla="*/ 2216226 w 2908212"/>
                <a:gd name="connsiteY4" fmla="*/ 871033 h 1097758"/>
                <a:gd name="connsiteX5" fmla="*/ 859007 w 2908212"/>
                <a:gd name="connsiteY5" fmla="*/ 871033 h 1097758"/>
                <a:gd name="connsiteX6" fmla="*/ 859007 w 2908212"/>
                <a:gd name="connsiteY6" fmla="*/ 1097758 h 1097758"/>
                <a:gd name="connsiteX7" fmla="*/ 0 w 2908212"/>
                <a:gd name="connsiteY7" fmla="*/ 548879 h 10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212" h="1097758">
                  <a:moveTo>
                    <a:pt x="0" y="548879"/>
                  </a:moveTo>
                  <a:lnTo>
                    <a:pt x="859007" y="0"/>
                  </a:lnTo>
                  <a:lnTo>
                    <a:pt x="859007" y="226725"/>
                  </a:lnTo>
                  <a:lnTo>
                    <a:pt x="2908212" y="221698"/>
                  </a:lnTo>
                  <a:lnTo>
                    <a:pt x="2216226" y="871033"/>
                  </a:lnTo>
                  <a:lnTo>
                    <a:pt x="859007" y="871033"/>
                  </a:lnTo>
                  <a:lnTo>
                    <a:pt x="859007" y="1097758"/>
                  </a:lnTo>
                  <a:lnTo>
                    <a:pt x="0" y="548879"/>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ED5FC28A-4B97-497F-A6A1-A5D0DA889B11}"/>
              </a:ext>
            </a:extLst>
          </p:cNvPr>
          <p:cNvSpPr txBox="1"/>
          <p:nvPr/>
        </p:nvSpPr>
        <p:spPr>
          <a:xfrm>
            <a:off x="95891" y="5838004"/>
            <a:ext cx="2627461" cy="707886"/>
          </a:xfrm>
          <a:prstGeom prst="rect">
            <a:avLst/>
          </a:prstGeom>
          <a:noFill/>
        </p:spPr>
        <p:txBody>
          <a:bodyPr wrap="square" rtlCol="0">
            <a:spAutoFit/>
          </a:bodyPr>
          <a:lstStyle/>
          <a:p>
            <a:pPr lvl="0" algn="just">
              <a:defRPr/>
            </a:pPr>
            <a:r>
              <a:rPr kumimoji="0" lang="ru-RU" sz="2000" b="1" i="0" u="none" strike="noStrike" kern="1200" cap="none" spc="0" normalizeH="0" baseline="0" noProof="0" dirty="0">
                <a:ln>
                  <a:noFill/>
                </a:ln>
                <a:solidFill>
                  <a:schemeClr val="bg1"/>
                </a:solidFill>
                <a:effectLst/>
                <a:uLnTx/>
                <a:uFillTx/>
                <a:latin typeface="Times New Roman" panose="02020603050405020304" pitchFamily="18" charset="0"/>
                <a:ea typeface="Noto Sans" panose="020B0502040504020204" pitchFamily="34"/>
                <a:cs typeface="Times New Roman" panose="02020603050405020304" pitchFamily="18" charset="0"/>
              </a:rPr>
              <a:t>Должна</a:t>
            </a:r>
            <a:r>
              <a:rPr lang="ru-RU" sz="2000" b="1" dirty="0">
                <a:solidFill>
                  <a:schemeClr val="bg1"/>
                </a:solidFill>
                <a:latin typeface="Times New Roman" panose="02020603050405020304" pitchFamily="18" charset="0"/>
                <a:ea typeface="Noto Sans" panose="020B0502040504020204" pitchFamily="34"/>
                <a:cs typeface="Times New Roman" panose="02020603050405020304" pitchFamily="18" charset="0"/>
              </a:rPr>
              <a:t>я осмотрительность</a:t>
            </a:r>
            <a:endParaRPr kumimoji="0" lang="en-GB" sz="2000" b="1" i="0" u="none" strike="noStrike" kern="1200" cap="none" spc="0" normalizeH="0" baseline="0" noProof="0" dirty="0">
              <a:ln>
                <a:noFill/>
              </a:ln>
              <a:solidFill>
                <a:schemeClr val="bg1"/>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grpSp>
        <p:nvGrpSpPr>
          <p:cNvPr id="9" name="Group 36">
            <a:extLst>
              <a:ext uri="{FF2B5EF4-FFF2-40B4-BE49-F238E27FC236}">
                <a16:creationId xmlns:a16="http://schemas.microsoft.com/office/drawing/2014/main" id="{4564B34E-B18E-4AC0-8C95-0383E8AB07D4}"/>
              </a:ext>
            </a:extLst>
          </p:cNvPr>
          <p:cNvGrpSpPr/>
          <p:nvPr/>
        </p:nvGrpSpPr>
        <p:grpSpPr>
          <a:xfrm rot="10800000">
            <a:off x="4704984" y="5091025"/>
            <a:ext cx="4439016" cy="1303498"/>
            <a:chOff x="0" y="1409269"/>
            <a:chExt cx="5918688" cy="1303498"/>
          </a:xfrm>
        </p:grpSpPr>
        <p:sp>
          <p:nvSpPr>
            <p:cNvPr id="38" name="Rectangle 37">
              <a:extLst>
                <a:ext uri="{FF2B5EF4-FFF2-40B4-BE49-F238E27FC236}">
                  <a16:creationId xmlns:a16="http://schemas.microsoft.com/office/drawing/2014/main" id="{49D3E780-5536-4EB8-B061-A7C9C23D6673}"/>
                </a:ext>
              </a:extLst>
            </p:cNvPr>
            <p:cNvSpPr/>
            <p:nvPr/>
          </p:nvSpPr>
          <p:spPr>
            <a:xfrm>
              <a:off x="0" y="1409269"/>
              <a:ext cx="4030249" cy="65437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Left 1">
              <a:extLst>
                <a:ext uri="{FF2B5EF4-FFF2-40B4-BE49-F238E27FC236}">
                  <a16:creationId xmlns:a16="http://schemas.microsoft.com/office/drawing/2014/main" id="{0DCD6692-2C9F-4D5D-A4BE-75930BA075FE}"/>
                </a:ext>
              </a:extLst>
            </p:cNvPr>
            <p:cNvSpPr/>
            <p:nvPr/>
          </p:nvSpPr>
          <p:spPr>
            <a:xfrm rot="13391102">
              <a:off x="3010476" y="1615009"/>
              <a:ext cx="2908212" cy="1097758"/>
            </a:xfrm>
            <a:custGeom>
              <a:avLst/>
              <a:gdLst>
                <a:gd name="connsiteX0" fmla="*/ 0 w 2216226"/>
                <a:gd name="connsiteY0" fmla="*/ 548879 h 1097758"/>
                <a:gd name="connsiteX1" fmla="*/ 859007 w 2216226"/>
                <a:gd name="connsiteY1" fmla="*/ 0 h 1097758"/>
                <a:gd name="connsiteX2" fmla="*/ 859007 w 2216226"/>
                <a:gd name="connsiteY2" fmla="*/ 226725 h 1097758"/>
                <a:gd name="connsiteX3" fmla="*/ 2216226 w 2216226"/>
                <a:gd name="connsiteY3" fmla="*/ 226725 h 1097758"/>
                <a:gd name="connsiteX4" fmla="*/ 2216226 w 2216226"/>
                <a:gd name="connsiteY4" fmla="*/ 871033 h 1097758"/>
                <a:gd name="connsiteX5" fmla="*/ 859007 w 2216226"/>
                <a:gd name="connsiteY5" fmla="*/ 871033 h 1097758"/>
                <a:gd name="connsiteX6" fmla="*/ 859007 w 2216226"/>
                <a:gd name="connsiteY6" fmla="*/ 1097758 h 1097758"/>
                <a:gd name="connsiteX7" fmla="*/ 0 w 2216226"/>
                <a:gd name="connsiteY7" fmla="*/ 548879 h 1097758"/>
                <a:gd name="connsiteX0" fmla="*/ 0 w 2908212"/>
                <a:gd name="connsiteY0" fmla="*/ 548879 h 1097758"/>
                <a:gd name="connsiteX1" fmla="*/ 859007 w 2908212"/>
                <a:gd name="connsiteY1" fmla="*/ 0 h 1097758"/>
                <a:gd name="connsiteX2" fmla="*/ 859007 w 2908212"/>
                <a:gd name="connsiteY2" fmla="*/ 226725 h 1097758"/>
                <a:gd name="connsiteX3" fmla="*/ 2908212 w 2908212"/>
                <a:gd name="connsiteY3" fmla="*/ 221698 h 1097758"/>
                <a:gd name="connsiteX4" fmla="*/ 2216226 w 2908212"/>
                <a:gd name="connsiteY4" fmla="*/ 871033 h 1097758"/>
                <a:gd name="connsiteX5" fmla="*/ 859007 w 2908212"/>
                <a:gd name="connsiteY5" fmla="*/ 871033 h 1097758"/>
                <a:gd name="connsiteX6" fmla="*/ 859007 w 2908212"/>
                <a:gd name="connsiteY6" fmla="*/ 1097758 h 1097758"/>
                <a:gd name="connsiteX7" fmla="*/ 0 w 2908212"/>
                <a:gd name="connsiteY7" fmla="*/ 548879 h 109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8212" h="1097758">
                  <a:moveTo>
                    <a:pt x="0" y="548879"/>
                  </a:moveTo>
                  <a:lnTo>
                    <a:pt x="859007" y="0"/>
                  </a:lnTo>
                  <a:lnTo>
                    <a:pt x="859007" y="226725"/>
                  </a:lnTo>
                  <a:lnTo>
                    <a:pt x="2908212" y="221698"/>
                  </a:lnTo>
                  <a:lnTo>
                    <a:pt x="2216226" y="871033"/>
                  </a:lnTo>
                  <a:lnTo>
                    <a:pt x="859007" y="871033"/>
                  </a:lnTo>
                  <a:lnTo>
                    <a:pt x="859007" y="1097758"/>
                  </a:lnTo>
                  <a:lnTo>
                    <a:pt x="0" y="548879"/>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6D742883-841D-42FA-9AF4-94A175EF2B98}"/>
              </a:ext>
            </a:extLst>
          </p:cNvPr>
          <p:cNvSpPr txBox="1"/>
          <p:nvPr/>
        </p:nvSpPr>
        <p:spPr>
          <a:xfrm>
            <a:off x="6688718" y="5802874"/>
            <a:ext cx="2600126" cy="338554"/>
          </a:xfrm>
          <a:prstGeom prst="rect">
            <a:avLst/>
          </a:prstGeom>
          <a:noFill/>
        </p:spPr>
        <p:txBody>
          <a:bodyPr wrap="square" rtlCol="0">
            <a:spAutoFit/>
          </a:bodyPr>
          <a:lstStyle/>
          <a:p>
            <a:pPr lvl="0" algn="just">
              <a:defRPr/>
            </a:pPr>
            <a:r>
              <a:rPr lang="ru-RU" sz="1600" dirty="0">
                <a:solidFill>
                  <a:schemeClr val="bg1"/>
                </a:solidFill>
                <a:latin typeface="Times New Roman" panose="02020603050405020304" pitchFamily="18" charset="0"/>
                <a:cs typeface="Times New Roman" panose="02020603050405020304" pitchFamily="18" charset="0"/>
              </a:rPr>
              <a:t>Реальность операций</a:t>
            </a:r>
            <a:endParaRPr kumimoji="0" lang="en-GB" sz="1600" b="1" i="0" u="none" strike="noStrike" kern="1200" cap="none" spc="0" normalizeH="0" baseline="0" noProof="0" dirty="0">
              <a:ln>
                <a:noFill/>
              </a:ln>
              <a:solidFill>
                <a:schemeClr val="bg1"/>
              </a:solidFill>
              <a:effectLst/>
              <a:uLnTx/>
              <a:uFillTx/>
              <a:latin typeface="Times New Roman" panose="02020603050405020304" pitchFamily="18" charset="0"/>
              <a:ea typeface="Noto Sans" panose="020B0502040504020204" pitchFamily="34"/>
              <a:cs typeface="Times New Roman" panose="02020603050405020304" pitchFamily="18" charset="0"/>
            </a:endParaRPr>
          </a:p>
        </p:txBody>
      </p:sp>
      <p:sp>
        <p:nvSpPr>
          <p:cNvPr id="8" name="Прямоугольник 7"/>
          <p:cNvSpPr/>
          <p:nvPr/>
        </p:nvSpPr>
        <p:spPr>
          <a:xfrm>
            <a:off x="0" y="1497499"/>
            <a:ext cx="2723351" cy="2339102"/>
          </a:xfrm>
          <a:prstGeom prst="rect">
            <a:avLst/>
          </a:prstGeom>
        </p:spPr>
        <p:txBody>
          <a:bodyPr wrap="square">
            <a:spAutoFit/>
          </a:bodyPr>
          <a:lstStyle/>
          <a:p>
            <a:pPr indent="365125" algn="ctr"/>
            <a:r>
              <a:rPr lang="ru-RU" sz="1600" i="1" dirty="0">
                <a:solidFill>
                  <a:schemeClr val="bg1"/>
                </a:solidFill>
                <a:latin typeface="Times New Roman" panose="02020603050405020304" pitchFamily="18" charset="0"/>
                <a:cs typeface="Times New Roman" panose="02020603050405020304" pitchFamily="18" charset="0"/>
              </a:rPr>
              <a:t>Наличие возможности получения налогоплательщиком того же результата экономической деятельности при совершении иных не запрещенных законодательством сделок</a:t>
            </a:r>
            <a:r>
              <a:rPr lang="ru-RU"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019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Rot by="120000">
                                      <p:cBhvr>
                                        <p:cTn id="6" dur="50" fill="hold">
                                          <p:stCondLst>
                                            <p:cond delay="0"/>
                                          </p:stCondLst>
                                        </p:cTn>
                                        <p:tgtEl>
                                          <p:spTgt spid="45"/>
                                        </p:tgtEl>
                                        <p:attrNameLst>
                                          <p:attrName>r</p:attrName>
                                        </p:attrNameLst>
                                      </p:cBhvr>
                                    </p:animRot>
                                    <p:animRot by="-240000">
                                      <p:cBhvr>
                                        <p:cTn id="7" dur="100" fill="hold">
                                          <p:stCondLst>
                                            <p:cond delay="100"/>
                                          </p:stCondLst>
                                        </p:cTn>
                                        <p:tgtEl>
                                          <p:spTgt spid="45"/>
                                        </p:tgtEl>
                                        <p:attrNameLst>
                                          <p:attrName>r</p:attrName>
                                        </p:attrNameLst>
                                      </p:cBhvr>
                                    </p:animRot>
                                    <p:animRot by="240000">
                                      <p:cBhvr>
                                        <p:cTn id="8" dur="100" fill="hold">
                                          <p:stCondLst>
                                            <p:cond delay="200"/>
                                          </p:stCondLst>
                                        </p:cTn>
                                        <p:tgtEl>
                                          <p:spTgt spid="45"/>
                                        </p:tgtEl>
                                        <p:attrNameLst>
                                          <p:attrName>r</p:attrName>
                                        </p:attrNameLst>
                                      </p:cBhvr>
                                    </p:animRot>
                                    <p:animRot by="-240000">
                                      <p:cBhvr>
                                        <p:cTn id="9" dur="100" fill="hold">
                                          <p:stCondLst>
                                            <p:cond delay="300"/>
                                          </p:stCondLst>
                                        </p:cTn>
                                        <p:tgtEl>
                                          <p:spTgt spid="45"/>
                                        </p:tgtEl>
                                        <p:attrNameLst>
                                          <p:attrName>r</p:attrName>
                                        </p:attrNameLst>
                                      </p:cBhvr>
                                    </p:animRot>
                                    <p:animRot by="120000">
                                      <p:cBhvr>
                                        <p:cTn id="10" dur="100" fill="hold">
                                          <p:stCondLst>
                                            <p:cond delay="400"/>
                                          </p:stCondLst>
                                        </p:cTn>
                                        <p:tgtEl>
                                          <p:spTgt spid="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Черная зарплата</a:t>
            </a:r>
            <a:br>
              <a:rPr lang="ru-RU" dirty="0"/>
            </a:br>
            <a:endParaRPr lang="ru-RU" dirty="0"/>
          </a:p>
        </p:txBody>
      </p:sp>
      <p:sp>
        <p:nvSpPr>
          <p:cNvPr id="3" name="Содержимое 2"/>
          <p:cNvSpPr>
            <a:spLocks noGrp="1"/>
          </p:cNvSpPr>
          <p:nvPr>
            <p:ph idx="1"/>
          </p:nvPr>
        </p:nvSpPr>
        <p:spPr/>
        <p:txBody>
          <a:bodyPr>
            <a:normAutofit fontScale="70000" lnSpcReduction="20000"/>
          </a:bodyPr>
          <a:lstStyle/>
          <a:p>
            <a:r>
              <a:rPr lang="ru-RU" dirty="0"/>
              <a:t>заявления обиженного сотрудника недостаточно, чтобы обвинить компанию в выплате серой зарплаты (апелляционное определение Московского городского суда от 24.04.2018 № 33–14447/2018). Нужны более веские доказательства. Например, кассовые документы и платежные ведомости по неофициальным выплатам (постановление АС Уральского округа от 14.06.2018 № А71-4965/2016). Подтверждением серых выплат могут стать справки для банка с реальной зарплатой, видеозаписи передачи денег сотрудникам и пр.</a:t>
            </a:r>
          </a:p>
        </p:txBody>
      </p:sp>
      <p:sp>
        <p:nvSpPr>
          <p:cNvPr id="4" name="Текст 3"/>
          <p:cNvSpPr>
            <a:spLocks noGrp="1"/>
          </p:cNvSpPr>
          <p:nvPr>
            <p:ph type="body" sz="half" idx="2"/>
          </p:nvPr>
        </p:nvSpPr>
        <p:spPr/>
        <p:txBody>
          <a:bodyPr/>
          <a:lstStyle/>
          <a:p>
            <a:r>
              <a:rPr lang="ru-RU" dirty="0"/>
              <a:t>Новые контрольные соотношения ФНС прописала в письмах от 17.10.2019 </a:t>
            </a:r>
            <a:r>
              <a:rPr lang="ru-RU" dirty="0">
                <a:hlinkClick r:id="rId2"/>
              </a:rPr>
              <a:t>№ БС-4-11/21381@</a:t>
            </a:r>
            <a:r>
              <a:rPr lang="ru-RU" dirty="0"/>
              <a:t>и </a:t>
            </a:r>
            <a:r>
              <a:rPr lang="ru-RU" dirty="0">
                <a:hlinkClick r:id="rId3"/>
              </a:rPr>
              <a:t>№ БС-4-11/21382@</a:t>
            </a:r>
            <a:r>
              <a:rPr lang="ru-RU" dirty="0"/>
              <a:t>. Позже ведомство снова дополнило контрольные соотношения (</a:t>
            </a:r>
            <a:r>
              <a:rPr lang="ru-RU" dirty="0">
                <a:hlinkClick r:id="rId4"/>
              </a:rPr>
              <a:t>письмо от 17.01.2020 № БС-4-11/529@</a:t>
            </a:r>
            <a:r>
              <a:rPr lang="ru-RU" dirty="0"/>
              <a:t>). На основании отчетности по зарплате программы ФНС будут сопоставлять количество сотрудников в компании и фонд оплаты труда. </a:t>
            </a:r>
          </a:p>
          <a:p>
            <a:r>
              <a:rPr lang="ru-RU" dirty="0"/>
              <a:t>работники подтверждают, что получали зарплату в конверте (</a:t>
            </a:r>
            <a:r>
              <a:rPr lang="ru-RU" dirty="0">
                <a:hlinkClick r:id="rId5"/>
              </a:rPr>
              <a:t>постановление АС </a:t>
            </a:r>
            <a:r>
              <a:rPr lang="ru-RU" dirty="0" err="1">
                <a:hlinkClick r:id="rId5"/>
              </a:rPr>
              <a:t>Западно-Сибирского</a:t>
            </a:r>
            <a:r>
              <a:rPr lang="ru-RU" dirty="0">
                <a:hlinkClick r:id="rId5"/>
              </a:rPr>
              <a:t> округа от 06.02.2018 № А46-4990/2017</a:t>
            </a:r>
            <a:r>
              <a:rPr lang="ru-RU" dirty="0"/>
              <a:t>). Показания сотрудников — веский довод в пользу серых выплат (</a:t>
            </a:r>
            <a:r>
              <a:rPr lang="ru-RU" dirty="0">
                <a:hlinkClick r:id="rId6"/>
              </a:rPr>
              <a:t>определение ВС от 22.02.2018 № 305-ЭС17-19225</a:t>
            </a:r>
            <a:r>
              <a:rPr lang="ru-RU" dirty="0"/>
              <a:t>).</a:t>
            </a:r>
          </a:p>
          <a:p>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Черная зарплата</a:t>
            </a:r>
          </a:p>
        </p:txBody>
      </p:sp>
      <p:sp>
        <p:nvSpPr>
          <p:cNvPr id="3" name="Содержимое 2"/>
          <p:cNvSpPr>
            <a:spLocks noGrp="1"/>
          </p:cNvSpPr>
          <p:nvPr>
            <p:ph sz="half" idx="1"/>
          </p:nvPr>
        </p:nvSpPr>
        <p:spPr/>
        <p:txBody>
          <a:bodyPr>
            <a:normAutofit fontScale="70000" lnSpcReduction="20000"/>
          </a:bodyPr>
          <a:lstStyle/>
          <a:p>
            <a:r>
              <a:rPr lang="ru-RU" dirty="0"/>
              <a:t>за счет серой зарплаты экономия от 19 коп. до 49 коп. с каждого рубля зарплаты.</a:t>
            </a:r>
          </a:p>
          <a:p>
            <a:r>
              <a:rPr lang="ru-RU" dirty="0">
                <a:hlinkClick r:id="rId2"/>
              </a:rPr>
              <a:t>Документы о выдаче черной </a:t>
            </a:r>
            <a:r>
              <a:rPr lang="ru-RU" dirty="0" err="1">
                <a:hlinkClick r:id="rId2"/>
              </a:rPr>
              <a:t>зп</a:t>
            </a:r>
            <a:r>
              <a:rPr lang="ru-RU" dirty="0">
                <a:hlinkClick r:id="rId2"/>
              </a:rPr>
              <a:t> и показания сотрудников АС </a:t>
            </a:r>
            <a:r>
              <a:rPr lang="ru-RU" dirty="0" err="1">
                <a:hlinkClick r:id="rId2"/>
              </a:rPr>
              <a:t>Западно-Сибирского</a:t>
            </a:r>
            <a:r>
              <a:rPr lang="ru-RU" dirty="0">
                <a:hlinkClick r:id="rId2"/>
              </a:rPr>
              <a:t> округа от 06.02.2018 № А46-4990/2017</a:t>
            </a:r>
            <a:r>
              <a:rPr lang="ru-RU" dirty="0"/>
              <a:t>).</a:t>
            </a:r>
          </a:p>
          <a:p>
            <a:r>
              <a:rPr lang="ru-RU" dirty="0"/>
              <a:t>Перечисление на карты сотрудников ВС от 12.10.2018 № 309-КГ18-15468).</a:t>
            </a:r>
          </a:p>
        </p:txBody>
      </p:sp>
      <p:sp>
        <p:nvSpPr>
          <p:cNvPr id="4" name="Содержимое 3"/>
          <p:cNvSpPr>
            <a:spLocks noGrp="1"/>
          </p:cNvSpPr>
          <p:nvPr>
            <p:ph sz="half" idx="2"/>
          </p:nvPr>
        </p:nvSpPr>
        <p:spPr/>
        <p:txBody>
          <a:bodyPr>
            <a:normAutofit fontScale="70000" lnSpcReduction="20000"/>
          </a:bodyPr>
          <a:lstStyle/>
          <a:p>
            <a:r>
              <a:rPr lang="ru-RU" dirty="0"/>
              <a:t>Сотрудник получил доступ к черной бухгалтерии и скопировал данные  (</a:t>
            </a:r>
            <a:r>
              <a:rPr lang="ru-RU" dirty="0">
                <a:hlinkClick r:id="rId2"/>
              </a:rPr>
              <a:t>АС </a:t>
            </a:r>
            <a:r>
              <a:rPr lang="ru-RU" dirty="0" err="1">
                <a:hlinkClick r:id="rId2"/>
              </a:rPr>
              <a:t>Западно-Сибирского</a:t>
            </a:r>
            <a:r>
              <a:rPr lang="ru-RU" dirty="0">
                <a:hlinkClick r:id="rId2"/>
              </a:rPr>
              <a:t> округа от 06.02.2018 № А46-4990/2017</a:t>
            </a:r>
            <a:r>
              <a:rPr lang="ru-RU" dirty="0"/>
              <a:t>). Любой сотрудник может поддержать коллективный иск более информированного коллеги или дать свидетельские показания против компании.</a:t>
            </a:r>
            <a:r>
              <a:rPr lang="ru-RU" dirty="0">
                <a:hlinkClick r:id="rId3"/>
              </a:rPr>
              <a:t> Рассказали сотрудники про </a:t>
            </a:r>
            <a:r>
              <a:rPr lang="ru-RU" dirty="0" err="1">
                <a:hlinkClick r:id="rId3"/>
              </a:rPr>
              <a:t>зп</a:t>
            </a:r>
            <a:r>
              <a:rPr lang="ru-RU" dirty="0">
                <a:hlinkClick r:id="rId3"/>
              </a:rPr>
              <a:t> и однодневки АС Центрального округа от 15.04.2019 № А09-2405/2018</a:t>
            </a:r>
            <a:r>
              <a:rPr lang="ru-RU" dirty="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400" dirty="0"/>
              <a:t>Черная зарплата</a:t>
            </a:r>
          </a:p>
        </p:txBody>
      </p:sp>
      <p:sp>
        <p:nvSpPr>
          <p:cNvPr id="3" name="Содержимое 2"/>
          <p:cNvSpPr>
            <a:spLocks noGrp="1"/>
          </p:cNvSpPr>
          <p:nvPr>
            <p:ph idx="1"/>
          </p:nvPr>
        </p:nvSpPr>
        <p:spPr/>
        <p:txBody>
          <a:bodyPr>
            <a:normAutofit fontScale="70000" lnSpcReduction="20000"/>
          </a:bodyPr>
          <a:lstStyle/>
          <a:p>
            <a:r>
              <a:rPr lang="ru-RU" b="1" dirty="0"/>
              <a:t>Именно показания работников дают проверяющим прямые доказательства «конвертных» схем (</a:t>
            </a:r>
            <a:r>
              <a:rPr lang="ru-RU" b="1" dirty="0">
                <a:hlinkClick r:id="rId2"/>
              </a:rPr>
              <a:t>определение ВС от 22.02.2018 № 305-ЭС17-19225</a:t>
            </a:r>
            <a:r>
              <a:rPr lang="ru-RU" b="1" dirty="0"/>
              <a:t>). Причем в схемах с серыми зарплатами серьезную угрозу представляют бывшие сотрудники организации. Они могут самостоятельно инициировать разбирательство, указав на недобросовестных работодателей (</a:t>
            </a:r>
            <a:r>
              <a:rPr lang="ru-RU" b="1" dirty="0">
                <a:hlinkClick r:id="rId3"/>
              </a:rPr>
              <a:t>постановление АС Поволжского округа от 21.10.2015 № Ф06-1970/2015</a:t>
            </a:r>
            <a:r>
              <a:rPr lang="ru-RU" b="1" dirty="0"/>
              <a:t>). Впрочем, это же судебное дело дало налогоплательщикам идею того, как избежать ответственности за схему. Если сотрудник не поставит свою подпись в расходной ведомости, налоговики не смогут корректно </a:t>
            </a:r>
            <a:r>
              <a:rPr lang="ru-RU" b="1" dirty="0" err="1"/>
              <a:t>доначислить</a:t>
            </a:r>
            <a:r>
              <a:rPr lang="ru-RU" b="1" dirty="0"/>
              <a:t> НДФЛ.</a:t>
            </a:r>
            <a:endParaRPr lang="ru-RU" dirty="0"/>
          </a:p>
        </p:txBody>
      </p:sp>
      <p:sp>
        <p:nvSpPr>
          <p:cNvPr id="4" name="Текст 3"/>
          <p:cNvSpPr>
            <a:spLocks noGrp="1"/>
          </p:cNvSpPr>
          <p:nvPr>
            <p:ph type="body" sz="half" idx="2"/>
          </p:nvPr>
        </p:nvSpPr>
        <p:spPr/>
        <p:txBody>
          <a:bodyPr>
            <a:normAutofit fontScale="62500" lnSpcReduction="20000"/>
          </a:bodyPr>
          <a:lstStyle/>
          <a:p>
            <a:r>
              <a:rPr lang="ru-RU" sz="2800" b="1" dirty="0">
                <a:solidFill>
                  <a:srgbClr val="FF0000"/>
                </a:solidFill>
              </a:rPr>
              <a:t>АС Уральского округа от № Ф09-2930/18 от 14.06.2018 года по делу №А71-4965/2016</a:t>
            </a:r>
            <a:br>
              <a:rPr lang="ru-RU" dirty="0"/>
            </a:br>
            <a:r>
              <a:rPr lang="ru-RU" sz="1500" dirty="0"/>
              <a:t>АНАЛИЗ  ИФНС сведений о доходах, Физикам</a:t>
            </a:r>
          </a:p>
          <a:p>
            <a:r>
              <a:rPr lang="ru-RU" sz="1500" dirty="0"/>
              <a:t>Трудовые договоры, штатное расписание, табели учета рабочего времени, реестры перечисления на лицевые счета работников, своды начислений, удержаний, выплат.</a:t>
            </a:r>
          </a:p>
          <a:p>
            <a:r>
              <a:rPr lang="ru-RU" sz="2100" b="1" dirty="0"/>
              <a:t> ст.93.1 НК РФ, провели анализ журналов </a:t>
            </a:r>
            <a:r>
              <a:rPr lang="ru-RU" sz="2100" b="1" dirty="0" err="1"/>
              <a:t>предрейсовых</a:t>
            </a:r>
            <a:r>
              <a:rPr lang="ru-RU" sz="2100" b="1" dirty="0"/>
              <a:t> осмотров водителей, полученных из медучреждений. Выяснили, что медосмотры проходили физические лица – сотрудники общества, с которыми не были заключены трудовые договоры.</a:t>
            </a:r>
          </a:p>
          <a:p>
            <a:r>
              <a:rPr lang="ru-RU" sz="2100" b="1" dirty="0"/>
              <a:t>Выемка путевых листов налогоплательщика и реестров от заказчиков транспортных услуг- там ФИО.</a:t>
            </a:r>
          </a:p>
          <a:p>
            <a:r>
              <a:rPr lang="ru-RU" sz="2100" b="1" dirty="0"/>
              <a:t>Опросы работников</a:t>
            </a:r>
          </a:p>
          <a:p>
            <a:r>
              <a:rPr lang="ru-RU" sz="2100" b="1" dirty="0"/>
              <a:t>Перечисления денег на карточки работников</a:t>
            </a:r>
          </a:p>
          <a:p>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делают</a:t>
            </a:r>
          </a:p>
        </p:txBody>
      </p:sp>
      <p:sp>
        <p:nvSpPr>
          <p:cNvPr id="3" name="Содержимое 2"/>
          <p:cNvSpPr>
            <a:spLocks noGrp="1"/>
          </p:cNvSpPr>
          <p:nvPr>
            <p:ph sz="half" idx="1"/>
          </p:nvPr>
        </p:nvSpPr>
        <p:spPr/>
        <p:txBody>
          <a:bodyPr>
            <a:normAutofit fontScale="92500" lnSpcReduction="20000"/>
          </a:bodyPr>
          <a:lstStyle/>
          <a:p>
            <a:r>
              <a:rPr lang="ru-RU" dirty="0"/>
              <a:t>Неполная ставка</a:t>
            </a:r>
          </a:p>
          <a:p>
            <a:r>
              <a:rPr lang="ru-RU" dirty="0"/>
              <a:t>Перечисляют каждый месяц разные суммы</a:t>
            </a:r>
          </a:p>
          <a:p>
            <a:r>
              <a:rPr lang="ru-RU" dirty="0"/>
              <a:t>Регресс</a:t>
            </a:r>
          </a:p>
          <a:p>
            <a:r>
              <a:rPr lang="ru-RU" dirty="0"/>
              <a:t>Под отчет</a:t>
            </a:r>
          </a:p>
          <a:p>
            <a:r>
              <a:rPr lang="ru-RU" dirty="0"/>
              <a:t>Займы</a:t>
            </a:r>
          </a:p>
          <a:p>
            <a:r>
              <a:rPr lang="ru-RU" dirty="0"/>
              <a:t>Сайты поиска работы- реальная </a:t>
            </a:r>
            <a:r>
              <a:rPr lang="ru-RU" dirty="0" err="1"/>
              <a:t>зарплата+</a:t>
            </a:r>
            <a:r>
              <a:rPr lang="ru-RU" dirty="0"/>
              <a:t> сайт компании</a:t>
            </a:r>
          </a:p>
          <a:p>
            <a:r>
              <a:rPr lang="ru-RU" dirty="0"/>
              <a:t>Платить </a:t>
            </a:r>
            <a:r>
              <a:rPr lang="ru-RU" dirty="0" err="1"/>
              <a:t>минималку</a:t>
            </a:r>
            <a:r>
              <a:rPr lang="ru-RU" dirty="0"/>
              <a:t> Федеральную или </a:t>
            </a:r>
            <a:r>
              <a:rPr lang="ru-RU" dirty="0" err="1"/>
              <a:t>минималку</a:t>
            </a:r>
            <a:r>
              <a:rPr lang="ru-RU" dirty="0"/>
              <a:t> </a:t>
            </a:r>
            <a:r>
              <a:rPr lang="ru-RU"/>
              <a:t>по региону</a:t>
            </a:r>
            <a:endParaRPr lang="ru-RU" dirty="0"/>
          </a:p>
          <a:p>
            <a:endParaRPr lang="ru-RU" dirty="0"/>
          </a:p>
          <a:p>
            <a:endParaRPr lang="ru-RU" dirty="0"/>
          </a:p>
        </p:txBody>
      </p:sp>
      <p:sp>
        <p:nvSpPr>
          <p:cNvPr id="4" name="Содержимое 3"/>
          <p:cNvSpPr>
            <a:spLocks noGrp="1"/>
          </p:cNvSpPr>
          <p:nvPr>
            <p:ph sz="half" idx="2"/>
          </p:nvPr>
        </p:nvSpPr>
        <p:spPr/>
        <p:txBody>
          <a:bodyPr>
            <a:normAutofit fontScale="92500" lnSpcReduction="20000"/>
          </a:bodyPr>
          <a:lstStyle/>
          <a:p>
            <a:r>
              <a:rPr lang="ru-RU" dirty="0"/>
              <a:t>На прошлой работе получал больше</a:t>
            </a:r>
          </a:p>
          <a:p>
            <a:r>
              <a:rPr lang="ru-RU" dirty="0"/>
              <a:t>Одинаковая </a:t>
            </a:r>
            <a:r>
              <a:rPr lang="ru-RU" dirty="0" err="1"/>
              <a:t>зп</a:t>
            </a:r>
            <a:r>
              <a:rPr lang="ru-RU" dirty="0"/>
              <a:t> и у дворника и у гендиректора</a:t>
            </a:r>
          </a:p>
          <a:p>
            <a:r>
              <a:rPr lang="ru-RU" dirty="0"/>
              <a:t>Снижение </a:t>
            </a:r>
            <a:r>
              <a:rPr lang="ru-RU" dirty="0" err="1"/>
              <a:t>зп</a:t>
            </a:r>
            <a:r>
              <a:rPr lang="ru-RU" dirty="0"/>
              <a:t> при росте доходов</a:t>
            </a:r>
          </a:p>
          <a:p>
            <a:r>
              <a:rPr lang="ru-RU" dirty="0"/>
              <a:t>Перевод на карту серой части</a:t>
            </a:r>
          </a:p>
          <a:p>
            <a:endParaRPr lang="ru-RU" dirty="0"/>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Черная зарплата</a:t>
            </a:r>
          </a:p>
        </p:txBody>
      </p:sp>
      <p:sp>
        <p:nvSpPr>
          <p:cNvPr id="3" name="Содержимое 2"/>
          <p:cNvSpPr>
            <a:spLocks noGrp="1"/>
          </p:cNvSpPr>
          <p:nvPr>
            <p:ph sz="half" idx="1"/>
          </p:nvPr>
        </p:nvSpPr>
        <p:spPr/>
        <p:txBody>
          <a:bodyPr>
            <a:normAutofit fontScale="85000" lnSpcReduction="10000"/>
          </a:bodyPr>
          <a:lstStyle/>
          <a:p>
            <a:r>
              <a:rPr lang="ru-RU" dirty="0"/>
              <a:t>При увольнении расчет с сотрудником полный. Беседа, сожаление. Вопросы об отсутствии претензий</a:t>
            </a:r>
          </a:p>
          <a:p>
            <a:r>
              <a:rPr lang="ru-RU" dirty="0"/>
              <a:t>Не хранить данные управленческого учета в  офисе и в электронном виде. </a:t>
            </a:r>
          </a:p>
          <a:p>
            <a:r>
              <a:rPr lang="ru-RU" dirty="0"/>
              <a:t>Не выдавать сотрудникам документы с завышенными доходами</a:t>
            </a:r>
          </a:p>
        </p:txBody>
      </p:sp>
      <p:sp>
        <p:nvSpPr>
          <p:cNvPr id="4" name="Содержимое 3"/>
          <p:cNvSpPr>
            <a:spLocks noGrp="1"/>
          </p:cNvSpPr>
          <p:nvPr>
            <p:ph sz="half" idx="2"/>
          </p:nvPr>
        </p:nvSpPr>
        <p:spPr/>
        <p:txBody>
          <a:bodyPr>
            <a:normAutofit fontScale="85000" lnSpcReduction="10000"/>
          </a:bodyPr>
          <a:lstStyle/>
          <a:p>
            <a:r>
              <a:rPr lang="ru-RU" dirty="0"/>
              <a:t>Ничего не переводить на карты. НИКОГДА. В т.ч. Между сотрудниками</a:t>
            </a:r>
          </a:p>
          <a:p>
            <a:r>
              <a:rPr lang="ru-RU" dirty="0"/>
              <a:t>Не использовать однодневки и нереальных ИП</a:t>
            </a:r>
          </a:p>
          <a:p>
            <a:r>
              <a:rPr lang="ru-RU" dirty="0"/>
              <a:t>Не злоупотреблять </a:t>
            </a:r>
            <a:r>
              <a:rPr lang="ru-RU" dirty="0" err="1"/>
              <a:t>самозанятыми</a:t>
            </a:r>
            <a:endParaRPr lang="ru-RU" dirty="0"/>
          </a:p>
          <a:p>
            <a:r>
              <a:rPr lang="ru-RU" dirty="0"/>
              <a:t>Только реальные ИП</a:t>
            </a:r>
          </a:p>
          <a:p>
            <a:r>
              <a:rPr lang="ru-RU" dirty="0"/>
              <a:t>Правило- за обсуждение зарплаты- увольнять- политика компании</a:t>
            </a:r>
          </a:p>
          <a:p>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Ученический договор</a:t>
            </a:r>
          </a:p>
        </p:txBody>
      </p:sp>
      <p:sp>
        <p:nvSpPr>
          <p:cNvPr id="3" name="Содержимое 2"/>
          <p:cNvSpPr>
            <a:spLocks noGrp="1"/>
          </p:cNvSpPr>
          <p:nvPr>
            <p:ph sz="half" idx="1"/>
          </p:nvPr>
        </p:nvSpPr>
        <p:spPr/>
        <p:txBody>
          <a:bodyPr>
            <a:normAutofit fontScale="62500" lnSpcReduction="20000"/>
          </a:bodyPr>
          <a:lstStyle/>
          <a:p>
            <a:r>
              <a:rPr lang="ru-RU" b="1" dirty="0"/>
              <a:t>1. Ученический </a:t>
            </a:r>
            <a:r>
              <a:rPr lang="ru-RU" b="1" dirty="0" err="1"/>
              <a:t>договор</a:t>
            </a:r>
            <a:r>
              <a:rPr lang="ru-RU" dirty="0" err="1"/>
              <a:t>Стипендии</a:t>
            </a:r>
            <a:r>
              <a:rPr lang="ru-RU" dirty="0"/>
              <a:t> и оплата обучения не облагаются страховыми взносами </a:t>
            </a:r>
            <a:r>
              <a:rPr lang="ru-RU" b="1" dirty="0"/>
              <a:t>АС Уральского округа от 14.11.2016г. по делу №А71-15388/2015</a:t>
            </a:r>
          </a:p>
          <a:p>
            <a:r>
              <a:rPr lang="ru-RU" b="1" dirty="0"/>
              <a:t>Письмо Минфина РФ от 21 июня 2019 года №03-15-06/45624- нет </a:t>
            </a:r>
            <a:r>
              <a:rPr lang="ru-RU" b="1" dirty="0" err="1"/>
              <a:t>страховыхУченик</a:t>
            </a:r>
            <a:r>
              <a:rPr lang="ru-RU" b="1" dirty="0"/>
              <a:t> не сотрудник.</a:t>
            </a:r>
          </a:p>
          <a:p>
            <a:r>
              <a:rPr lang="ru-RU" b="1" dirty="0"/>
              <a:t>ЭКОНОМИЯ НА СТРАХОВЫХ ВЗНОСАХ</a:t>
            </a:r>
            <a:endParaRPr lang="ru-RU" dirty="0"/>
          </a:p>
          <a:p>
            <a:r>
              <a:rPr lang="ru-RU" dirty="0"/>
              <a:t>Стипендии и оплата обучения не облагаются страховыми взносами (</a:t>
            </a:r>
            <a:r>
              <a:rPr lang="ru-RU" b="1" dirty="0"/>
              <a:t>Постановление Президиума ВАС РФ от 3 декабря 2013 года №10905/13</a:t>
            </a:r>
            <a:r>
              <a:rPr lang="ru-RU" dirty="0"/>
              <a:t>).</a:t>
            </a:r>
          </a:p>
          <a:p>
            <a:endParaRPr lang="ru-RU" b="1" dirty="0"/>
          </a:p>
          <a:p>
            <a:endParaRPr lang="ru-RU" dirty="0"/>
          </a:p>
        </p:txBody>
      </p:sp>
      <p:sp>
        <p:nvSpPr>
          <p:cNvPr id="4" name="Содержимое 3"/>
          <p:cNvSpPr>
            <a:spLocks noGrp="1"/>
          </p:cNvSpPr>
          <p:nvPr>
            <p:ph sz="half" idx="2"/>
          </p:nvPr>
        </p:nvSpPr>
        <p:spPr/>
        <p:txBody>
          <a:bodyPr>
            <a:normAutofit fontScale="62500" lnSpcReduction="20000"/>
          </a:bodyPr>
          <a:lstStyle/>
          <a:p>
            <a:r>
              <a:rPr lang="ru-RU" dirty="0"/>
              <a:t>Оформление договора</a:t>
            </a:r>
          </a:p>
          <a:p>
            <a:r>
              <a:rPr lang="ru-RU" dirty="0"/>
              <a:t>Инструкции по работе, должностные, </a:t>
            </a:r>
            <a:r>
              <a:rPr lang="ru-RU" dirty="0" err="1"/>
              <a:t>дресс-код</a:t>
            </a:r>
            <a:r>
              <a:rPr lang="ru-RU" dirty="0"/>
              <a:t>, график и т.д.- </a:t>
            </a:r>
            <a:r>
              <a:rPr lang="ru-RU" b="1" dirty="0"/>
              <a:t>ТЕОРИЯ</a:t>
            </a:r>
          </a:p>
          <a:p>
            <a:r>
              <a:rPr lang="ru-RU" dirty="0"/>
              <a:t>Базовый курс с наставником и руководителем</a:t>
            </a:r>
          </a:p>
          <a:p>
            <a:r>
              <a:rPr lang="ru-RU" dirty="0"/>
              <a:t>Работа под контролем – Стипендия и процентная оплата</a:t>
            </a:r>
          </a:p>
          <a:p>
            <a:r>
              <a:rPr lang="ru-RU" dirty="0"/>
              <a:t>Сдача экзамена</a:t>
            </a:r>
          </a:p>
          <a:p>
            <a:r>
              <a:rPr lang="ru-RU" dirty="0"/>
              <a:t>Заключение трудового договора</a:t>
            </a:r>
          </a:p>
          <a:p>
            <a:endParaRPr lang="ru-RU" dirty="0"/>
          </a:p>
          <a:p>
            <a:r>
              <a:rPr lang="en-US" dirty="0">
                <a:hlinkClick r:id="rId2"/>
              </a:rPr>
              <a:t>http://www.fa.ru/org/dep/npittr/Pages/mag.aspx</a:t>
            </a:r>
            <a:endParaRPr lang="ru-RU" dirty="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srcRect l="8158" t="11209" r="10001" b="7347"/>
          <a:stretch/>
        </p:blipFill>
        <p:spPr>
          <a:xfrm>
            <a:off x="0" y="108555"/>
            <a:ext cx="9144000" cy="6749445"/>
          </a:xfrm>
          <a:prstGeom prst="rect">
            <a:avLst/>
          </a:prstGeom>
        </p:spPr>
      </p:pic>
      <p:sp>
        <p:nvSpPr>
          <p:cNvPr id="2" name="TextBox 1">
            <a:extLst>
              <a:ext uri="{FF2B5EF4-FFF2-40B4-BE49-F238E27FC236}">
                <a16:creationId xmlns:a16="http://schemas.microsoft.com/office/drawing/2014/main" id="{847817B9-1020-3949-B7C7-189ED1604742}"/>
              </a:ext>
            </a:extLst>
          </p:cNvPr>
          <p:cNvSpPr txBox="1"/>
          <p:nvPr/>
        </p:nvSpPr>
        <p:spPr>
          <a:xfrm>
            <a:off x="0" y="6273225"/>
            <a:ext cx="8944748" cy="584775"/>
          </a:xfrm>
          <a:prstGeom prst="rect">
            <a:avLst/>
          </a:prstGeom>
          <a:noFill/>
        </p:spPr>
        <p:txBody>
          <a:bodyPr wrap="square" rtlCol="0">
            <a:spAutoFit/>
          </a:bodyPr>
          <a:lstStyle/>
          <a:p>
            <a:r>
              <a:rPr lang="ru-RU" sz="1600" i="1" dirty="0">
                <a:solidFill>
                  <a:srgbClr val="C00000"/>
                </a:solidFill>
                <a:latin typeface="Arial" panose="020B0604020202020204" pitchFamily="34" charset="0"/>
                <a:cs typeface="Arial" panose="020B0604020202020204" pitchFamily="34" charset="0"/>
              </a:rPr>
              <a:t>Публичная декларация целей и задач ФНС</a:t>
            </a:r>
            <a:r>
              <a:rPr lang="en-US" sz="1600" i="1" dirty="0">
                <a:solidFill>
                  <a:srgbClr val="C00000"/>
                </a:solidFill>
                <a:latin typeface="Arial" panose="020B0604020202020204" pitchFamily="34" charset="0"/>
                <a:cs typeface="Arial" panose="020B0604020202020204" pitchFamily="34" charset="0"/>
              </a:rPr>
              <a:t>- </a:t>
            </a:r>
            <a:r>
              <a:rPr lang="en-US" sz="1600" i="1" dirty="0" err="1">
                <a:solidFill>
                  <a:srgbClr val="C00000"/>
                </a:solidFill>
                <a:latin typeface="Arial" panose="020B0604020202020204" pitchFamily="34" charset="0"/>
                <a:cs typeface="Arial" panose="020B0604020202020204" pitchFamily="34" charset="0"/>
              </a:rPr>
              <a:t>htt</a:t>
            </a:r>
            <a:r>
              <a:rPr lang="en" sz="1600" i="1" dirty="0" err="1">
                <a:solidFill>
                  <a:srgbClr val="C00000"/>
                </a:solidFill>
                <a:latin typeface="Arial" panose="020B0604020202020204" pitchFamily="34" charset="0"/>
                <a:cs typeface="Arial" panose="020B0604020202020204" pitchFamily="34" charset="0"/>
              </a:rPr>
              <a:t>ps</a:t>
            </a:r>
            <a:r>
              <a:rPr lang="en" sz="1600" i="1" dirty="0">
                <a:solidFill>
                  <a:srgbClr val="C00000"/>
                </a:solidFill>
                <a:latin typeface="Arial" panose="020B0604020202020204" pitchFamily="34" charset="0"/>
                <a:cs typeface="Arial" panose="020B0604020202020204" pitchFamily="34" charset="0"/>
              </a:rPr>
              <a:t>://</a:t>
            </a:r>
            <a:r>
              <a:rPr lang="en" sz="1600" i="1" dirty="0" err="1">
                <a:solidFill>
                  <a:srgbClr val="C00000"/>
                </a:solidFill>
                <a:latin typeface="Arial" panose="020B0604020202020204" pitchFamily="34" charset="0"/>
                <a:cs typeface="Arial" panose="020B0604020202020204" pitchFamily="34" charset="0"/>
              </a:rPr>
              <a:t>www.nalog.ru</a:t>
            </a:r>
            <a:r>
              <a:rPr lang="en" sz="1600" i="1" dirty="0">
                <a:solidFill>
                  <a:srgbClr val="C00000"/>
                </a:solidFill>
                <a:latin typeface="Arial" panose="020B0604020202020204" pitchFamily="34" charset="0"/>
                <a:cs typeface="Arial" panose="020B0604020202020204" pitchFamily="34" charset="0"/>
              </a:rPr>
              <a:t>/html/sites/</a:t>
            </a:r>
            <a:r>
              <a:rPr lang="en" sz="1600" i="1" dirty="0" err="1">
                <a:solidFill>
                  <a:srgbClr val="C00000"/>
                </a:solidFill>
                <a:latin typeface="Arial" panose="020B0604020202020204" pitchFamily="34" charset="0"/>
                <a:cs typeface="Arial" panose="020B0604020202020204" pitchFamily="34" charset="0"/>
              </a:rPr>
              <a:t>www.new.nalog.ru</a:t>
            </a:r>
            <a:r>
              <a:rPr lang="en" sz="1600" i="1" dirty="0">
                <a:solidFill>
                  <a:srgbClr val="C00000"/>
                </a:solidFill>
                <a:latin typeface="Arial" panose="020B0604020202020204" pitchFamily="34" charset="0"/>
                <a:cs typeface="Arial" panose="020B0604020202020204" pitchFamily="34" charset="0"/>
              </a:rPr>
              <a:t>/docs/</a:t>
            </a:r>
            <a:r>
              <a:rPr lang="en" sz="1600" i="1" dirty="0" err="1">
                <a:solidFill>
                  <a:srgbClr val="C00000"/>
                </a:solidFill>
                <a:latin typeface="Arial" panose="020B0604020202020204" pitchFamily="34" charset="0"/>
                <a:cs typeface="Arial" panose="020B0604020202020204" pitchFamily="34" charset="0"/>
              </a:rPr>
              <a:t>about_fts</a:t>
            </a:r>
            <a:r>
              <a:rPr lang="en" sz="1600" i="1" dirty="0">
                <a:solidFill>
                  <a:srgbClr val="C00000"/>
                </a:solidFill>
                <a:latin typeface="Arial" panose="020B0604020202020204" pitchFamily="34" charset="0"/>
                <a:cs typeface="Arial" panose="020B0604020202020204" pitchFamily="34" charset="0"/>
              </a:rPr>
              <a:t>/pd2020_0520.pdf</a:t>
            </a:r>
            <a:r>
              <a:rPr lang="ru-RU" sz="1600" i="1"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85006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Анализ бизнеса</a:t>
            </a:r>
          </a:p>
        </p:txBody>
      </p:sp>
      <p:sp>
        <p:nvSpPr>
          <p:cNvPr id="3" name="Содержимое 2"/>
          <p:cNvSpPr>
            <a:spLocks noGrp="1"/>
          </p:cNvSpPr>
          <p:nvPr>
            <p:ph sz="half" idx="1"/>
          </p:nvPr>
        </p:nvSpPr>
        <p:spPr/>
        <p:txBody>
          <a:bodyPr>
            <a:normAutofit fontScale="40000" lnSpcReduction="20000"/>
          </a:bodyPr>
          <a:lstStyle/>
          <a:p>
            <a:r>
              <a:rPr lang="ru-RU" sz="4200" dirty="0"/>
              <a:t>Анализ структуры управления</a:t>
            </a:r>
          </a:p>
          <a:p>
            <a:r>
              <a:rPr lang="ru-RU" sz="4200" dirty="0"/>
              <a:t>Анализ налоговых рисков- налоговая проверка</a:t>
            </a:r>
          </a:p>
          <a:p>
            <a:r>
              <a:rPr lang="ru-RU" sz="4200" dirty="0"/>
              <a:t>Анализ информационной безопасности</a:t>
            </a:r>
          </a:p>
          <a:p>
            <a:r>
              <a:rPr lang="ru-RU" sz="4200" dirty="0"/>
              <a:t>Финансовые потоки</a:t>
            </a:r>
            <a:r>
              <a:rPr lang="ru-RU" sz="4200" b="1" dirty="0"/>
              <a:t> </a:t>
            </a:r>
            <a:endParaRPr lang="en-US" sz="4200" b="1" dirty="0"/>
          </a:p>
          <a:p>
            <a:r>
              <a:rPr lang="ru-RU" sz="4200" b="1" dirty="0"/>
              <a:t>Безопасность владения.</a:t>
            </a:r>
            <a:r>
              <a:rPr lang="ru-RU" sz="4200" dirty="0"/>
              <a:t> </a:t>
            </a:r>
          </a:p>
          <a:p>
            <a:r>
              <a:rPr lang="ru-RU" sz="4200" b="1" dirty="0"/>
              <a:t>Структура владения (отношения между собственниками, активные, пассивные) защита активов</a:t>
            </a:r>
          </a:p>
          <a:p>
            <a:r>
              <a:rPr lang="ru-RU" sz="4200" b="1" dirty="0"/>
              <a:t>Защита имущества</a:t>
            </a:r>
          </a:p>
          <a:p>
            <a:r>
              <a:rPr lang="ru-RU" sz="4200" b="1" dirty="0"/>
              <a:t>Доходность , обороты</a:t>
            </a:r>
          </a:p>
          <a:p>
            <a:r>
              <a:rPr lang="ru-RU" sz="4200" b="1" dirty="0">
                <a:solidFill>
                  <a:srgbClr val="FF0000"/>
                </a:solidFill>
              </a:rPr>
              <a:t>Действительные налоговые обязательства</a:t>
            </a:r>
            <a:endParaRPr lang="ru-RU" sz="4200" dirty="0">
              <a:solidFill>
                <a:srgbClr val="FF0000"/>
              </a:solidFill>
            </a:endParaRPr>
          </a:p>
          <a:p>
            <a:endParaRPr lang="ru-RU" dirty="0"/>
          </a:p>
          <a:p>
            <a:pPr marL="0" lvl="0" indent="0" eaLnBrk="0" fontAlgn="base" hangingPunct="0">
              <a:spcBef>
                <a:spcPct val="0"/>
              </a:spcBef>
              <a:spcAft>
                <a:spcPct val="0"/>
              </a:spcAft>
              <a:buNone/>
            </a:pPr>
            <a:r>
              <a:rPr lang="ru-RU" altLang="ru-RU" dirty="0">
                <a:solidFill>
                  <a:srgbClr val="000000"/>
                </a:solidFill>
                <a:latin typeface="PT Serif"/>
              </a:rPr>
              <a:t>Минфин против учета в расходах прощенных</a:t>
            </a:r>
          </a:p>
          <a:p>
            <a:pPr marL="0" lvl="0" indent="0" eaLnBrk="0" fontAlgn="base" hangingPunct="0">
              <a:spcBef>
                <a:spcPct val="0"/>
              </a:spcBef>
              <a:spcAft>
                <a:spcPct val="0"/>
              </a:spcAft>
              <a:buNone/>
            </a:pPr>
            <a:r>
              <a:rPr lang="ru-RU" altLang="ru-RU" dirty="0">
                <a:solidFill>
                  <a:srgbClr val="000000"/>
                </a:solidFill>
                <a:latin typeface="PT Serif"/>
              </a:rPr>
              <a:t> долгов (</a:t>
            </a:r>
            <a:r>
              <a:rPr lang="ru-RU" altLang="ru-RU" u="sng" dirty="0">
                <a:solidFill>
                  <a:srgbClr val="008200"/>
                </a:solidFill>
                <a:latin typeface="PT Serif"/>
                <a:hlinkClick r:id="rId2"/>
              </a:rPr>
              <a:t>письмо от 09.06.2018 № 03-03-06/1/39792</a:t>
            </a:r>
            <a:r>
              <a:rPr lang="ru-RU" altLang="ru-RU" dirty="0">
                <a:solidFill>
                  <a:srgbClr val="000000"/>
                </a:solidFill>
                <a:latin typeface="PT Serif"/>
              </a:rPr>
              <a:t>). </a:t>
            </a:r>
          </a:p>
          <a:p>
            <a:pPr marL="0" lvl="0" indent="0" eaLnBrk="0" fontAlgn="base" hangingPunct="0">
              <a:spcBef>
                <a:spcPct val="0"/>
              </a:spcBef>
              <a:spcAft>
                <a:spcPct val="0"/>
              </a:spcAft>
              <a:buNone/>
            </a:pPr>
            <a:r>
              <a:rPr lang="ru-RU" altLang="ru-RU" dirty="0">
                <a:solidFill>
                  <a:srgbClr val="000000"/>
                </a:solidFill>
                <a:latin typeface="PT Serif"/>
              </a:rPr>
              <a:t>Но Президиум ВАС указал, что частично списанные </a:t>
            </a:r>
          </a:p>
          <a:p>
            <a:pPr marL="0" lvl="0" indent="0" eaLnBrk="0" fontAlgn="base" hangingPunct="0">
              <a:spcBef>
                <a:spcPct val="0"/>
              </a:spcBef>
              <a:spcAft>
                <a:spcPct val="0"/>
              </a:spcAft>
              <a:buNone/>
            </a:pPr>
            <a:r>
              <a:rPr lang="ru-RU" altLang="ru-RU" dirty="0">
                <a:solidFill>
                  <a:srgbClr val="000000"/>
                </a:solidFill>
                <a:latin typeface="PT Serif"/>
              </a:rPr>
              <a:t>долги можно учесть в убытках, если это списание</a:t>
            </a:r>
          </a:p>
          <a:p>
            <a:pPr marL="0" lvl="0" indent="0" eaLnBrk="0" fontAlgn="base" hangingPunct="0">
              <a:spcBef>
                <a:spcPct val="0"/>
              </a:spcBef>
              <a:spcAft>
                <a:spcPct val="0"/>
              </a:spcAft>
              <a:buNone/>
            </a:pPr>
            <a:r>
              <a:rPr lang="ru-RU" altLang="ru-RU" dirty="0">
                <a:solidFill>
                  <a:srgbClr val="000000"/>
                </a:solidFill>
                <a:latin typeface="PT Serif"/>
              </a:rPr>
              <a:t> оправдано (</a:t>
            </a:r>
            <a:r>
              <a:rPr lang="ru-RU" altLang="ru-RU" u="sng" dirty="0">
                <a:solidFill>
                  <a:srgbClr val="008200"/>
                </a:solidFill>
                <a:latin typeface="PT Serif"/>
                <a:hlinkClick r:id="rId3"/>
              </a:rPr>
              <a:t>постановление от 15.07.2010 № 2833/10</a:t>
            </a:r>
            <a:r>
              <a:rPr lang="ru-RU" altLang="ru-RU" dirty="0">
                <a:solidFill>
                  <a:srgbClr val="000000"/>
                </a:solidFill>
                <a:latin typeface="PT Serif"/>
              </a:rPr>
              <a:t>).</a:t>
            </a:r>
            <a:endParaRPr lang="ru-RU" altLang="ru-RU" sz="800" dirty="0"/>
          </a:p>
          <a:p>
            <a:endParaRPr lang="ru-RU" dirty="0"/>
          </a:p>
        </p:txBody>
      </p:sp>
      <p:sp>
        <p:nvSpPr>
          <p:cNvPr id="4" name="Содержимое 3"/>
          <p:cNvSpPr>
            <a:spLocks noGrp="1"/>
          </p:cNvSpPr>
          <p:nvPr>
            <p:ph sz="half" idx="2"/>
          </p:nvPr>
        </p:nvSpPr>
        <p:spPr/>
        <p:txBody>
          <a:bodyPr>
            <a:normAutofit fontScale="40000" lnSpcReduction="20000"/>
          </a:bodyPr>
          <a:lstStyle/>
          <a:p>
            <a:r>
              <a:rPr lang="ru-RU" dirty="0"/>
              <a:t>Контрагенты</a:t>
            </a:r>
          </a:p>
          <a:p>
            <a:r>
              <a:rPr lang="ru-RU" dirty="0"/>
              <a:t>Должная осмотрительность и реальность</a:t>
            </a:r>
          </a:p>
          <a:p>
            <a:r>
              <a:rPr lang="ru-RU" dirty="0"/>
              <a:t>Дробление</a:t>
            </a:r>
          </a:p>
          <a:p>
            <a:r>
              <a:rPr lang="ru-RU" dirty="0" err="1"/>
              <a:t>Аффилированность</a:t>
            </a:r>
            <a:endParaRPr lang="ru-RU" dirty="0"/>
          </a:p>
          <a:p>
            <a:r>
              <a:rPr lang="ru-RU" dirty="0"/>
              <a:t>Цены закупки и реализации</a:t>
            </a:r>
          </a:p>
          <a:p>
            <a:r>
              <a:rPr lang="ru-RU" dirty="0"/>
              <a:t>Деловая цель и экономическая целесообразность</a:t>
            </a:r>
            <a:endParaRPr lang="en-US" dirty="0"/>
          </a:p>
          <a:p>
            <a:r>
              <a:rPr lang="ru-RU" dirty="0" err="1"/>
              <a:t>Анали</a:t>
            </a:r>
            <a:endParaRPr lang="ru-RU" dirty="0"/>
          </a:p>
          <a:p>
            <a:r>
              <a:rPr lang="ru-RU" b="1" dirty="0" err="1"/>
              <a:t>Неденежные</a:t>
            </a:r>
            <a:r>
              <a:rPr lang="ru-RU" b="1" dirty="0"/>
              <a:t> расчеты</a:t>
            </a:r>
          </a:p>
          <a:p>
            <a:r>
              <a:rPr lang="ru-RU" b="1" dirty="0"/>
              <a:t> ВЕКСЕЛЬ</a:t>
            </a:r>
            <a:r>
              <a:rPr lang="ru-RU" sz="2400" dirty="0"/>
              <a:t> (</a:t>
            </a:r>
            <a:r>
              <a:rPr lang="ru-RU" sz="2400" dirty="0">
                <a:hlinkClick r:id="rId4"/>
              </a:rPr>
              <a:t>АС Уральского округа от 29.01.2018 № Ф09-8758/17</a:t>
            </a:r>
            <a:r>
              <a:rPr lang="ru-RU" sz="2400" dirty="0"/>
              <a:t>).</a:t>
            </a:r>
            <a:r>
              <a:rPr lang="ru-RU" sz="2000" dirty="0"/>
              <a:t> </a:t>
            </a:r>
            <a:endParaRPr lang="ru-RU" dirty="0"/>
          </a:p>
          <a:p>
            <a:r>
              <a:rPr lang="ru-RU" b="1" dirty="0"/>
              <a:t>Списание НДС на расходы.</a:t>
            </a:r>
            <a:r>
              <a:rPr lang="ru-RU" dirty="0"/>
              <a:t> Дебет 10, 20, 26, 44, 91.2 и др. — Кредит 19. - ищем нарушения п. 1 ст. 170</a:t>
            </a:r>
          </a:p>
          <a:p>
            <a:r>
              <a:rPr lang="ru-RU" b="1" dirty="0"/>
              <a:t>Списание недостач и </a:t>
            </a:r>
            <a:r>
              <a:rPr lang="ru-RU" b="1" dirty="0" err="1"/>
              <a:t>оприходование</a:t>
            </a:r>
            <a:r>
              <a:rPr lang="ru-RU" b="1" dirty="0"/>
              <a:t> излишков.</a:t>
            </a:r>
            <a:r>
              <a:rPr lang="ru-RU" dirty="0"/>
              <a:t> Дебет 91.2 — Кредит 94 и Дебет 10, 41 — Кредит 91.1. </a:t>
            </a:r>
          </a:p>
          <a:p>
            <a:r>
              <a:rPr lang="ru-RU" b="1" dirty="0"/>
              <a:t>Взаимозачеты.</a:t>
            </a:r>
            <a:r>
              <a:rPr lang="ru-RU" dirty="0"/>
              <a:t> Дебет 60, 76 — Кредит 62, 76. </a:t>
            </a:r>
          </a:p>
          <a:p>
            <a:r>
              <a:rPr lang="ru-RU" b="1" dirty="0"/>
              <a:t>Обоснованность учета расходов как косвенных.</a:t>
            </a:r>
            <a:r>
              <a:rPr lang="ru-RU" dirty="0"/>
              <a:t> Дебет 26, 44 — Кредит 60, 76. </a:t>
            </a:r>
          </a:p>
          <a:p>
            <a:r>
              <a:rPr lang="ru-RU" sz="2400" b="1" dirty="0"/>
              <a:t>Вознаграждения работникам.</a:t>
            </a:r>
            <a:r>
              <a:rPr lang="ru-RU" sz="2400" dirty="0"/>
              <a:t> Дебет 26, 44 — Кредит 70.  - большая </a:t>
            </a:r>
            <a:r>
              <a:rPr lang="ru-RU" sz="2400" dirty="0" err="1"/>
              <a:t>з</a:t>
            </a:r>
            <a:r>
              <a:rPr lang="ru-RU" sz="2400" dirty="0"/>
              <a:t>/</a:t>
            </a:r>
            <a:r>
              <a:rPr lang="ru-RU" sz="2400" dirty="0" err="1"/>
              <a:t>п</a:t>
            </a:r>
            <a:r>
              <a:rPr lang="ru-RU" sz="2400" dirty="0"/>
              <a:t> отдельным</a:t>
            </a:r>
          </a:p>
          <a:p>
            <a:r>
              <a:rPr lang="ru-RU" sz="2400" b="1" dirty="0"/>
              <a:t>Санкции.</a:t>
            </a:r>
            <a:r>
              <a:rPr lang="ru-RU" sz="2400" dirty="0"/>
              <a:t> Дебет 62, 76 — Кредит 91.1 и Дебет 91.2 — Кредит 60, 76. большие штрафы постоянно</a:t>
            </a:r>
          </a:p>
          <a:p>
            <a:r>
              <a:rPr lang="ru-RU" sz="1200" b="1" dirty="0"/>
              <a:t>Неотделимые улучшения арендованного имущества</a:t>
            </a:r>
          </a:p>
          <a:p>
            <a:r>
              <a:rPr lang="ru-RU" sz="1200" b="1" dirty="0"/>
              <a:t>Расходы на ремонт</a:t>
            </a:r>
          </a:p>
          <a:p>
            <a:r>
              <a:rPr lang="ru-RU" sz="1200" b="1" dirty="0"/>
              <a:t>Авансовые отчеты</a:t>
            </a:r>
          </a:p>
          <a:p>
            <a:r>
              <a:rPr lang="ru-RU" sz="1200" b="1" dirty="0"/>
              <a:t>Списание ГСМ</a:t>
            </a:r>
            <a:endParaRPr lang="ru-RU" sz="5000" b="1" dirty="0"/>
          </a:p>
          <a:p>
            <a:r>
              <a:rPr lang="ru-RU" sz="5000" u="sng" dirty="0" err="1">
                <a:hlinkClick r:id="rId5"/>
              </a:rPr>
              <a:t>Неденежные</a:t>
            </a:r>
            <a:r>
              <a:rPr lang="ru-RU" sz="5000" u="sng" dirty="0">
                <a:hlinkClick r:id="rId5"/>
              </a:rPr>
              <a:t> расчеты  ПЛЕНУМ ВС от 11.06.2020 № 6</a:t>
            </a:r>
            <a:r>
              <a:rPr lang="ru-RU" sz="5000" dirty="0"/>
              <a:t>.</a:t>
            </a:r>
          </a:p>
          <a:p>
            <a:endParaRPr lang="ru-RU" sz="1050" dirty="0"/>
          </a:p>
          <a:p>
            <a:endParaRPr lang="ru-RU" sz="2400" b="1" dirty="0"/>
          </a:p>
          <a:p>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Оптимизация??</a:t>
            </a:r>
          </a:p>
        </p:txBody>
      </p:sp>
      <p:sp>
        <p:nvSpPr>
          <p:cNvPr id="3" name="Содержимое 2"/>
          <p:cNvSpPr>
            <a:spLocks noGrp="1"/>
          </p:cNvSpPr>
          <p:nvPr>
            <p:ph sz="half" idx="1"/>
          </p:nvPr>
        </p:nvSpPr>
        <p:spPr/>
        <p:txBody>
          <a:bodyPr>
            <a:normAutofit fontScale="55000" lnSpcReduction="20000"/>
          </a:bodyPr>
          <a:lstStyle/>
          <a:p>
            <a:r>
              <a:rPr lang="ru-RU" dirty="0"/>
              <a:t>1. Использование специальных налоговых режимов (ст. 18 НК РФ. 2. Применение схем дробления бизнеса: – параллельная  — осуществление взаимозависимыми ли- </a:t>
            </a:r>
            <a:r>
              <a:rPr lang="ru-RU" dirty="0" err="1"/>
              <a:t>цами</a:t>
            </a:r>
            <a:r>
              <a:rPr lang="ru-RU" dirty="0"/>
              <a:t> самостоятельной операционной деятельности; – последовательная  — взаимозависимые лица выполняют часть работ в рамках общих бизнес-процессов; – смешанная — совмещение вышеуказанных схем. </a:t>
            </a:r>
          </a:p>
          <a:p>
            <a:r>
              <a:rPr lang="ru-RU" dirty="0"/>
              <a:t>3. Использование налоговых льгот:</a:t>
            </a:r>
          </a:p>
          <a:p>
            <a:r>
              <a:rPr lang="ru-RU" dirty="0"/>
              <a:t> 4. Способы безналоговой передача имущества: – взнос в уставной капитал; – простое товарищество; – взнос в имущество без увеличения уставного капитала; – передача имущества в целях увеличения чистых активов; – реорганизация юридического лица (выделение, </a:t>
            </a:r>
            <a:r>
              <a:rPr lang="ru-RU" dirty="0" err="1"/>
              <a:t>присо</a:t>
            </a:r>
            <a:r>
              <a:rPr lang="ru-RU" dirty="0"/>
              <a:t>- единение); – безвозмездная передача имущества дочерней компанией. </a:t>
            </a:r>
          </a:p>
          <a:p>
            <a:r>
              <a:rPr lang="ru-RU" dirty="0"/>
              <a:t>5. </a:t>
            </a:r>
          </a:p>
        </p:txBody>
      </p:sp>
      <p:sp>
        <p:nvSpPr>
          <p:cNvPr id="4" name="Содержимое 3"/>
          <p:cNvSpPr>
            <a:spLocks noGrp="1"/>
          </p:cNvSpPr>
          <p:nvPr>
            <p:ph sz="half" idx="2"/>
          </p:nvPr>
        </p:nvSpPr>
        <p:spPr/>
        <p:txBody>
          <a:bodyPr>
            <a:normAutofit fontScale="55000" lnSpcReduction="20000"/>
          </a:bodyPr>
          <a:lstStyle/>
          <a:p>
            <a:r>
              <a:rPr lang="ru-RU" dirty="0"/>
              <a:t>Использование контролируемых иностранных компаний: – экспорт; – импорт; – пассивные операции (дивиденды, аренда, роялти и т. д.). </a:t>
            </a:r>
          </a:p>
          <a:p>
            <a:r>
              <a:rPr lang="ru-RU" dirty="0"/>
              <a:t>6. Полная или частичная замена части стоимости по договорам: – штрафами и неустойками; – векселями. </a:t>
            </a:r>
          </a:p>
          <a:p>
            <a:r>
              <a:rPr lang="ru-RU" dirty="0"/>
              <a:t>7. Агентские схемы</a:t>
            </a:r>
          </a:p>
          <a:p>
            <a:r>
              <a:rPr lang="ru-RU" dirty="0"/>
              <a:t> 8. Схемы оптимизации «</a:t>
            </a:r>
            <a:r>
              <a:rPr lang="ru-RU" dirty="0" err="1"/>
              <a:t>зарплатных</a:t>
            </a:r>
            <a:r>
              <a:rPr lang="ru-RU" dirty="0"/>
              <a:t>» налогов: – с возможностью оптимизации НДФЛ и социальных </a:t>
            </a:r>
            <a:r>
              <a:rPr lang="ru-RU" dirty="0" err="1"/>
              <a:t>взно</a:t>
            </a:r>
            <a:r>
              <a:rPr lang="ru-RU" dirty="0"/>
              <a:t>- сов (компенсации); – с возможностью оптимизации социальных взносов (ИП, дивиденды, ученические договора, производственные кооперативы и т. д.)</a:t>
            </a:r>
          </a:p>
          <a:p>
            <a:r>
              <a:rPr lang="ru-RU" dirty="0"/>
              <a:t> 9. Использование договорных конструкций: – доверительное управление; – инвестиционное товарищество; – простое товарищество; – услуги склада; – агентские договора; – договора на  использование интеллектуальной </a:t>
            </a:r>
            <a:r>
              <a:rPr lang="ru-RU" dirty="0" err="1"/>
              <a:t>собствен</a:t>
            </a:r>
            <a:r>
              <a:rPr lang="ru-RU" dirty="0"/>
              <a:t>- </a:t>
            </a:r>
            <a:r>
              <a:rPr lang="ru-RU" dirty="0" err="1"/>
              <a:t>ности</a:t>
            </a:r>
            <a:r>
              <a:rPr lang="ru-RU" dirty="0"/>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обезопасить от плохих контрагентов? 406.1 ГК РФ</a:t>
            </a:r>
          </a:p>
        </p:txBody>
      </p:sp>
      <p:sp>
        <p:nvSpPr>
          <p:cNvPr id="3" name="Содержимое 2"/>
          <p:cNvSpPr>
            <a:spLocks noGrp="1"/>
          </p:cNvSpPr>
          <p:nvPr>
            <p:ph sz="half" idx="1"/>
          </p:nvPr>
        </p:nvSpPr>
        <p:spPr/>
        <p:txBody>
          <a:bodyPr>
            <a:normAutofit fontScale="40000" lnSpcReduction="20000"/>
          </a:bodyPr>
          <a:lstStyle/>
          <a:p>
            <a:r>
              <a:rPr lang="ru-RU" sz="3600" dirty="0"/>
              <a:t>«Поставщик гарантирует в налоговых периодах, в течение которых совершаются операции по настоящему договору, что:</a:t>
            </a:r>
          </a:p>
          <a:p>
            <a:r>
              <a:rPr lang="ru-RU" sz="3600" dirty="0"/>
              <a:t>Поставщик не будет уменьшать налоговую базу в результате искажения сведений о фактах хозяйственной жизни и об объектах налогообложения;</a:t>
            </a:r>
          </a:p>
          <a:p>
            <a:r>
              <a:rPr lang="ru-RU" sz="3600" dirty="0"/>
              <a:t>привлекаемые Поставщиком третьи лица являются добросовестными исполнителями, они обладают достаточными материальными и трудовыми ресурсами;</a:t>
            </a:r>
          </a:p>
          <a:p>
            <a:r>
              <a:rPr lang="ru-RU" sz="3600" dirty="0"/>
              <a:t>Поставщик заверяет и гарантирует, что по операциям с его участием не будет признаков несформированного источника в цепочке поставщиков для принятия к вычету сумм НДС.</a:t>
            </a:r>
          </a:p>
          <a:p>
            <a:endParaRPr lang="ru-RU" sz="3600" dirty="0"/>
          </a:p>
        </p:txBody>
      </p:sp>
      <p:sp>
        <p:nvSpPr>
          <p:cNvPr id="4" name="Содержимое 3"/>
          <p:cNvSpPr>
            <a:spLocks noGrp="1"/>
          </p:cNvSpPr>
          <p:nvPr>
            <p:ph sz="half" idx="2"/>
          </p:nvPr>
        </p:nvSpPr>
        <p:spPr/>
        <p:txBody>
          <a:bodyPr>
            <a:normAutofit fontScale="40000" lnSpcReduction="20000"/>
          </a:bodyPr>
          <a:lstStyle/>
          <a:p>
            <a:r>
              <a:rPr lang="ru-RU" sz="3600" dirty="0"/>
              <a:t>Поставщик обязан возместить Покупателю все имущественные потери и убытки, которые возникнут в случае невозможности уменьшения Покупателем налоговой базы или суммы налога по операциям с Поставщиком. Решение инспекции или постановление о возбуждении уголовного дела – достаточное доказательство потерь Покупателя вне зависимости от факта обжалования акта государственного органа».</a:t>
            </a:r>
          </a:p>
          <a:p>
            <a:r>
              <a:rPr lang="ru-RU" sz="3300" dirty="0"/>
              <a:t>суды считают такой порядок законным </a:t>
            </a:r>
            <a:r>
              <a:rPr lang="ru-RU" sz="3300" dirty="0">
                <a:solidFill>
                  <a:srgbClr val="0070C0"/>
                </a:solidFill>
              </a:rPr>
              <a:t>(постановление АС </a:t>
            </a:r>
            <a:r>
              <a:rPr lang="ru-RU" sz="3300" dirty="0" err="1">
                <a:solidFill>
                  <a:srgbClr val="0070C0"/>
                </a:solidFill>
              </a:rPr>
              <a:t>Северо-Кавказского</a:t>
            </a:r>
            <a:r>
              <a:rPr lang="ru-RU" sz="3300" dirty="0">
                <a:solidFill>
                  <a:srgbClr val="0070C0"/>
                </a:solidFill>
              </a:rPr>
              <a:t> округа от 05.06.17 № Ф08-2428/2017)</a:t>
            </a:r>
          </a:p>
          <a:p>
            <a:r>
              <a:rPr lang="ru-RU" sz="3800" b="1" dirty="0">
                <a:solidFill>
                  <a:srgbClr val="00B050"/>
                </a:solidFill>
              </a:rPr>
              <a:t>поставщик обязан возместить компании </a:t>
            </a:r>
            <a:r>
              <a:rPr lang="ru-RU" sz="3800" b="1" dirty="0" err="1">
                <a:solidFill>
                  <a:srgbClr val="00B050"/>
                </a:solidFill>
              </a:rPr>
              <a:t>доначисленный</a:t>
            </a:r>
            <a:r>
              <a:rPr lang="ru-RU" sz="3800" b="1" dirty="0">
                <a:solidFill>
                  <a:srgbClr val="00B050"/>
                </a:solidFill>
              </a:rPr>
              <a:t> НДС, а также пени и штраф (определение ВС от 14.02.2020 № 304-ЭС20-393).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br>
              <a:rPr lang="ru-RU" i="1" dirty="0">
                <a:latin typeface="Times New Roman" panose="02020603050405020304" pitchFamily="18" charset="0"/>
                <a:cs typeface="Times New Roman" panose="02020603050405020304" pitchFamily="18" charset="0"/>
              </a:rPr>
            </a:br>
            <a:r>
              <a:rPr lang="ru-RU" i="1" dirty="0">
                <a:latin typeface="Times New Roman" panose="02020603050405020304" pitchFamily="18" charset="0"/>
                <a:cs typeface="Times New Roman" panose="02020603050405020304" pitchFamily="18" charset="0"/>
              </a:rPr>
              <a:t>406. 1 Гражданского кодекса Российской Федерации</a:t>
            </a:r>
            <a:br>
              <a:rPr lang="ru-RU" i="1" dirty="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half" idx="1"/>
          </p:nvPr>
        </p:nvSpPr>
        <p:spPr/>
        <p:txBody>
          <a:bodyPr>
            <a:normAutofit fontScale="55000" lnSpcReduction="20000"/>
          </a:bodyPr>
          <a:lstStyle/>
          <a:p>
            <a:r>
              <a:rPr lang="ru-RU" dirty="0"/>
              <a:t>если проверяющие докажут, что сделки фиктивны, то не поможет (</a:t>
            </a:r>
            <a:r>
              <a:rPr lang="ru-RU" dirty="0">
                <a:hlinkClick r:id="rId2"/>
              </a:rPr>
              <a:t>постановление АС </a:t>
            </a:r>
            <a:r>
              <a:rPr lang="ru-RU" dirty="0" err="1">
                <a:hlinkClick r:id="rId2"/>
              </a:rPr>
              <a:t>Северо-Кавказского</a:t>
            </a:r>
            <a:r>
              <a:rPr lang="ru-RU" dirty="0">
                <a:hlinkClick r:id="rId2"/>
              </a:rPr>
              <a:t> округа от 13.06.2019 № А53-20058/2018</a:t>
            </a:r>
            <a:r>
              <a:rPr lang="ru-RU" dirty="0"/>
              <a:t>)</a:t>
            </a:r>
          </a:p>
          <a:p>
            <a:r>
              <a:rPr lang="ru-RU" b="1" dirty="0"/>
              <a:t>взыскать убытки с директора, если докажет недобросовестность его действий </a:t>
            </a:r>
            <a:r>
              <a:rPr lang="ru-RU" dirty="0"/>
              <a:t>(</a:t>
            </a:r>
            <a:r>
              <a:rPr lang="ru-RU" dirty="0">
                <a:hlinkClick r:id="rId3"/>
              </a:rPr>
              <a:t>п. 4 постановления от 30.07.2013 № 62</a:t>
            </a:r>
            <a:endParaRPr lang="ru-RU" dirty="0"/>
          </a:p>
          <a:p>
            <a:r>
              <a:rPr lang="ru-RU" dirty="0"/>
              <a:t>Действия директора могут признать недобросовестными, если он:</a:t>
            </a:r>
          </a:p>
          <a:p>
            <a:r>
              <a:rPr lang="ru-RU" dirty="0"/>
              <a:t>+</a:t>
            </a:r>
          </a:p>
          <a:p>
            <a:r>
              <a:rPr lang="ru-RU" dirty="0"/>
              <a:t>скрыл информацию о сделке от учредителей;</a:t>
            </a:r>
          </a:p>
          <a:p>
            <a:r>
              <a:rPr lang="ru-RU" dirty="0"/>
              <a:t>совершил сделку без согласования с другими должностными лицами;</a:t>
            </a:r>
          </a:p>
          <a:p>
            <a:r>
              <a:rPr lang="ru-RU" dirty="0"/>
              <a:t>заключил сделку на заведомо невыгодных условиях или с фиктивным контрагентом;</a:t>
            </a:r>
          </a:p>
          <a:p>
            <a:r>
              <a:rPr lang="ru-RU" dirty="0"/>
              <a:t>изъял документы по сделке.</a:t>
            </a:r>
          </a:p>
          <a:p>
            <a:endParaRPr lang="ru-RU" dirty="0"/>
          </a:p>
        </p:txBody>
      </p:sp>
      <p:sp>
        <p:nvSpPr>
          <p:cNvPr id="4" name="Содержимое 3"/>
          <p:cNvSpPr>
            <a:spLocks noGrp="1"/>
          </p:cNvSpPr>
          <p:nvPr>
            <p:ph sz="half" idx="2"/>
          </p:nvPr>
        </p:nvSpPr>
        <p:spPr/>
        <p:txBody>
          <a:bodyPr>
            <a:normAutofit fontScale="55000" lnSpcReduction="20000"/>
          </a:bodyPr>
          <a:lstStyle/>
          <a:p>
            <a:pPr lvl="0"/>
            <a:r>
              <a:rPr lang="ru-RU" dirty="0">
                <a:latin typeface="Times New Roman" panose="02020603050405020304" pitchFamily="18" charset="0"/>
                <a:cs typeface="Times New Roman" panose="02020603050405020304" pitchFamily="18" charset="0"/>
              </a:rPr>
              <a:t>В качестве приложения к договору согласие контрагента на получении информации по нему (форма в Приказе ФНС России от 15.11.2016 года № ММВ-7-17/615@). </a:t>
            </a:r>
          </a:p>
          <a:p>
            <a:pPr lvl="0"/>
            <a:r>
              <a:rPr lang="ru-RU" dirty="0">
                <a:latin typeface="Times New Roman" panose="02020603050405020304" pitchFamily="18" charset="0"/>
                <a:cs typeface="Times New Roman" panose="02020603050405020304" pitchFamily="18" charset="0"/>
              </a:rPr>
              <a:t>В согласии указывается  по  какому коду предоставляется доступ:</a:t>
            </a:r>
          </a:p>
          <a:p>
            <a:pPr lvl="0"/>
            <a:r>
              <a:rPr lang="ru-RU" dirty="0">
                <a:latin typeface="Times New Roman" panose="02020603050405020304" pitchFamily="18" charset="0"/>
                <a:cs typeface="Times New Roman" panose="02020603050405020304" pitchFamily="18" charset="0"/>
              </a:rPr>
              <a:t>- по коду 1100: сведения, содержащиеся в налоговых декларациях (расчетах),</a:t>
            </a:r>
          </a:p>
          <a:p>
            <a:pPr lvl="0"/>
            <a:r>
              <a:rPr lang="ru-RU" dirty="0">
                <a:latin typeface="Times New Roman" panose="02020603050405020304" pitchFamily="18" charset="0"/>
                <a:cs typeface="Times New Roman" panose="02020603050405020304" pitchFamily="18" charset="0"/>
              </a:rPr>
              <a:t> представляемых по окончании каждого налогового (отчетного) периода;</a:t>
            </a:r>
          </a:p>
          <a:p>
            <a:pPr lvl="0"/>
            <a:r>
              <a:rPr lang="ru-RU" dirty="0">
                <a:latin typeface="Times New Roman" panose="02020603050405020304" pitchFamily="18" charset="0"/>
                <a:cs typeface="Times New Roman" panose="02020603050405020304" pitchFamily="18" charset="0"/>
              </a:rPr>
              <a:t> - по коду 1400: сведения, составляющие налоговую тайну, признаваемые не общедоступными.</a:t>
            </a:r>
          </a:p>
          <a:p>
            <a:pPr lvl="0"/>
            <a:r>
              <a:rPr lang="ru-RU" dirty="0">
                <a:latin typeface="Times New Roman" panose="02020603050405020304" pitchFamily="18" charset="0"/>
                <a:cs typeface="Times New Roman" panose="02020603050405020304" pitchFamily="18" charset="0"/>
              </a:rPr>
              <a:t> При этом, соответствующие сведения о «разрывах» по НДС, как было указано выше, относятся к информации по коду 1400</a:t>
            </a:r>
          </a:p>
          <a:p>
            <a:endParaRPr lang="ru-R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21821" y="185738"/>
          <a:ext cx="7856765" cy="70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75919" y="1026290"/>
            <a:ext cx="8739128" cy="1477328"/>
          </a:xfrm>
          <a:prstGeom prst="rect">
            <a:avLst/>
          </a:prstGeom>
        </p:spPr>
        <p:txBody>
          <a:bodyPr wrap="square">
            <a:spAutoFit/>
          </a:bodyPr>
          <a:lstStyle/>
          <a:p>
            <a:pPr lvl="0" indent="357188" algn="just"/>
            <a:r>
              <a:rPr lang="ru-RU" b="1" i="1" dirty="0">
                <a:latin typeface="Georgia" panose="02040502050405020303" pitchFamily="18" charset="0"/>
              </a:rPr>
              <a:t>Сторона договора, которая дала другой стороне недостоверные заверения об обстоятельствах, обязана возместить другой стороне по ее требованию убытки, причиненные недостоверностью таких заверений, или уплатить неустойку, предусмотренную договором.</a:t>
            </a:r>
          </a:p>
        </p:txBody>
      </p:sp>
      <p:sp>
        <p:nvSpPr>
          <p:cNvPr id="3" name="Номер слайда 2"/>
          <p:cNvSpPr>
            <a:spLocks noGrp="1"/>
          </p:cNvSpPr>
          <p:nvPr>
            <p:ph type="sldNum" sz="quarter" idx="12"/>
          </p:nvPr>
        </p:nvSpPr>
        <p:spPr/>
        <p:txBody>
          <a:bodyPr/>
          <a:lstStyle/>
          <a:p>
            <a:fld id="{BFBCA6E5-750D-4913-86E1-721444A573A8}" type="slidenum">
              <a:rPr lang="ru-RU" smtClean="0"/>
              <a:pPr/>
              <a:t>74</a:t>
            </a:fld>
            <a:endParaRPr lang="ru-RU"/>
          </a:p>
        </p:txBody>
      </p:sp>
      <p:sp>
        <p:nvSpPr>
          <p:cNvPr id="34" name="Прямоугольник 33">
            <a:extLst>
              <a:ext uri="{FF2B5EF4-FFF2-40B4-BE49-F238E27FC236}">
                <a16:creationId xmlns:a16="http://schemas.microsoft.com/office/drawing/2014/main" id="{3F93D4EA-ADE4-4499-BB27-BF930A4B3F68}"/>
              </a:ext>
            </a:extLst>
          </p:cNvPr>
          <p:cNvSpPr/>
          <p:nvPr/>
        </p:nvSpPr>
        <p:spPr>
          <a:xfrm>
            <a:off x="75919" y="2640907"/>
            <a:ext cx="9068081" cy="1323439"/>
          </a:xfrm>
          <a:prstGeom prst="rect">
            <a:avLst/>
          </a:prstGeom>
        </p:spPr>
        <p:txBody>
          <a:bodyPr wrap="square">
            <a:spAutoFit/>
          </a:bodyPr>
          <a:lstStyle/>
          <a:p>
            <a:pPr lvl="0" algn="ctr"/>
            <a:endParaRPr lang="ru-RU" sz="2000" b="1" i="1" dirty="0">
              <a:latin typeface="Georgia" panose="02040502050405020303" pitchFamily="18" charset="0"/>
            </a:endParaRPr>
          </a:p>
          <a:p>
            <a:pPr lvl="0" algn="ctr"/>
            <a:endParaRPr lang="ru-RU" sz="2000" b="1" i="1" dirty="0">
              <a:latin typeface="Georgia" panose="02040502050405020303" pitchFamily="18" charset="0"/>
            </a:endParaRPr>
          </a:p>
          <a:p>
            <a:pPr lvl="0" algn="ctr"/>
            <a:endParaRPr lang="ru-RU" sz="2000" b="1" i="1" dirty="0">
              <a:latin typeface="Georgia" panose="02040502050405020303" pitchFamily="18" charset="0"/>
            </a:endParaRPr>
          </a:p>
          <a:p>
            <a:pPr lvl="0" algn="ctr"/>
            <a:r>
              <a:rPr lang="ru-RU" sz="2000" b="1" i="1" dirty="0">
                <a:latin typeface="Georgia" panose="02040502050405020303" pitchFamily="18" charset="0"/>
              </a:rPr>
              <a:t> </a:t>
            </a:r>
            <a:endParaRPr lang="ru-RU" sz="2000" dirty="0">
              <a:latin typeface="Georgia" panose="02040502050405020303" pitchFamily="18" charset="0"/>
            </a:endParaRPr>
          </a:p>
        </p:txBody>
      </p:sp>
      <p:graphicFrame>
        <p:nvGraphicFramePr>
          <p:cNvPr id="2" name="Схема 1"/>
          <p:cNvGraphicFramePr/>
          <p:nvPr/>
        </p:nvGraphicFramePr>
        <p:xfrm>
          <a:off x="226038" y="2567791"/>
          <a:ext cx="8248330" cy="39409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977913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Что включить в договор</a:t>
            </a:r>
          </a:p>
        </p:txBody>
      </p:sp>
      <p:sp>
        <p:nvSpPr>
          <p:cNvPr id="3" name="Содержимое 2"/>
          <p:cNvSpPr>
            <a:spLocks noGrp="1"/>
          </p:cNvSpPr>
          <p:nvPr>
            <p:ph sz="half" idx="1"/>
          </p:nvPr>
        </p:nvSpPr>
        <p:spPr/>
        <p:txBody>
          <a:bodyPr>
            <a:normAutofit fontScale="77500" lnSpcReduction="20000"/>
          </a:bodyPr>
          <a:lstStyle/>
          <a:p>
            <a:r>
              <a:rPr lang="ru-RU" b="1" dirty="0">
                <a:solidFill>
                  <a:srgbClr val="FF0000"/>
                </a:solidFill>
              </a:rPr>
              <a:t>Постановление АС Московского округа от 30.10.2017 № Ф05-15674/2017- </a:t>
            </a:r>
            <a:r>
              <a:rPr lang="ru-RU" dirty="0"/>
              <a:t>Пропишите в договоре обязанность контрагента передать вам счет-фактуру и накладную, а также штраф, если он этого не сделает. Так вы избежите проблем с НДС и налогом на прибыль.</a:t>
            </a:r>
          </a:p>
          <a:p>
            <a:endParaRPr lang="ru-RU" dirty="0"/>
          </a:p>
        </p:txBody>
      </p:sp>
      <p:sp>
        <p:nvSpPr>
          <p:cNvPr id="4" name="Содержимое 3"/>
          <p:cNvSpPr>
            <a:spLocks noGrp="1"/>
          </p:cNvSpPr>
          <p:nvPr>
            <p:ph sz="half" idx="2"/>
          </p:nvPr>
        </p:nvSpPr>
        <p:spPr/>
        <p:txBody>
          <a:bodyPr>
            <a:normAutofit fontScale="77500" lnSpcReduction="20000"/>
          </a:bodyPr>
          <a:lstStyle/>
          <a:p>
            <a:r>
              <a:rPr lang="ru-RU" dirty="0"/>
              <a:t>Договор в письменной форме можно заключать несколькими способами. Например, составив один документ с подписями сторон. Либо через обмен письмами, телеграммами, телексами, телефаксами и иными документами, в том числе электронными, передаваемыми по каналам связи (п. 2 ст. 434 ГК). </a:t>
            </a:r>
            <a:r>
              <a:rPr lang="ru-RU" b="1" dirty="0"/>
              <a:t>Описать конкретные номера телефонов, </a:t>
            </a:r>
            <a:r>
              <a:rPr lang="ru-RU" b="1" dirty="0" err="1"/>
              <a:t>емайлов</a:t>
            </a:r>
            <a:r>
              <a:rPr lang="ru-RU" b="1" dirty="0"/>
              <a:t> и т.д.</a:t>
            </a:r>
          </a:p>
          <a:p>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827585" y="836712"/>
          <a:ext cx="7344815" cy="5112569"/>
        </p:xfrm>
        <a:graphic>
          <a:graphicData uri="http://schemas.openxmlformats.org/drawingml/2006/table">
            <a:tbl>
              <a:tblPr/>
              <a:tblGrid>
                <a:gridCol w="1468963">
                  <a:extLst>
                    <a:ext uri="{9D8B030D-6E8A-4147-A177-3AD203B41FA5}">
                      <a16:colId xmlns:a16="http://schemas.microsoft.com/office/drawing/2014/main" val="20000"/>
                    </a:ext>
                  </a:extLst>
                </a:gridCol>
                <a:gridCol w="1468963">
                  <a:extLst>
                    <a:ext uri="{9D8B030D-6E8A-4147-A177-3AD203B41FA5}">
                      <a16:colId xmlns:a16="http://schemas.microsoft.com/office/drawing/2014/main" val="20001"/>
                    </a:ext>
                  </a:extLst>
                </a:gridCol>
                <a:gridCol w="1468963">
                  <a:extLst>
                    <a:ext uri="{9D8B030D-6E8A-4147-A177-3AD203B41FA5}">
                      <a16:colId xmlns:a16="http://schemas.microsoft.com/office/drawing/2014/main" val="20002"/>
                    </a:ext>
                  </a:extLst>
                </a:gridCol>
                <a:gridCol w="1468963">
                  <a:extLst>
                    <a:ext uri="{9D8B030D-6E8A-4147-A177-3AD203B41FA5}">
                      <a16:colId xmlns:a16="http://schemas.microsoft.com/office/drawing/2014/main" val="20003"/>
                    </a:ext>
                  </a:extLst>
                </a:gridCol>
                <a:gridCol w="1468963">
                  <a:extLst>
                    <a:ext uri="{9D8B030D-6E8A-4147-A177-3AD203B41FA5}">
                      <a16:colId xmlns:a16="http://schemas.microsoft.com/office/drawing/2014/main" val="20004"/>
                    </a:ext>
                  </a:extLst>
                </a:gridCol>
              </a:tblGrid>
              <a:tr h="284032">
                <a:tc rowSpan="2">
                  <a:txBody>
                    <a:bodyPr/>
                    <a:lstStyle/>
                    <a:p>
                      <a:r>
                        <a:rPr lang="ru-RU" sz="1200" dirty="0">
                          <a:latin typeface="Calibri"/>
                          <a:ea typeface="Times New Roman"/>
                          <a:cs typeface="Times New Roman"/>
                        </a:rPr>
                        <a:t>Первый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a:latin typeface="Calibri"/>
                          <a:ea typeface="Times New Roman"/>
                          <a:cs typeface="Times New Roman"/>
                        </a:rPr>
                        <a:t>Правовая экспертиза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852095">
                <a:tc vMerge="1">
                  <a:txBody>
                    <a:bodyPr/>
                    <a:lstStyle/>
                    <a:p>
                      <a:endParaRPr lang="ru-RU"/>
                    </a:p>
                  </a:txBody>
                  <a:tcPr/>
                </a:tc>
                <a:tc>
                  <a:txBody>
                    <a:bodyPr/>
                    <a:lstStyle/>
                    <a:p>
                      <a:r>
                        <a:rPr lang="ru-RU" sz="1200">
                          <a:latin typeface="Calibri"/>
                          <a:ea typeface="Times New Roman"/>
                          <a:cs typeface="Times New Roman"/>
                        </a:rPr>
                        <a:t>Анализ участников договора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Анализ наличия налоговых оговорок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Анализ вида деятельности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Анализ предмета договора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4032">
                <a:tc rowSpan="2">
                  <a:txBody>
                    <a:bodyPr/>
                    <a:lstStyle/>
                    <a:p>
                      <a:r>
                        <a:rPr lang="ru-RU" sz="1200">
                          <a:latin typeface="Calibri"/>
                          <a:ea typeface="Times New Roman"/>
                          <a:cs typeface="Times New Roman"/>
                        </a:rPr>
                        <a:t>Второй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a:latin typeface="Calibri"/>
                          <a:ea typeface="Times New Roman"/>
                          <a:cs typeface="Times New Roman"/>
                        </a:rPr>
                        <a:t>Финансовая (налоговая) экспертиза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1704189">
                <a:tc vMerge="1">
                  <a:txBody>
                    <a:bodyPr/>
                    <a:lstStyle/>
                    <a:p>
                      <a:endParaRPr lang="ru-RU"/>
                    </a:p>
                  </a:txBody>
                  <a:tcPr/>
                </a:tc>
                <a:tc>
                  <a:txBody>
                    <a:bodyPr/>
                    <a:lstStyle/>
                    <a:p>
                      <a:r>
                        <a:rPr lang="ru-RU" sz="1200" dirty="0">
                          <a:latin typeface="Calibri"/>
                          <a:ea typeface="Times New Roman"/>
                          <a:cs typeface="Times New Roman"/>
                        </a:rPr>
                        <a:t>Сроки по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Методы взаиморасчетов по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Выбор метода установления цены по договору между хозяйственными субъектами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a:latin typeface="Calibri"/>
                          <a:ea typeface="Times New Roman"/>
                          <a:cs typeface="Times New Roman"/>
                        </a:rPr>
                        <a:t>Скидки и надбавки</a:t>
                      </a:r>
                      <a:br>
                        <a:rPr lang="ru-RU" sz="1200">
                          <a:latin typeface="Calibri"/>
                          <a:ea typeface="Times New Roman"/>
                          <a:cs typeface="Times New Roman"/>
                        </a:rPr>
                      </a:br>
                      <a:r>
                        <a:rPr lang="ru-RU" sz="1200">
                          <a:latin typeface="Calibri"/>
                          <a:ea typeface="Times New Roman"/>
                          <a:cs typeface="Times New Roman"/>
                        </a:rPr>
                        <a:t>в условиях договора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8063">
                <a:tc>
                  <a:txBody>
                    <a:bodyPr/>
                    <a:lstStyle/>
                    <a:p>
                      <a:r>
                        <a:rPr lang="ru-RU" sz="1200">
                          <a:latin typeface="Calibri"/>
                          <a:ea typeface="Times New Roman"/>
                          <a:cs typeface="Times New Roman"/>
                        </a:rPr>
                        <a:t>Третий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a:latin typeface="Calibri"/>
                          <a:ea typeface="Times New Roman"/>
                          <a:cs typeface="Times New Roman"/>
                        </a:rPr>
                        <a:t>Определение цены сделки по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852095">
                <a:tc>
                  <a:txBody>
                    <a:bodyPr/>
                    <a:lstStyle/>
                    <a:p>
                      <a:r>
                        <a:rPr lang="ru-RU" sz="1200">
                          <a:latin typeface="Calibri"/>
                          <a:ea typeface="Times New Roman"/>
                          <a:cs typeface="Times New Roman"/>
                        </a:rPr>
                        <a:t>Четвертый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a:latin typeface="Calibri"/>
                          <a:ea typeface="Times New Roman"/>
                          <a:cs typeface="Times New Roman"/>
                        </a:rPr>
                        <a:t>Оценка налогового рисков цены сделки по хозяйственному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r h="568063">
                <a:tc>
                  <a:txBody>
                    <a:bodyPr/>
                    <a:lstStyle/>
                    <a:p>
                      <a:r>
                        <a:rPr lang="ru-RU" sz="1200">
                          <a:latin typeface="Calibri"/>
                          <a:ea typeface="Times New Roman"/>
                          <a:cs typeface="Times New Roman"/>
                        </a:rPr>
                        <a:t>Пятый уровень экспертизы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dirty="0">
                          <a:latin typeface="Calibri"/>
                          <a:ea typeface="Times New Roman"/>
                          <a:cs typeface="Times New Roman"/>
                        </a:rPr>
                        <a:t>Оценка налоговой доли добавленной стоимости в исходной цене по договору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Переквалификация договора</a:t>
            </a:r>
          </a:p>
        </p:txBody>
      </p:sp>
      <p:sp>
        <p:nvSpPr>
          <p:cNvPr id="3" name="Содержимое 2"/>
          <p:cNvSpPr>
            <a:spLocks noGrp="1"/>
          </p:cNvSpPr>
          <p:nvPr>
            <p:ph sz="half" idx="1"/>
          </p:nvPr>
        </p:nvSpPr>
        <p:spPr/>
        <p:txBody>
          <a:bodyPr>
            <a:normAutofit fontScale="92500" lnSpcReduction="20000"/>
          </a:bodyPr>
          <a:lstStyle/>
          <a:p>
            <a:r>
              <a:rPr lang="ru-RU" dirty="0"/>
              <a:t>могут признать сделку мнимой или притворной (</a:t>
            </a:r>
            <a:r>
              <a:rPr lang="ru-RU" dirty="0">
                <a:hlinkClick r:id="rId2"/>
              </a:rPr>
              <a:t>п. 2 ст. 170 ГК</a:t>
            </a:r>
            <a:r>
              <a:rPr lang="ru-RU" dirty="0"/>
              <a:t>). В первом случае это сделка, осуществленная лишь для вида, без намерения создать соответствующие ей правовые последствия. Во втором — совершена с целью прикрытия другой сделки.</a:t>
            </a:r>
          </a:p>
        </p:txBody>
      </p:sp>
      <p:sp>
        <p:nvSpPr>
          <p:cNvPr id="4" name="Содержимое 3"/>
          <p:cNvSpPr>
            <a:spLocks noGrp="1"/>
          </p:cNvSpPr>
          <p:nvPr>
            <p:ph sz="half" idx="2"/>
          </p:nvPr>
        </p:nvSpPr>
        <p:spPr/>
        <p:txBody>
          <a:bodyPr>
            <a:normAutofit fontScale="92500" lnSpcReduction="20000"/>
          </a:bodyPr>
          <a:lstStyle/>
          <a:p>
            <a:r>
              <a:rPr lang="ru-RU" b="1" dirty="0"/>
              <a:t>Безвозвратные займы учредителям</a:t>
            </a:r>
          </a:p>
          <a:p>
            <a:r>
              <a:rPr lang="ru-RU" b="1" dirty="0"/>
              <a:t>Проценты вместо дивидендов</a:t>
            </a:r>
          </a:p>
          <a:p>
            <a:r>
              <a:rPr lang="ru-RU" b="1" dirty="0"/>
              <a:t>Заем вместо аванса</a:t>
            </a:r>
          </a:p>
          <a:p>
            <a:r>
              <a:rPr lang="ru-RU" b="1" dirty="0"/>
              <a:t>Новый объект налогообложения</a:t>
            </a:r>
          </a:p>
          <a:p>
            <a:endParaRPr lang="ru-RU"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Продажа имущества через дивиденды</a:t>
            </a:r>
          </a:p>
        </p:txBody>
      </p:sp>
      <p:sp>
        <p:nvSpPr>
          <p:cNvPr id="3" name="Объект 2"/>
          <p:cNvSpPr>
            <a:spLocks noGrp="1"/>
          </p:cNvSpPr>
          <p:nvPr>
            <p:ph sz="half" idx="1"/>
          </p:nvPr>
        </p:nvSpPr>
        <p:spPr/>
        <p:txBody>
          <a:bodyPr>
            <a:normAutofit fontScale="62500" lnSpcReduction="20000"/>
          </a:bodyPr>
          <a:lstStyle/>
          <a:p>
            <a:r>
              <a:rPr lang="ru-RU" dirty="0"/>
              <a:t>передача в качестве дивидендов имущества является реализацией в понимании </a:t>
            </a:r>
            <a:r>
              <a:rPr lang="ru-RU" u="sng" dirty="0">
                <a:hlinkClick r:id="rId2"/>
              </a:rPr>
              <a:t>статьи 39</a:t>
            </a:r>
            <a:r>
              <a:rPr lang="ru-RU" dirty="0"/>
              <a:t> НК (письма Минфина </a:t>
            </a:r>
            <a:r>
              <a:rPr lang="ru-RU" u="sng" dirty="0">
                <a:hlinkClick r:id="rId3"/>
              </a:rPr>
              <a:t>от 25.08.2017 № 03-03-06/1/54596</a:t>
            </a:r>
            <a:r>
              <a:rPr lang="ru-RU" dirty="0"/>
              <a:t> и </a:t>
            </a:r>
            <a:r>
              <a:rPr lang="ru-RU" u="sng" dirty="0">
                <a:hlinkClick r:id="rId4"/>
              </a:rPr>
              <a:t>от 07.02.2018 № 03-05-05-01/7294</a:t>
            </a:r>
            <a:r>
              <a:rPr lang="ru-RU" dirty="0"/>
              <a:t>, </a:t>
            </a:r>
            <a:r>
              <a:rPr lang="ru-RU" u="sng" dirty="0">
                <a:hlinkClick r:id="rId5"/>
              </a:rPr>
              <a:t>ФНС от 15.05.2014 № ГД-4-3/9367@</a:t>
            </a:r>
            <a:r>
              <a:rPr lang="ru-RU" dirty="0"/>
              <a:t>)</a:t>
            </a:r>
          </a:p>
          <a:p>
            <a:r>
              <a:rPr lang="ru-RU" dirty="0"/>
              <a:t>НДС НЕТ И реализации НЕТ 19 </a:t>
            </a:r>
            <a:r>
              <a:rPr lang="ru-RU" u="sng" dirty="0">
                <a:hlinkClick r:id="rId6"/>
              </a:rPr>
              <a:t>ААС от 13.08.2015 № А14-9683/2014</a:t>
            </a:r>
            <a:r>
              <a:rPr lang="ru-RU" dirty="0"/>
              <a:t>).</a:t>
            </a:r>
          </a:p>
          <a:p>
            <a:r>
              <a:rPr lang="ru-RU" dirty="0"/>
              <a:t> Подход арбитража разумен, поскольку соответствует принципу равенства налогообложения (</a:t>
            </a:r>
            <a:r>
              <a:rPr lang="ru-RU" u="sng" dirty="0">
                <a:hlinkClick r:id="rId7"/>
              </a:rPr>
              <a:t>постановление КС от 22.06.2009 № 10-П</a:t>
            </a:r>
            <a:r>
              <a:rPr lang="ru-RU" dirty="0"/>
              <a:t>)</a:t>
            </a:r>
          </a:p>
          <a:p>
            <a:r>
              <a:rPr lang="ru-RU" dirty="0"/>
              <a:t>1. В уставе закрепить возможность выплаты дивидендов имуществом</a:t>
            </a:r>
          </a:p>
          <a:p>
            <a:r>
              <a:rPr lang="ru-RU" dirty="0"/>
              <a:t>НУЖНО включить сумму входного НДС в его стоимость (</a:t>
            </a:r>
            <a:r>
              <a:rPr lang="ru-RU" u="sng" dirty="0">
                <a:hlinkClick r:id="rId8"/>
              </a:rPr>
              <a:t>п. 2 ст. 170 НК</a:t>
            </a:r>
            <a:r>
              <a:rPr lang="ru-RU" dirty="0"/>
              <a:t>).</a:t>
            </a:r>
          </a:p>
        </p:txBody>
      </p:sp>
      <p:sp>
        <p:nvSpPr>
          <p:cNvPr id="4" name="Объект 3"/>
          <p:cNvSpPr>
            <a:spLocks noGrp="1"/>
          </p:cNvSpPr>
          <p:nvPr>
            <p:ph sz="half" idx="2"/>
          </p:nvPr>
        </p:nvSpPr>
        <p:spPr/>
        <p:txBody>
          <a:bodyPr>
            <a:normAutofit fontScale="62500" lnSpcReduction="20000"/>
          </a:bodyPr>
          <a:lstStyle/>
          <a:p>
            <a:r>
              <a:rPr lang="ru-RU" dirty="0"/>
              <a:t>переход права собственности на имущество (при передаче его в качестве дивидендов) является реализацией в понимании </a:t>
            </a:r>
            <a:r>
              <a:rPr lang="ru-RU" u="sng" dirty="0">
                <a:hlinkClick r:id="rId2"/>
              </a:rPr>
              <a:t>статьи 39</a:t>
            </a:r>
            <a:r>
              <a:rPr lang="ru-RU" dirty="0"/>
              <a:t> НК (письма </a:t>
            </a:r>
            <a:r>
              <a:rPr lang="ru-RU" u="sng" dirty="0">
                <a:hlinkClick r:id="rId9"/>
              </a:rPr>
              <a:t>от 17.12.2009 № 03-11-09/405</a:t>
            </a:r>
            <a:r>
              <a:rPr lang="ru-RU" dirty="0"/>
              <a:t>, </a:t>
            </a:r>
            <a:r>
              <a:rPr lang="ru-RU" u="sng" dirty="0">
                <a:hlinkClick r:id="rId3"/>
              </a:rPr>
              <a:t>от 25.08.2017 № 03-03-06/1/54596</a:t>
            </a:r>
            <a:r>
              <a:rPr lang="ru-RU" dirty="0"/>
              <a:t>). </a:t>
            </a:r>
            <a:r>
              <a:rPr lang="ru-RU" b="1" dirty="0">
                <a:solidFill>
                  <a:srgbClr val="00B050"/>
                </a:solidFill>
              </a:rPr>
              <a:t>Суды считают, что передача активов в счет выплаты дивидендов не образует иной объект обложения, кроме дохода акционера (постановление АС Волго-Вятского округа от 03.07.2020 № А82-13935/2019). Значит , НДС начислять не нужно, но восстановить налог компания должна (подп. 2 п. 3 ст. 170 НК). Следовательно, чем больше </a:t>
            </a:r>
            <a:r>
              <a:rPr lang="ru-RU" b="1" dirty="0" err="1">
                <a:solidFill>
                  <a:srgbClr val="00B050"/>
                </a:solidFill>
              </a:rPr>
              <a:t>самортизированы</a:t>
            </a:r>
            <a:r>
              <a:rPr lang="ru-RU" b="1" dirty="0">
                <a:solidFill>
                  <a:srgbClr val="00B050"/>
                </a:solidFill>
              </a:rPr>
              <a:t> объекты ОС, тем меньшую сумму НДС придется восстановить».</a:t>
            </a:r>
          </a:p>
        </p:txBody>
      </p:sp>
    </p:spTree>
    <p:extLst>
      <p:ext uri="{BB962C8B-B14F-4D97-AF65-F5344CB8AC3E}">
        <p14:creationId xmlns:p14="http://schemas.microsoft.com/office/powerpoint/2010/main" val="3979166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7886700" cy="491451"/>
          </a:xfrm>
        </p:spPr>
        <p:txBody>
          <a:bodyPr>
            <a:normAutofit fontScale="90000"/>
          </a:bodyPr>
          <a:lstStyle/>
          <a:p>
            <a:pPr algn="ctr"/>
            <a:r>
              <a:rPr lang="ru-RU" sz="3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Типичные ошибки </a:t>
            </a:r>
          </a:p>
        </p:txBody>
      </p:sp>
      <p:sp>
        <p:nvSpPr>
          <p:cNvPr id="4" name="Ромб 3"/>
          <p:cNvSpPr/>
          <p:nvPr/>
        </p:nvSpPr>
        <p:spPr>
          <a:xfrm>
            <a:off x="257889" y="754004"/>
            <a:ext cx="548640" cy="67468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a:t>
            </a:r>
          </a:p>
        </p:txBody>
      </p:sp>
      <p:sp>
        <p:nvSpPr>
          <p:cNvPr id="5" name="TextBox 4"/>
          <p:cNvSpPr txBox="1"/>
          <p:nvPr/>
        </p:nvSpPr>
        <p:spPr>
          <a:xfrm>
            <a:off x="806529" y="697398"/>
            <a:ext cx="7946708" cy="1138773"/>
          </a:xfrm>
          <a:prstGeom prst="rect">
            <a:avLst/>
          </a:prstGeom>
          <a:noFill/>
        </p:spPr>
        <p:txBody>
          <a:bodyPr wrap="square" rtlCol="0">
            <a:spAutoFit/>
          </a:bodyPr>
          <a:lstStyle/>
          <a:p>
            <a:pPr algn="just"/>
            <a:r>
              <a:rPr lang="ru-RU" sz="1700" b="1" dirty="0"/>
              <a:t>Однотипные договоры </a:t>
            </a:r>
            <a:r>
              <a:rPr lang="ru-RU" sz="1700" dirty="0"/>
              <a:t>–  не пренебрегайте разработкой условий договора индивидуально под каждого контрагента.  В случае наступления неблагоприятных последствий , договор станет основополагающим объектом, обосновывающим Ваши экономические претензии к должнику. </a:t>
            </a:r>
          </a:p>
        </p:txBody>
      </p:sp>
      <p:sp>
        <p:nvSpPr>
          <p:cNvPr id="6" name="Ромб 5"/>
          <p:cNvSpPr/>
          <p:nvPr/>
        </p:nvSpPr>
        <p:spPr>
          <a:xfrm>
            <a:off x="248603" y="1831257"/>
            <a:ext cx="548640" cy="67468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2</a:t>
            </a:r>
          </a:p>
        </p:txBody>
      </p:sp>
      <p:sp>
        <p:nvSpPr>
          <p:cNvPr id="7" name="TextBox 6"/>
          <p:cNvSpPr txBox="1"/>
          <p:nvPr/>
        </p:nvSpPr>
        <p:spPr>
          <a:xfrm>
            <a:off x="806529" y="1694974"/>
            <a:ext cx="8031004" cy="1569660"/>
          </a:xfrm>
          <a:prstGeom prst="rect">
            <a:avLst/>
          </a:prstGeom>
          <a:noFill/>
        </p:spPr>
        <p:txBody>
          <a:bodyPr wrap="square" rtlCol="0">
            <a:spAutoFit/>
          </a:bodyPr>
          <a:lstStyle/>
          <a:p>
            <a:pPr algn="just"/>
            <a:r>
              <a:rPr lang="ru-RU" sz="1600" b="1" dirty="0"/>
              <a:t>Отсутствие документального обеспечения образовавшейся задолженности- </a:t>
            </a:r>
            <a:r>
              <a:rPr lang="ru-RU" sz="1600" dirty="0"/>
              <a:t>Рекомендуем исключить уступки контрагентам в рамках оформления приемки услуг/ товаров. Фактическое исполнение услуг/поставка товаров должна быть зафиксирована и подтверждена документально! Все замечания к поставке товара, выполнению работ  (оказанию услуг) оформлять своевременно и документально в соответствии с договором и условиями гражданского законодательства.</a:t>
            </a:r>
          </a:p>
        </p:txBody>
      </p:sp>
      <p:sp>
        <p:nvSpPr>
          <p:cNvPr id="8" name="Ромб 7"/>
          <p:cNvSpPr/>
          <p:nvPr/>
        </p:nvSpPr>
        <p:spPr>
          <a:xfrm>
            <a:off x="248603" y="3316813"/>
            <a:ext cx="548640" cy="67468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p>
        </p:txBody>
      </p:sp>
      <p:sp>
        <p:nvSpPr>
          <p:cNvPr id="9" name="Прямоугольник 8"/>
          <p:cNvSpPr/>
          <p:nvPr/>
        </p:nvSpPr>
        <p:spPr>
          <a:xfrm>
            <a:off x="806529" y="3265168"/>
            <a:ext cx="8055293" cy="1138773"/>
          </a:xfrm>
          <a:prstGeom prst="rect">
            <a:avLst/>
          </a:prstGeom>
        </p:spPr>
        <p:txBody>
          <a:bodyPr wrap="square">
            <a:spAutoFit/>
          </a:bodyPr>
          <a:lstStyle/>
          <a:p>
            <a:pPr algn="just"/>
            <a:r>
              <a:rPr lang="ru-RU" sz="1700" b="1" i="0" dirty="0">
                <a:solidFill>
                  <a:srgbClr val="222222"/>
                </a:solidFill>
                <a:effectLst/>
              </a:rPr>
              <a:t>Пропуск сроков</a:t>
            </a:r>
            <a:r>
              <a:rPr lang="ru-RU" sz="1700" b="0" i="0" dirty="0">
                <a:solidFill>
                  <a:srgbClr val="222222"/>
                </a:solidFill>
                <a:effectLst/>
              </a:rPr>
              <a:t> </a:t>
            </a:r>
            <a:r>
              <a:rPr lang="ru-RU" sz="1700" b="1" i="0" dirty="0">
                <a:solidFill>
                  <a:srgbClr val="222222"/>
                </a:solidFill>
                <a:effectLst/>
              </a:rPr>
              <a:t>исковой</a:t>
            </a:r>
            <a:r>
              <a:rPr lang="ru-RU" sz="1700" b="0" i="0" dirty="0">
                <a:solidFill>
                  <a:srgbClr val="222222"/>
                </a:solidFill>
                <a:effectLst/>
              </a:rPr>
              <a:t> </a:t>
            </a:r>
            <a:r>
              <a:rPr lang="ru-RU" sz="1700" b="1" i="0" dirty="0">
                <a:solidFill>
                  <a:srgbClr val="222222"/>
                </a:solidFill>
                <a:effectLst/>
              </a:rPr>
              <a:t>давности</a:t>
            </a:r>
            <a:r>
              <a:rPr lang="ru-RU" sz="1700" b="0" i="0" dirty="0">
                <a:solidFill>
                  <a:srgbClr val="222222"/>
                </a:solidFill>
                <a:effectLst/>
              </a:rPr>
              <a:t> по взысканию </a:t>
            </a:r>
            <a:r>
              <a:rPr lang="ru-RU" sz="1700" i="0" dirty="0">
                <a:solidFill>
                  <a:srgbClr val="222222"/>
                </a:solidFill>
                <a:effectLst/>
              </a:rPr>
              <a:t>дебиторской задолженности Для срока исковой давности по дебиторской задолженности установлена продолжительность 3 года с </a:t>
            </a:r>
            <a:r>
              <a:rPr lang="ru-RU" sz="1700" b="1" i="0" dirty="0">
                <a:solidFill>
                  <a:srgbClr val="C00000"/>
                </a:solidFill>
                <a:effectLst/>
              </a:rPr>
              <a:t>даты ее образования</a:t>
            </a:r>
            <a:r>
              <a:rPr lang="ru-RU" sz="1700" i="0" dirty="0">
                <a:solidFill>
                  <a:srgbClr val="222222"/>
                </a:solidFill>
                <a:effectLst/>
              </a:rPr>
              <a:t>. Данный временной промежуток установлен статьей 196 ГК РФ.</a:t>
            </a:r>
            <a:endParaRPr lang="ru-RU" sz="1700" dirty="0"/>
          </a:p>
        </p:txBody>
      </p:sp>
      <p:sp>
        <p:nvSpPr>
          <p:cNvPr id="10" name="Ромб 9"/>
          <p:cNvSpPr/>
          <p:nvPr/>
        </p:nvSpPr>
        <p:spPr>
          <a:xfrm>
            <a:off x="248603" y="4938552"/>
            <a:ext cx="548640" cy="674687"/>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p>
        </p:txBody>
      </p:sp>
      <p:sp>
        <p:nvSpPr>
          <p:cNvPr id="11" name="TextBox 10"/>
          <p:cNvSpPr txBox="1"/>
          <p:nvPr/>
        </p:nvSpPr>
        <p:spPr>
          <a:xfrm>
            <a:off x="821531" y="4736076"/>
            <a:ext cx="7843838" cy="1138773"/>
          </a:xfrm>
          <a:prstGeom prst="rect">
            <a:avLst/>
          </a:prstGeom>
          <a:noFill/>
        </p:spPr>
        <p:txBody>
          <a:bodyPr wrap="square" rtlCol="0">
            <a:spAutoFit/>
          </a:bodyPr>
          <a:lstStyle/>
          <a:p>
            <a:pPr algn="just"/>
            <a:r>
              <a:rPr lang="ru-RU" sz="1700" b="1" dirty="0"/>
              <a:t>Несоблюдение досудебного порядка - </a:t>
            </a:r>
            <a:r>
              <a:rPr lang="ru-RU" sz="1700" dirty="0"/>
              <a:t>При несоблюдении претензионного (досудебного) порядка исковое заявление подлежит возвращению судом, а в случае принятия к производству - оставлению без рассмотрения </a:t>
            </a:r>
            <a:r>
              <a:rPr lang="ru-RU" sz="1700" b="1" dirty="0"/>
              <a:t>(п. 5 ч. 1 ст. 129, п. 2 ч. 1 ст. 148 АПК РФ).</a:t>
            </a:r>
          </a:p>
        </p:txBody>
      </p:sp>
    </p:spTree>
    <p:extLst>
      <p:ext uri="{BB962C8B-B14F-4D97-AF65-F5344CB8AC3E}">
        <p14:creationId xmlns:p14="http://schemas.microsoft.com/office/powerpoint/2010/main" val="300917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srcRect l="8787" t="9771" r="10235" b="12899"/>
          <a:stretch/>
        </p:blipFill>
        <p:spPr>
          <a:xfrm>
            <a:off x="191542" y="1"/>
            <a:ext cx="8841492" cy="6329363"/>
          </a:xfrm>
          <a:prstGeom prst="rect">
            <a:avLst/>
          </a:prstGeom>
        </p:spPr>
      </p:pic>
      <p:sp>
        <p:nvSpPr>
          <p:cNvPr id="3" name="TextBox 2">
            <a:extLst>
              <a:ext uri="{FF2B5EF4-FFF2-40B4-BE49-F238E27FC236}">
                <a16:creationId xmlns:a16="http://schemas.microsoft.com/office/drawing/2014/main" id="{4D26D95A-3CA8-6B4B-AAE6-65D2064ED797}"/>
              </a:ext>
            </a:extLst>
          </p:cNvPr>
          <p:cNvSpPr txBox="1"/>
          <p:nvPr/>
        </p:nvSpPr>
        <p:spPr>
          <a:xfrm>
            <a:off x="0" y="6273225"/>
            <a:ext cx="8944748" cy="584775"/>
          </a:xfrm>
          <a:prstGeom prst="rect">
            <a:avLst/>
          </a:prstGeom>
          <a:noFill/>
        </p:spPr>
        <p:txBody>
          <a:bodyPr wrap="square" rtlCol="0">
            <a:spAutoFit/>
          </a:bodyPr>
          <a:lstStyle/>
          <a:p>
            <a:r>
              <a:rPr lang="ru-RU" sz="1600" i="1" dirty="0">
                <a:solidFill>
                  <a:srgbClr val="C00000"/>
                </a:solidFill>
                <a:latin typeface="Arial" panose="020B0604020202020204" pitchFamily="34" charset="0"/>
                <a:cs typeface="Arial" panose="020B0604020202020204" pitchFamily="34" charset="0"/>
              </a:rPr>
              <a:t>Публичная декларация целей и задач ФНС</a:t>
            </a:r>
            <a:r>
              <a:rPr lang="en-US" sz="1600" i="1" dirty="0">
                <a:solidFill>
                  <a:srgbClr val="C00000"/>
                </a:solidFill>
                <a:latin typeface="Arial" panose="020B0604020202020204" pitchFamily="34" charset="0"/>
                <a:cs typeface="Arial" panose="020B0604020202020204" pitchFamily="34" charset="0"/>
              </a:rPr>
              <a:t>- </a:t>
            </a:r>
            <a:r>
              <a:rPr lang="en-US" sz="1600" i="1" dirty="0" err="1">
                <a:solidFill>
                  <a:srgbClr val="C00000"/>
                </a:solidFill>
                <a:latin typeface="Arial" panose="020B0604020202020204" pitchFamily="34" charset="0"/>
                <a:cs typeface="Arial" panose="020B0604020202020204" pitchFamily="34" charset="0"/>
              </a:rPr>
              <a:t>htt</a:t>
            </a:r>
            <a:r>
              <a:rPr lang="en" sz="1600" i="1" dirty="0" err="1">
                <a:solidFill>
                  <a:srgbClr val="C00000"/>
                </a:solidFill>
                <a:latin typeface="Arial" panose="020B0604020202020204" pitchFamily="34" charset="0"/>
                <a:cs typeface="Arial" panose="020B0604020202020204" pitchFamily="34" charset="0"/>
              </a:rPr>
              <a:t>ps</a:t>
            </a:r>
            <a:r>
              <a:rPr lang="en" sz="1600" i="1" dirty="0">
                <a:solidFill>
                  <a:srgbClr val="C00000"/>
                </a:solidFill>
                <a:latin typeface="Arial" panose="020B0604020202020204" pitchFamily="34" charset="0"/>
                <a:cs typeface="Arial" panose="020B0604020202020204" pitchFamily="34" charset="0"/>
              </a:rPr>
              <a:t>://</a:t>
            </a:r>
            <a:r>
              <a:rPr lang="en" sz="1600" i="1" dirty="0" err="1">
                <a:solidFill>
                  <a:srgbClr val="C00000"/>
                </a:solidFill>
                <a:latin typeface="Arial" panose="020B0604020202020204" pitchFamily="34" charset="0"/>
                <a:cs typeface="Arial" panose="020B0604020202020204" pitchFamily="34" charset="0"/>
              </a:rPr>
              <a:t>www.nalog.ru</a:t>
            </a:r>
            <a:r>
              <a:rPr lang="en" sz="1600" i="1" dirty="0">
                <a:solidFill>
                  <a:srgbClr val="C00000"/>
                </a:solidFill>
                <a:latin typeface="Arial" panose="020B0604020202020204" pitchFamily="34" charset="0"/>
                <a:cs typeface="Arial" panose="020B0604020202020204" pitchFamily="34" charset="0"/>
              </a:rPr>
              <a:t>/html/sites/</a:t>
            </a:r>
            <a:r>
              <a:rPr lang="en" sz="1600" i="1" dirty="0" err="1">
                <a:solidFill>
                  <a:srgbClr val="C00000"/>
                </a:solidFill>
                <a:latin typeface="Arial" panose="020B0604020202020204" pitchFamily="34" charset="0"/>
                <a:cs typeface="Arial" panose="020B0604020202020204" pitchFamily="34" charset="0"/>
              </a:rPr>
              <a:t>www.new.nalog.ru</a:t>
            </a:r>
            <a:r>
              <a:rPr lang="en" sz="1600" i="1" dirty="0">
                <a:solidFill>
                  <a:srgbClr val="C00000"/>
                </a:solidFill>
                <a:latin typeface="Arial" panose="020B0604020202020204" pitchFamily="34" charset="0"/>
                <a:cs typeface="Arial" panose="020B0604020202020204" pitchFamily="34" charset="0"/>
              </a:rPr>
              <a:t>/docs/</a:t>
            </a:r>
            <a:r>
              <a:rPr lang="en" sz="1600" i="1" dirty="0" err="1">
                <a:solidFill>
                  <a:srgbClr val="C00000"/>
                </a:solidFill>
                <a:latin typeface="Arial" panose="020B0604020202020204" pitchFamily="34" charset="0"/>
                <a:cs typeface="Arial" panose="020B0604020202020204" pitchFamily="34" charset="0"/>
              </a:rPr>
              <a:t>about_fts</a:t>
            </a:r>
            <a:r>
              <a:rPr lang="en" sz="1600" i="1" dirty="0">
                <a:solidFill>
                  <a:srgbClr val="C00000"/>
                </a:solidFill>
                <a:latin typeface="Arial" panose="020B0604020202020204" pitchFamily="34" charset="0"/>
                <a:cs typeface="Arial" panose="020B0604020202020204" pitchFamily="34" charset="0"/>
              </a:rPr>
              <a:t>/pd2020_0520.pdf</a:t>
            </a:r>
            <a:r>
              <a:rPr lang="ru-RU" sz="1600" i="1"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57014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r>
              <a:rPr lang="ru-RU" dirty="0">
                <a:solidFill>
                  <a:srgbClr val="FF0000"/>
                </a:solidFill>
              </a:rPr>
              <a:t>Акта инвентаризации, бухгалтерских справок и актов сверок для списания долга недостаточно (</a:t>
            </a:r>
            <a:r>
              <a:rPr lang="ru-RU" dirty="0">
                <a:solidFill>
                  <a:srgbClr val="FF0000"/>
                </a:solidFill>
                <a:hlinkClick r:id="rId2"/>
              </a:rPr>
              <a:t>постановления АС </a:t>
            </a:r>
            <a:r>
              <a:rPr lang="ru-RU" dirty="0" err="1">
                <a:solidFill>
                  <a:srgbClr val="FF0000"/>
                </a:solidFill>
                <a:hlinkClick r:id="rId2"/>
              </a:rPr>
              <a:t>Восточно-Сибирского</a:t>
            </a:r>
            <a:r>
              <a:rPr lang="ru-RU" dirty="0">
                <a:solidFill>
                  <a:srgbClr val="FF0000"/>
                </a:solidFill>
                <a:hlinkClick r:id="rId2"/>
              </a:rPr>
              <a:t> от 31.05.2018 № А58-89/2017</a:t>
            </a:r>
            <a:r>
              <a:rPr lang="ru-RU" dirty="0">
                <a:solidFill>
                  <a:srgbClr val="FF0000"/>
                </a:solidFill>
              </a:rPr>
              <a:t>,</a:t>
            </a:r>
            <a:r>
              <a:rPr lang="ru-RU" dirty="0">
                <a:solidFill>
                  <a:srgbClr val="FF0000"/>
                </a:solidFill>
                <a:hlinkClick r:id="rId3"/>
              </a:rPr>
              <a:t>Дальневосточного от 05.06.2018 № А73-8664/2017</a:t>
            </a:r>
            <a:endParaRPr lang="ru-RU" dirty="0">
              <a:solidFill>
                <a:srgbClr val="FF0000"/>
              </a:solidFill>
            </a:endParaRPr>
          </a:p>
          <a:p>
            <a:r>
              <a:rPr lang="ru-RU" dirty="0">
                <a:solidFill>
                  <a:srgbClr val="FF0000"/>
                </a:solidFill>
              </a:rPr>
              <a:t>Должник недобросовестен, сделка фиктивна сделки направлены на искусственное завышение затрат (</a:t>
            </a:r>
            <a:r>
              <a:rPr lang="ru-RU" dirty="0">
                <a:solidFill>
                  <a:srgbClr val="FF0000"/>
                </a:solidFill>
                <a:hlinkClick r:id="rId4"/>
              </a:rPr>
              <a:t>постановления АС Московского от 25.09.2018 № А40-11088/2018</a:t>
            </a:r>
            <a:r>
              <a:rPr lang="ru-RU" dirty="0">
                <a:solidFill>
                  <a:srgbClr val="FF0000"/>
                </a:solidFill>
              </a:rPr>
              <a:t>, </a:t>
            </a:r>
            <a:r>
              <a:rPr lang="ru-RU" dirty="0">
                <a:solidFill>
                  <a:srgbClr val="FF0000"/>
                </a:solidFill>
                <a:hlinkClick r:id="rId5"/>
              </a:rPr>
              <a:t>Поволжского от 07.02.2018 </a:t>
            </a:r>
            <a:r>
              <a:rPr lang="ru-RU" dirty="0">
                <a:hlinkClick r:id="rId5"/>
              </a:rPr>
              <a:t>№ А55-9808/2017</a:t>
            </a:r>
            <a:r>
              <a:rPr lang="ru-RU" dirty="0"/>
              <a:t> </a:t>
            </a:r>
          </a:p>
        </p:txBody>
      </p:sp>
      <p:sp>
        <p:nvSpPr>
          <p:cNvPr id="4" name="Содержимое 3"/>
          <p:cNvSpPr>
            <a:spLocks noGrp="1"/>
          </p:cNvSpPr>
          <p:nvPr>
            <p:ph sz="half" idx="2"/>
          </p:nvPr>
        </p:nvSpPr>
        <p:spPr/>
        <p:txBody>
          <a:bodyPr>
            <a:normAutofit fontScale="70000" lnSpcReduction="20000"/>
          </a:bodyPr>
          <a:lstStyle/>
          <a:p>
            <a:r>
              <a:rPr lang="ru-RU" b="1" dirty="0">
                <a:solidFill>
                  <a:srgbClr val="FF0000"/>
                </a:solidFill>
              </a:rPr>
              <a:t>Докажите, что пытались вернуть деньги иначе проиграете </a:t>
            </a:r>
            <a:r>
              <a:rPr lang="ru-RU" dirty="0">
                <a:solidFill>
                  <a:srgbClr val="FF0000"/>
                </a:solidFill>
                <a:hlinkClick r:id="rId6"/>
              </a:rPr>
              <a:t>АС Поволжского округа от 17.05.2016 № А49-9628/2015</a:t>
            </a:r>
            <a:r>
              <a:rPr lang="ru-RU" dirty="0">
                <a:solidFill>
                  <a:srgbClr val="FF0000"/>
                </a:solidFill>
              </a:rPr>
              <a:t>). ВС указал, что бездействие кредитора не препятствует учету </a:t>
            </a:r>
            <a:r>
              <a:rPr lang="ru-RU" dirty="0" err="1">
                <a:solidFill>
                  <a:srgbClr val="FF0000"/>
                </a:solidFill>
              </a:rPr>
              <a:t>дебиторки</a:t>
            </a:r>
            <a:r>
              <a:rPr lang="ru-RU" dirty="0">
                <a:solidFill>
                  <a:srgbClr val="FF0000"/>
                </a:solidFill>
              </a:rPr>
              <a:t> в расходах (</a:t>
            </a:r>
            <a:r>
              <a:rPr lang="ru-RU" dirty="0">
                <a:solidFill>
                  <a:srgbClr val="FF0000"/>
                </a:solidFill>
                <a:hlinkClick r:id="rId7"/>
              </a:rPr>
              <a:t>определение от 19.01.2018 № 305-КГ17-14988</a:t>
            </a:r>
            <a:r>
              <a:rPr lang="ru-RU" dirty="0">
                <a:solidFill>
                  <a:srgbClr val="FF0000"/>
                </a:solidFill>
              </a:rPr>
              <a:t>).</a:t>
            </a:r>
            <a:endParaRPr lang="ru-RU" b="1" dirty="0">
              <a:solidFill>
                <a:srgbClr val="FF0000"/>
              </a:solidFill>
            </a:endParaRPr>
          </a:p>
          <a:p>
            <a:r>
              <a:rPr lang="ru-RU" dirty="0">
                <a:solidFill>
                  <a:srgbClr val="FF0000"/>
                </a:solidFill>
              </a:rPr>
              <a:t>Если не собирался возвращать деньги (</a:t>
            </a:r>
            <a:r>
              <a:rPr lang="ru-RU" dirty="0">
                <a:solidFill>
                  <a:srgbClr val="FF0000"/>
                </a:solidFill>
                <a:hlinkClick r:id="rId8"/>
              </a:rPr>
              <a:t>постановление АС Волго-Вятского округа от 10.01.2018 № А79-9660/2016</a:t>
            </a:r>
            <a:endParaRPr lang="ru-RU" dirty="0">
              <a:solidFill>
                <a:srgbClr val="FF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Безнадежный долг</a:t>
            </a:r>
          </a:p>
        </p:txBody>
      </p:sp>
      <p:sp>
        <p:nvSpPr>
          <p:cNvPr id="3" name="Содержимое 2"/>
          <p:cNvSpPr>
            <a:spLocks noGrp="1"/>
          </p:cNvSpPr>
          <p:nvPr>
            <p:ph idx="1"/>
          </p:nvPr>
        </p:nvSpPr>
        <p:spPr/>
        <p:txBody>
          <a:bodyPr>
            <a:normAutofit fontScale="92500" lnSpcReduction="20000"/>
          </a:bodyPr>
          <a:lstStyle/>
          <a:p>
            <a:pPr fontAlgn="base"/>
            <a:r>
              <a:rPr lang="ru-RU" dirty="0"/>
              <a:t>Компания вправе списать безнадежный долг в расходы в том периоде, когда наступило одно из следующих событий (</a:t>
            </a:r>
            <a:r>
              <a:rPr lang="ru-RU" u="sng" dirty="0" err="1">
                <a:hlinkClick r:id="rId2"/>
              </a:rPr>
              <a:t>подп</a:t>
            </a:r>
            <a:r>
              <a:rPr lang="ru-RU" u="sng" dirty="0">
                <a:hlinkClick r:id="rId2"/>
              </a:rPr>
              <a:t>. 2 п. 2 ст. 265 НК РФ</a:t>
            </a:r>
            <a:r>
              <a:rPr lang="ru-RU" dirty="0"/>
              <a:t>):</a:t>
            </a:r>
            <a:r>
              <a:rPr lang="ru-RU" dirty="0">
                <a:solidFill>
                  <a:srgbClr val="FF0000"/>
                </a:solidFill>
              </a:rPr>
              <a:t>ПИСЬМО МИНФИНА РОССИИ от 09.11.2018 N 03-03-06/2/80503</a:t>
            </a:r>
          </a:p>
          <a:p>
            <a:pPr fontAlgn="base"/>
            <a:r>
              <a:rPr lang="ru-RU" dirty="0"/>
              <a:t>срок исковой давности истек, в общем случае он равен трем годам (</a:t>
            </a:r>
            <a:r>
              <a:rPr lang="ru-RU" u="sng" dirty="0">
                <a:hlinkClick r:id="rId3"/>
              </a:rPr>
              <a:t>ст. 196 ГК РФ</a:t>
            </a:r>
            <a:r>
              <a:rPr lang="ru-RU" dirty="0"/>
              <a:t>);</a:t>
            </a:r>
          </a:p>
          <a:p>
            <a:pPr fontAlgn="base"/>
            <a:r>
              <a:rPr lang="ru-RU" dirty="0"/>
              <a:t>должник ликвидировался;</a:t>
            </a:r>
          </a:p>
          <a:p>
            <a:pPr fontAlgn="base"/>
            <a:r>
              <a:rPr lang="ru-RU" dirty="0"/>
              <a:t>судебный пристав-исполнитель вынес решение об окончании исполнительного производства (</a:t>
            </a:r>
            <a:r>
              <a:rPr lang="ru-RU" u="sng" dirty="0">
                <a:hlinkClick r:id="rId4"/>
              </a:rPr>
              <a:t>п. 2 ст. 266 НК РФ</a:t>
            </a:r>
            <a:r>
              <a:rPr lang="ru-RU" dirty="0"/>
              <a:t>).</a:t>
            </a:r>
          </a:p>
          <a:p>
            <a:endParaRPr lang="ru-RU"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Списание безнадежного долга</a:t>
            </a:r>
          </a:p>
        </p:txBody>
      </p:sp>
      <p:sp>
        <p:nvSpPr>
          <p:cNvPr id="3" name="Содержимое 2"/>
          <p:cNvSpPr>
            <a:spLocks noGrp="1"/>
          </p:cNvSpPr>
          <p:nvPr>
            <p:ph sz="half" idx="1"/>
          </p:nvPr>
        </p:nvSpPr>
        <p:spPr/>
        <p:txBody>
          <a:bodyPr>
            <a:normAutofit fontScale="32500" lnSpcReduction="20000"/>
          </a:bodyPr>
          <a:lstStyle/>
          <a:p>
            <a:r>
              <a:rPr lang="ru-RU" u="sng" dirty="0">
                <a:hlinkClick r:id="rId2"/>
              </a:rPr>
              <a:t>Письмо Минфина от 16.08.2019 № 03-03-06/1/62253</a:t>
            </a:r>
            <a:endParaRPr lang="ru-RU" u="sng" dirty="0"/>
          </a:p>
          <a:p>
            <a:pPr fontAlgn="base"/>
            <a:r>
              <a:rPr lang="ru-RU" dirty="0"/>
              <a:t>Из ЕГРЮЛ компания может быть исключена по разным причинам. В частности:</a:t>
            </a:r>
          </a:p>
          <a:p>
            <a:pPr fontAlgn="base"/>
            <a:r>
              <a:rPr lang="ru-RU" dirty="0"/>
              <a:t>- если </a:t>
            </a:r>
            <a:r>
              <a:rPr lang="ru-RU" dirty="0" err="1"/>
              <a:t>юрлицо</a:t>
            </a:r>
            <a:r>
              <a:rPr lang="ru-RU" dirty="0"/>
              <a:t> в течение 12 месяцев, предшествующих исключению из реестра, не представляло отчетность и не проводило операций по банковским счетам- </a:t>
            </a:r>
            <a:r>
              <a:rPr lang="ru-RU" b="1" dirty="0"/>
              <a:t>МОЖНО СПИСАТЬ</a:t>
            </a:r>
          </a:p>
          <a:p>
            <a:pPr fontAlgn="base"/>
            <a:r>
              <a:rPr lang="ru-RU" dirty="0"/>
              <a:t>- если организацию невозможно ликвидировать из-за отсутствия средств на ликвидацию и нельзя возложить такие затраты на учредителей (участников) – </a:t>
            </a:r>
            <a:r>
              <a:rPr lang="ru-RU" b="1" dirty="0"/>
              <a:t>только по ФСПП+3 года</a:t>
            </a:r>
          </a:p>
          <a:p>
            <a:pPr fontAlgn="base"/>
            <a:r>
              <a:rPr lang="ru-RU" dirty="0"/>
              <a:t>- если в отношении </a:t>
            </a:r>
            <a:r>
              <a:rPr lang="ru-RU" dirty="0" err="1"/>
              <a:t>юрлица</a:t>
            </a:r>
            <a:r>
              <a:rPr lang="ru-RU" dirty="0"/>
              <a:t> в ЕГРЮЛ внесена запись о недостоверных сведениях и с момента ее внесения прошло более шести месяцев. </a:t>
            </a:r>
            <a:r>
              <a:rPr lang="ru-RU" b="1" dirty="0"/>
              <a:t>только по ФСПП+3 года</a:t>
            </a:r>
          </a:p>
          <a:p>
            <a:pPr fontAlgn="base"/>
            <a:r>
              <a:rPr lang="ru-RU" dirty="0"/>
              <a:t>Постановление Арбитражного суда Центрального округа от 09.06.2020 г. по делу №А14-6753/15 :</a:t>
            </a:r>
            <a:br>
              <a:rPr lang="ru-RU" dirty="0"/>
            </a:br>
            <a:br>
              <a:rPr lang="ru-RU" dirty="0"/>
            </a:br>
            <a:br>
              <a:rPr lang="ru-RU"/>
            </a:br>
            <a:br>
              <a:rPr lang="ru-RU" dirty="0"/>
            </a:br>
            <a:br>
              <a:rPr lang="ru-RU" dirty="0"/>
            </a:br>
            <a:r>
              <a:rPr lang="ru-RU" dirty="0"/>
              <a:t>• С АУ взысканы убытки в сумме 1 794 723 713 руб. 26 коп. (размер неустановленной и не взысканной, по мнению заявителя дебиторской задолженности, отраженной в бух. отчетности);</a:t>
            </a:r>
            <a:br>
              <a:rPr lang="ru-RU" dirty="0"/>
            </a:br>
            <a:br>
              <a:rPr lang="ru-RU" dirty="0"/>
            </a:br>
            <a:r>
              <a:rPr lang="ru-RU" dirty="0"/>
              <a:t>• Судом кассационной инстанции судебные акты отменены , дело направлено на новое рассмотрение, в частности, указано, что:</a:t>
            </a:r>
            <a:br>
              <a:rPr lang="ru-RU" dirty="0"/>
            </a:br>
            <a:br>
              <a:rPr lang="ru-RU" dirty="0"/>
            </a:br>
            <a:r>
              <a:rPr lang="ru-RU" dirty="0"/>
              <a:t>1. Данные бухгалтерской отчетности, в которых отражен размер дебиторской задолженности, не являются достаточным доказательством возложения на АУ убытков.</a:t>
            </a:r>
            <a:br>
              <a:rPr lang="ru-RU" dirty="0"/>
            </a:br>
            <a:br>
              <a:rPr lang="ru-RU" dirty="0"/>
            </a:br>
            <a:r>
              <a:rPr lang="ru-RU" dirty="0"/>
              <a:t>2. В предмет доказывания убытков входит обоснование возможности реального поступления денежных средств от контрагентов.</a:t>
            </a:r>
            <a:br>
              <a:rPr lang="ru-RU" dirty="0"/>
            </a:br>
            <a:br>
              <a:rPr lang="ru-RU" dirty="0"/>
            </a:br>
            <a:r>
              <a:rPr lang="ru-RU" dirty="0"/>
              <a:t>3. Отсутствие у заявителя первичных документов не может освобождать его от необходимости обоснования заявленной суммы убытков.</a:t>
            </a:r>
            <a:endParaRPr lang="ru-RU" b="1" dirty="0"/>
          </a:p>
        </p:txBody>
      </p:sp>
      <p:sp>
        <p:nvSpPr>
          <p:cNvPr id="4" name="Содержимое 3"/>
          <p:cNvSpPr>
            <a:spLocks noGrp="1"/>
          </p:cNvSpPr>
          <p:nvPr>
            <p:ph sz="half" idx="2"/>
          </p:nvPr>
        </p:nvSpPr>
        <p:spPr/>
        <p:txBody>
          <a:bodyPr>
            <a:normAutofit fontScale="32500" lnSpcReduction="20000"/>
          </a:bodyPr>
          <a:lstStyle/>
          <a:p>
            <a:pPr fontAlgn="base"/>
            <a:r>
              <a:rPr lang="ru-RU" b="1" dirty="0"/>
              <a:t>Кредиторская задолженность, списываемая в связи с ликвидацией кредитора, включается в состав </a:t>
            </a:r>
            <a:r>
              <a:rPr lang="ru-RU" b="1" dirty="0" err="1"/>
              <a:t>внереализационных</a:t>
            </a:r>
            <a:r>
              <a:rPr lang="ru-RU" b="1" dirty="0"/>
              <a:t> доходов. Но исключение из ЕГРЮЛ – это не всегда ликвидация.</a:t>
            </a:r>
          </a:p>
          <a:p>
            <a:pPr fontAlgn="base"/>
            <a:r>
              <a:rPr lang="ru-RU" dirty="0"/>
              <a:t>Источник: </a:t>
            </a:r>
            <a:r>
              <a:rPr lang="ru-RU" u="sng" dirty="0">
                <a:hlinkClick r:id="rId3"/>
              </a:rPr>
              <a:t>Письмо Минфина от 07.02.2020 № 03-03-06/2/7955</a:t>
            </a:r>
            <a:endParaRPr lang="ru-RU" dirty="0"/>
          </a:p>
          <a:p>
            <a:pPr fontAlgn="base"/>
            <a:r>
              <a:rPr lang="ru-RU" dirty="0"/>
              <a:t>Ликвидация </a:t>
            </a:r>
            <a:r>
              <a:rPr lang="ru-RU" dirty="0" err="1"/>
              <a:t>юрлица</a:t>
            </a:r>
            <a:r>
              <a:rPr lang="ru-RU" dirty="0"/>
              <a:t> считается завершенной, а </a:t>
            </a:r>
            <a:r>
              <a:rPr lang="ru-RU" dirty="0" err="1"/>
              <a:t>юрлицо</a:t>
            </a:r>
            <a:r>
              <a:rPr lang="ru-RU" dirty="0"/>
              <a:t> прекратившим свое существование после внесения в ЕГРЮЛ соответствующей записи. Кредиторскую задолженность нужно включить в «прибыльные» доходы в том периоде, когда в ЕГРЮЛ была внесена запись о ликвидации кредитора.</a:t>
            </a:r>
          </a:p>
          <a:p>
            <a:pPr fontAlgn="base"/>
            <a:r>
              <a:rPr lang="ru-RU" dirty="0"/>
              <a:t>Но исключить компанию из реестра могут также в связи с:</a:t>
            </a:r>
          </a:p>
          <a:p>
            <a:pPr fontAlgn="base"/>
            <a:r>
              <a:rPr lang="ru-RU" dirty="0"/>
              <a:t>- невозможностью ликвидации из-за отсутствия средств на необходимые расходы и невозможностью возложить эти расходы на учредителей (участников) компании;</a:t>
            </a:r>
          </a:p>
          <a:p>
            <a:pPr fontAlgn="base"/>
            <a:r>
              <a:rPr lang="ru-RU" dirty="0"/>
              <a:t>- недостоверностью сведений, внесенных в ЕГРЮЛ.</a:t>
            </a:r>
          </a:p>
          <a:p>
            <a:pPr fontAlgn="base"/>
            <a:r>
              <a:rPr lang="ru-RU" dirty="0"/>
              <a:t>Так вот, если организация-кредитор была исключена из ЕГРЮЛ по любому из этих двух оснований, задолженность перед этой организацией не подлежит списанию и, соответственно, включению в состав </a:t>
            </a:r>
            <a:r>
              <a:rPr lang="ru-RU" dirty="0" err="1"/>
              <a:t>внереализационных</a:t>
            </a:r>
            <a:r>
              <a:rPr lang="ru-RU" dirty="0"/>
              <a:t> доходов.</a:t>
            </a:r>
            <a:endParaRPr lang="ru-RU"/>
          </a:p>
          <a:p>
            <a:endParaRPr lang="ru-RU"/>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ПАтЕНТ</a:t>
            </a:r>
            <a:r>
              <a:rPr lang="ru-RU" dirty="0"/>
              <a:t> ПЕРЕВОЗКИ !!!!!!!</a:t>
            </a:r>
          </a:p>
        </p:txBody>
      </p:sp>
      <p:sp>
        <p:nvSpPr>
          <p:cNvPr id="3" name="Содержимое 2"/>
          <p:cNvSpPr>
            <a:spLocks noGrp="1"/>
          </p:cNvSpPr>
          <p:nvPr>
            <p:ph idx="1"/>
          </p:nvPr>
        </p:nvSpPr>
        <p:spPr/>
        <p:txBody>
          <a:bodyPr>
            <a:normAutofit fontScale="70000" lnSpcReduction="20000"/>
          </a:bodyPr>
          <a:lstStyle/>
          <a:p>
            <a:pPr fontAlgn="base"/>
            <a:r>
              <a:rPr lang="ru-RU" dirty="0"/>
              <a:t>Письмо Минфина от 11.10.2019 № 03-11-11/78446</a:t>
            </a:r>
          </a:p>
          <a:p>
            <a:pPr fontAlgn="base"/>
            <a:r>
              <a:rPr lang="ru-RU" dirty="0"/>
              <a:t>Оказание автотранспортных услуг по перевозке грузов - это один из видов деятельности, в отношении которого может применяться ПСН.</a:t>
            </a:r>
          </a:p>
          <a:p>
            <a:pPr fontAlgn="base"/>
            <a:r>
              <a:rPr lang="ru-RU" dirty="0"/>
              <a:t>ИП вправе иметь несколько патентов. Следовательно, если предприниматель планирует вести деятельность в субъекте РФ, отличном от того, что указан в полученном патенте, он может получить еще один или несколько патентов в интересующих его регионах.</a:t>
            </a:r>
          </a:p>
          <a:p>
            <a:pPr fontAlgn="base"/>
            <a:r>
              <a:rPr lang="ru-RU" dirty="0"/>
              <a:t>При этом, по мнению Минфина, если договоры на оказание услуг по перевозке грузов заключаются в субъекте РФ, в котором получен патент, а в другом регионе находится только пункт назначения груза, ИП может дополнительный патент не получать, а работать на основании уже имеющегося.</a:t>
            </a:r>
          </a:p>
          <a:p>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Оптимизация налога на прибыль</a:t>
            </a:r>
          </a:p>
        </p:txBody>
      </p:sp>
      <p:sp>
        <p:nvSpPr>
          <p:cNvPr id="3" name="Содержимое 2"/>
          <p:cNvSpPr>
            <a:spLocks noGrp="1"/>
          </p:cNvSpPr>
          <p:nvPr>
            <p:ph idx="1"/>
          </p:nvPr>
        </p:nvSpPr>
        <p:spPr/>
        <p:txBody>
          <a:bodyPr>
            <a:normAutofit fontScale="47500" lnSpcReduction="20000"/>
          </a:bodyPr>
          <a:lstStyle/>
          <a:p>
            <a:r>
              <a:rPr lang="ru-RU" dirty="0"/>
              <a:t>Продажа доли в бизнесе поможет сэкономить на НДФЛ при условии владения ею в течение пяти лет (</a:t>
            </a:r>
            <a:r>
              <a:rPr lang="ru-RU" dirty="0">
                <a:hlinkClick r:id="rId2"/>
              </a:rPr>
              <a:t>п. 17.2 ст. 217 НК</a:t>
            </a:r>
            <a:r>
              <a:rPr lang="ru-RU" dirty="0"/>
              <a:t>). Способ позволяет без налогов вывести на учредителя полученные компанией доходы, не выплачивая дивиденды.</a:t>
            </a:r>
            <a:br>
              <a:rPr lang="ru-RU" dirty="0"/>
            </a:br>
            <a:endParaRPr lang="ru-RU" dirty="0"/>
          </a:p>
          <a:p>
            <a:r>
              <a:rPr lang="ru-RU" dirty="0"/>
              <a:t>перенести убытки прошлых периодов на текущий;</a:t>
            </a:r>
          </a:p>
          <a:p>
            <a:r>
              <a:rPr lang="ru-RU" dirty="0"/>
              <a:t>создать резервы в налоговом учете;</a:t>
            </a:r>
          </a:p>
          <a:p>
            <a:r>
              <a:rPr lang="ru-RU" dirty="0"/>
              <a:t>чаще закрывать работы по договорам во избежание единовременного признания в конце года крупных сумм выручки;</a:t>
            </a:r>
          </a:p>
          <a:p>
            <a:r>
              <a:rPr lang="ru-RU" dirty="0"/>
              <a:t>своевременно продавать с убытком или ликвидировать ненужное, устаревшее и часто ломающееся оборудование, автомобили и иные основные средства;</a:t>
            </a:r>
          </a:p>
          <a:p>
            <a:r>
              <a:rPr lang="ru-RU" dirty="0"/>
              <a:t>пересмотреть перечень прямых затрат, чтобы учесть больше косвенных расходов; перечень косвенных расходов открытый (</a:t>
            </a:r>
            <a:r>
              <a:rPr lang="ru-RU" dirty="0">
                <a:hlinkClick r:id="rId3"/>
              </a:rPr>
              <a:t>письмо от 19.10.2017 № 03-03-06/1/68373</a:t>
            </a:r>
            <a:r>
              <a:rPr lang="ru-RU" dirty="0"/>
              <a:t>).  </a:t>
            </a:r>
          </a:p>
          <a:p>
            <a:r>
              <a:rPr lang="ru-RU" dirty="0"/>
              <a:t>применять амортизационную премию и повышающие коэффициенты;</a:t>
            </a:r>
          </a:p>
          <a:p>
            <a:r>
              <a:rPr lang="ru-RU" dirty="0"/>
              <a:t>провести инвентаризацию продукции и сырья на предмет порчи, недостачи и утвердить нормы естественной убыли;</a:t>
            </a:r>
          </a:p>
          <a:p>
            <a:r>
              <a:rPr lang="ru-RU" dirty="0"/>
              <a:t>учесть расходы по </a:t>
            </a:r>
            <a:r>
              <a:rPr lang="ru-RU" dirty="0" err="1"/>
              <a:t>первичке</a:t>
            </a:r>
            <a:r>
              <a:rPr lang="ru-RU" dirty="0"/>
              <a:t>, поступившей за прошлые годы (</a:t>
            </a:r>
            <a:r>
              <a:rPr lang="ru-RU" dirty="0">
                <a:hlinkClick r:id="rId4"/>
              </a:rPr>
              <a:t>п. 1 ст. 54 НК</a:t>
            </a:r>
            <a:r>
              <a:rPr lang="ru-RU" dirty="0"/>
              <a:t>);</a:t>
            </a:r>
          </a:p>
          <a:p>
            <a:r>
              <a:rPr lang="ru-RU" dirty="0"/>
              <a:t>списать в расходы входной НДС при наличии операций, освобождаемых от налогообложения (</a:t>
            </a:r>
            <a:r>
              <a:rPr lang="ru-RU" dirty="0">
                <a:hlinkClick r:id="rId5"/>
              </a:rPr>
              <a:t>ст. 170 НК</a:t>
            </a:r>
            <a:r>
              <a:rPr lang="ru-RU" dirty="0"/>
              <a:t>).</a:t>
            </a:r>
          </a:p>
          <a:p>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Командировки </a:t>
            </a:r>
          </a:p>
        </p:txBody>
      </p:sp>
      <p:sp>
        <p:nvSpPr>
          <p:cNvPr id="3" name="Содержимое 2"/>
          <p:cNvSpPr>
            <a:spLocks noGrp="1"/>
          </p:cNvSpPr>
          <p:nvPr>
            <p:ph idx="1"/>
          </p:nvPr>
        </p:nvSpPr>
        <p:spPr/>
        <p:txBody>
          <a:bodyPr>
            <a:normAutofit fontScale="25000" lnSpcReduction="20000"/>
          </a:bodyPr>
          <a:lstStyle/>
          <a:p>
            <a:r>
              <a:rPr lang="ru-RU" sz="4000" dirty="0"/>
              <a:t>Если  ПРАВИЛАМИ Внутреннего трудового распорядка предусмотрено возврат в выходной, то есть расходы </a:t>
            </a:r>
            <a:r>
              <a:rPr lang="ru-RU" sz="4000" dirty="0">
                <a:solidFill>
                  <a:srgbClr val="0070C0"/>
                </a:solidFill>
              </a:rPr>
              <a:t>Минфин письмо 18.04.2014 №03-03-06/2/17862</a:t>
            </a:r>
          </a:p>
          <a:p>
            <a:r>
              <a:rPr lang="ru-RU" sz="4000" dirty="0"/>
              <a:t>Участие работников в непроизводственных мероприятиях не уменьшают прибыль, </a:t>
            </a:r>
            <a:r>
              <a:rPr lang="ru-RU" sz="4000" dirty="0" err="1"/>
              <a:t>тк</a:t>
            </a:r>
            <a:r>
              <a:rPr lang="ru-RU" sz="4000" dirty="0"/>
              <a:t> не ст. 252:</a:t>
            </a:r>
          </a:p>
          <a:p>
            <a:r>
              <a:rPr lang="ru-RU" sz="4000" dirty="0">
                <a:solidFill>
                  <a:srgbClr val="0070C0"/>
                </a:solidFill>
              </a:rPr>
              <a:t>ВАС №ВАС-2788/14 ОТ 26.03.2014</a:t>
            </a:r>
          </a:p>
          <a:p>
            <a:r>
              <a:rPr lang="ru-RU" sz="5600" b="1" dirty="0">
                <a:solidFill>
                  <a:srgbClr val="C00000"/>
                </a:solidFill>
              </a:rPr>
              <a:t>ПИСЬМО МИНФИНА РОССИИ от 12.09.2018 N 03-03-06/1/65357- такси по мобильному приложению телефона работника с чеком при безналичной оплате в расходы можно</a:t>
            </a:r>
          </a:p>
          <a:p>
            <a:r>
              <a:rPr lang="ru-RU" sz="4000" dirty="0"/>
              <a:t>Работник уехал в командировку в выходной: стоимость билета можно списать в расходы. </a:t>
            </a:r>
            <a:br>
              <a:rPr lang="ru-RU" sz="4000" dirty="0"/>
            </a:br>
            <a:r>
              <a:rPr lang="ru-RU" sz="4000" dirty="0"/>
              <a:t>Даже если сотрудник отправился в командировку на день-два раньше ее официального начала, это не мешает организации-работодателю учесть расходы на проезд командированного в базе по налогу на прибыль.  </a:t>
            </a:r>
            <a:r>
              <a:rPr lang="ru-RU" sz="4000" dirty="0">
                <a:solidFill>
                  <a:srgbClr val="0070C0"/>
                </a:solidFill>
              </a:rPr>
              <a:t>Источник: Письмо Минфина от 13.06.2017 № 03-03-РЗ/36418</a:t>
            </a:r>
            <a:br>
              <a:rPr lang="ru-RU" sz="4000" dirty="0"/>
            </a:br>
            <a:r>
              <a:rPr lang="ru-RU" sz="7200" dirty="0">
                <a:solidFill>
                  <a:srgbClr val="00B050"/>
                </a:solidFill>
              </a:rPr>
              <a:t>командировка за получением ведомственных </a:t>
            </a:r>
            <a:r>
              <a:rPr lang="ru-RU" sz="7200" dirty="0" err="1">
                <a:solidFill>
                  <a:srgbClr val="00B050"/>
                </a:solidFill>
              </a:rPr>
              <a:t>нагрд</a:t>
            </a:r>
            <a:r>
              <a:rPr lang="ru-RU" sz="7200" dirty="0">
                <a:solidFill>
                  <a:srgbClr val="00B050"/>
                </a:solidFill>
              </a:rPr>
              <a:t>- МОЖНО в расходы и нет НДФЛ и страховых ПИСЬМО МИНФИНА РОССИИ от 23.10.2019 N 03-03-06/1/81479</a:t>
            </a:r>
            <a:endParaRPr lang="ru-RU" sz="7200" b="1" dirty="0">
              <a:solidFill>
                <a:srgbClr val="00B050"/>
              </a:solidFill>
            </a:endParaRPr>
          </a:p>
          <a:p>
            <a:pPr fontAlgn="base"/>
            <a:r>
              <a:rPr lang="ru-RU" sz="6400" dirty="0"/>
              <a:t>Электронный билет? Нужен посадочный талон и штамп об предполетном осмотре ПИСЬМА МИНФИНА РОССИИ от 30.04.2019 N 03-03-06/1/32040, от 30.04.2019 N 03-03-06/1/32043, от 30.04.2019 N 03-03-06/1/32045, от 30.04.2019 N 03-03-06/1/32039, от 30.04.2019 N 03-03-06/1/32044, от 30.04.2019 N 03-03-06/1/32150 </a:t>
            </a:r>
          </a:p>
          <a:p>
            <a:pPr fontAlgn="base"/>
            <a:r>
              <a:rPr lang="ru-RU" sz="6400" b="1" dirty="0"/>
              <a:t>НДС с авиа и </a:t>
            </a:r>
            <a:r>
              <a:rPr lang="ru-RU" sz="6400" b="1" dirty="0" err="1"/>
              <a:t>жд</a:t>
            </a:r>
            <a:r>
              <a:rPr lang="ru-RU" sz="6400" b="1" dirty="0"/>
              <a:t> билетов без </a:t>
            </a:r>
            <a:r>
              <a:rPr lang="ru-RU" sz="6400" b="1" dirty="0" err="1"/>
              <a:t>сч-фактуры</a:t>
            </a:r>
            <a:r>
              <a:rPr lang="ru-RU" sz="6400" b="1" dirty="0"/>
              <a:t>, а на основании билетов ПИСЬМА МИНФИНА РОССИИ от 11.09.2018 N 03-07-09/64798, от 11.09.2018 N 03-07-07/64805, от 07.09.2018 N 03-07-11/63996</a:t>
            </a:r>
            <a:br>
              <a:rPr lang="ru-RU" sz="4000" dirty="0">
                <a:solidFill>
                  <a:srgbClr val="0070C0"/>
                </a:solidFill>
              </a:rPr>
            </a:br>
            <a:r>
              <a:rPr lang="ru-RU" sz="4000" dirty="0"/>
              <a:t> </a:t>
            </a:r>
            <a:r>
              <a:rPr lang="ru-RU" sz="4000" u="sng" dirty="0">
                <a:hlinkClick r:id="rId2"/>
              </a:rPr>
              <a:t>Письмо Минфина от 09.02.2018 № 03-04-05/7999</a:t>
            </a:r>
            <a:r>
              <a:rPr lang="ru-RU" sz="4000" u="sng" dirty="0"/>
              <a:t> </a:t>
            </a:r>
            <a:r>
              <a:rPr lang="ru-RU" sz="4000" dirty="0"/>
              <a:t>Как известно, в случае направления сотрудника в командировку работодатель обязан возместить ему связанные с командировкой расходы (в частности, на проезд и на аренду жилья). Но если работник не принес документы, которые подтверждают понесенные им затраты, то выданные на проезд и жилье суммы уже не могут считаться компенсационными выплатами. Соответственно, нет документов – нет и освобождения от уплаты страховых взносов.</a:t>
            </a:r>
          </a:p>
          <a:p>
            <a:pPr fontAlgn="base"/>
            <a:r>
              <a:rPr lang="ru-RU" sz="4000" b="1" dirty="0"/>
              <a:t>ПИСЬМО МИНФИНА РОССИИ от 28.05.2018 N 03-07-07/36077</a:t>
            </a:r>
            <a:r>
              <a:rPr lang="ru-RU" sz="4000" dirty="0"/>
              <a:t>при приобретении электронных авиабилетов для проезда сотрудников организации к месту командировки и обратно, при исчислении НДС, подлежащего уплате в бюджет, к вычету принимается сумма НДС, выделенная отдельной строкой в маршрут/квитанции электронного пассажирского билета, </a:t>
            </a:r>
          </a:p>
          <a:p>
            <a:r>
              <a:rPr lang="ru-RU" b="1" dirty="0"/>
              <a:t>Минфина от 7 сентября 2018 года №03-07-11/63996</a:t>
            </a:r>
            <a:r>
              <a:rPr lang="ru-RU" i="1" dirty="0"/>
              <a:t> при приобретении электронных авиабилетов для проезда сотрудников организации к месту командировки и обратно, при исчислении НДС, подлежащего уплате в бюджет, к вычету принимается сумма НДС, выделенная отдельной строкой в маршрут/квитанции электронного пассажирского билета, составленного автоматизированной информационной системой оформления воздушных перевозок и распечатанного на бумажном носителе, а в случае приобретения электронных железнодорожных билетов для проезда сотрудников организации к месту командировки и обратно к вычету принимается сумма налога, выделенная отдельной строкой в контрольном купоне электронного проездного документа (билета), составленного автоматизированной системой управления пассажирскими перевозками на железнодорожном транспорте и распечатанного на бумажном </a:t>
            </a:r>
            <a:r>
              <a:rPr lang="ru-RU" i="1" dirty="0" err="1"/>
              <a:t>носител</a:t>
            </a:r>
            <a:endParaRPr lang="ru-RU" dirty="0">
              <a:solidFill>
                <a:srgbClr val="0070C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pPr fontAlgn="base"/>
            <a:r>
              <a:rPr lang="ru-RU" b="1" dirty="0"/>
              <a:t>На основании одного только кассового чека принять к вычету НДС по расходам на наем жилья для командированного сотрудника не выйдет.</a:t>
            </a:r>
          </a:p>
          <a:p>
            <a:pPr fontAlgn="base"/>
            <a:r>
              <a:rPr lang="ru-RU" dirty="0"/>
              <a:t>Источник: </a:t>
            </a:r>
            <a:r>
              <a:rPr lang="ru-RU" u="sng" dirty="0">
                <a:hlinkClick r:id="rId2"/>
              </a:rPr>
              <a:t>Письмо Минфина от 26.02.2020 № 03-07-09/13555</a:t>
            </a:r>
            <a:endParaRPr lang="ru-RU" dirty="0"/>
          </a:p>
          <a:p>
            <a:pPr fontAlgn="base"/>
            <a:r>
              <a:rPr lang="ru-RU" dirty="0"/>
              <a:t>Как разъяснил Минфин, основанием для вычета НДС, уплаченного при приобретении услуг по найму жилья в период командировки сотрудника, могут быть:</a:t>
            </a:r>
          </a:p>
          <a:p>
            <a:pPr fontAlgn="base"/>
            <a:r>
              <a:rPr lang="ru-RU" dirty="0"/>
              <a:t>- либо счет-фактура и документы, подтверждающие фактическую уплату налога (в т.ч. кассовый чек с выделенной суммой НДС);</a:t>
            </a:r>
          </a:p>
          <a:p>
            <a:pPr fontAlgn="base"/>
            <a:r>
              <a:rPr lang="ru-RU" dirty="0"/>
              <a:t>- либо оформленный на командированного работника БСО с выделенной отдельной строкой суммой НДС, включенный в отчет о командировке.</a:t>
            </a:r>
          </a:p>
          <a:p>
            <a:pPr fontAlgn="base"/>
            <a:r>
              <a:rPr lang="ru-RU" dirty="0"/>
              <a:t>А вот кассовый чек не является основанием для НДС-вычета и регистрации в книге покупок не подлежит.</a:t>
            </a:r>
          </a:p>
          <a:p>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Личный автомобиль</a:t>
            </a:r>
          </a:p>
        </p:txBody>
      </p:sp>
      <p:sp>
        <p:nvSpPr>
          <p:cNvPr id="3" name="Содержимое 2"/>
          <p:cNvSpPr>
            <a:spLocks noGrp="1"/>
          </p:cNvSpPr>
          <p:nvPr>
            <p:ph sz="half" idx="1"/>
          </p:nvPr>
        </p:nvSpPr>
        <p:spPr/>
        <p:txBody>
          <a:bodyPr>
            <a:normAutofit fontScale="47500" lnSpcReduction="20000"/>
          </a:bodyPr>
          <a:lstStyle/>
          <a:p>
            <a:r>
              <a:rPr lang="ru-RU" b="1" dirty="0">
                <a:solidFill>
                  <a:srgbClr val="00B050"/>
                </a:solidFill>
              </a:rPr>
              <a:t>ПИСЬМО МИНФИНА РОССИИ от 06.12.2019 N 03-04-06</a:t>
            </a:r>
          </a:p>
          <a:p>
            <a:r>
              <a:rPr lang="ru-RU" sz="3400" b="1" dirty="0"/>
              <a:t>необходимость и условия использования личного автомобиля работника;</a:t>
            </a:r>
          </a:p>
          <a:p>
            <a:r>
              <a:rPr lang="ru-RU" sz="3400" b="1" dirty="0"/>
              <a:t>право собственности работника на авто;</a:t>
            </a:r>
          </a:p>
          <a:p>
            <a:r>
              <a:rPr lang="ru-RU" sz="3400" b="1" dirty="0"/>
              <a:t>использование автомобиля в служебных целях (путевые листы, авансовые отчеты, кассовые чеки, приказы руководителя, акты выполненных работ (с расшифровкой вида работы));</a:t>
            </a:r>
          </a:p>
          <a:p>
            <a:r>
              <a:rPr lang="ru-RU" sz="3400" b="1" dirty="0"/>
              <a:t>размер компенсации (размер и порядок расчета можно указать в соглашении или трудовом договоре).</a:t>
            </a:r>
          </a:p>
          <a:p>
            <a:r>
              <a:rPr lang="ru-RU" dirty="0"/>
              <a:t>Писем Минфина России от 03.09.2019 </a:t>
            </a:r>
            <a:r>
              <a:rPr lang="ru-RU" dirty="0">
                <a:hlinkClick r:id="rId2"/>
              </a:rPr>
              <a:t>N 03-04-05/67569, от 23.01.2018 N 03-04-05/3235 </a:t>
            </a:r>
            <a:r>
              <a:rPr lang="ru-RU" dirty="0">
                <a:hlinkClick r:id="rId3"/>
              </a:rPr>
              <a:t>(п. 1), от 05.12.2017 </a:t>
            </a:r>
            <a:r>
              <a:rPr lang="ru-RU" dirty="0">
                <a:hlinkClick r:id="rId4"/>
              </a:rPr>
              <a:t>N 03-04-06/80616, от 24.11.2017 N 03-04-05/78097 </a:t>
            </a:r>
            <a:r>
              <a:rPr lang="ru-RU" dirty="0">
                <a:hlinkClick r:id="rId5"/>
              </a:rPr>
              <a:t>(п. 1), ФНС России от 13.11.2018 N БС-3-11/8304@ </a:t>
            </a:r>
            <a:r>
              <a:rPr lang="ru-RU" dirty="0">
                <a:hlinkClick r:id="rId6"/>
              </a:rPr>
              <a:t>(п. 3).</a:t>
            </a:r>
          </a:p>
          <a:p>
            <a:r>
              <a:rPr lang="ru-RU" dirty="0"/>
              <a:t>/94977</a:t>
            </a:r>
          </a:p>
        </p:txBody>
      </p:sp>
      <p:sp>
        <p:nvSpPr>
          <p:cNvPr id="4" name="Содержимое 3"/>
          <p:cNvSpPr>
            <a:spLocks noGrp="1"/>
          </p:cNvSpPr>
          <p:nvPr>
            <p:ph sz="half" idx="2"/>
          </p:nvPr>
        </p:nvSpPr>
        <p:spPr/>
        <p:txBody>
          <a:bodyPr>
            <a:normAutofit fontScale="47500" lnSpcReduction="20000"/>
          </a:bodyPr>
          <a:lstStyle/>
          <a:p>
            <a:r>
              <a:rPr lang="ru-RU" dirty="0" err="1">
                <a:hlinkClick r:id="rId7"/>
              </a:rPr>
              <a:t>Пналог</a:t>
            </a:r>
            <a:r>
              <a:rPr lang="ru-RU" dirty="0">
                <a:hlinkClick r:id="rId7"/>
              </a:rPr>
              <a:t> на прибыль - Постановление Правительства РФ от 08.02.2002 N 92):</a:t>
            </a:r>
          </a:p>
          <a:p>
            <a:endParaRPr lang="ru-RU" dirty="0"/>
          </a:p>
          <a:p>
            <a:r>
              <a:rPr lang="ru-RU" dirty="0"/>
              <a:t>Дело в том, что от обложения НДФЛ освобождены все виды установленных законодательством компенсаций, связанных с исполнением гражданином трудовых </a:t>
            </a:r>
            <a:r>
              <a:rPr lang="ru-RU" dirty="0" err="1"/>
              <a:t>обязанностей.Минфин</a:t>
            </a:r>
            <a:r>
              <a:rPr lang="ru-RU" dirty="0"/>
              <a:t> разрешает выдавать компенсации за разъездной характер работы с «нулевым» НДФЛ и страховыми. Это </a:t>
            </a:r>
            <a:r>
              <a:rPr lang="ru-RU" b="1" dirty="0">
                <a:solidFill>
                  <a:srgbClr val="0070C0"/>
                </a:solidFill>
              </a:rPr>
              <a:t>Письмо Минфина РФ от 19.04.2017г. №03-04-06/23538 </a:t>
            </a:r>
          </a:p>
          <a:p>
            <a:endParaRPr lang="ru-RU" b="1" dirty="0">
              <a:solidFill>
                <a:srgbClr val="0070C0"/>
              </a:solidFill>
            </a:endParaRPr>
          </a:p>
          <a:p>
            <a:r>
              <a:rPr lang="ru-RU" b="1" dirty="0">
                <a:solidFill>
                  <a:srgbClr val="0070C0"/>
                </a:solidFill>
              </a:rPr>
              <a:t>ПИСЬМО МИНФИНА РОССИИ от 20.07.2018 N 03-04-05/51201- разъездной характер работы</a:t>
            </a:r>
          </a:p>
          <a:p>
            <a:endParaRPr lang="ru-RU" dirty="0"/>
          </a:p>
          <a:p>
            <a:r>
              <a:rPr lang="ru-RU" dirty="0"/>
              <a:t>КАРШЕРИНГ Письмо УФНС по г.Москве от 28.01.2019 № 13-11/011687 </a:t>
            </a:r>
            <a:r>
              <a:rPr lang="ru-RU" b="1" dirty="0"/>
              <a:t>При исчислении налога на прибыль затраты работника на </a:t>
            </a:r>
            <a:r>
              <a:rPr lang="ru-RU" b="1" dirty="0" err="1"/>
              <a:t>каршеринг</a:t>
            </a:r>
            <a:r>
              <a:rPr lang="ru-RU" b="1" dirty="0"/>
              <a:t> можно списать в составе командировочных расходов, НО НУЖЕН  </a:t>
            </a:r>
            <a:r>
              <a:rPr lang="ru-RU" dirty="0"/>
              <a:t>авансовый отчет с приложенными к нему договором аренды, а также документами, подтверждающими понесенные расходы и факт использования арендованного автомобиля в целях исполнения служебного поручения.</a:t>
            </a:r>
          </a:p>
          <a:p>
            <a:endParaRPr lang="ru-RU"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47500" lnSpcReduction="20000"/>
          </a:bodyPr>
          <a:lstStyle/>
          <a:p>
            <a:r>
              <a:rPr lang="ru-RU" dirty="0"/>
              <a:t>если работник ездит на автомобиле, принадлежащем его работодателю, по своим личным делам, у него образуется облагаемый НДФЛ «натуральный» доход (</a:t>
            </a:r>
            <a:r>
              <a:rPr lang="ru-RU" u="sng" dirty="0">
                <a:hlinkClick r:id="rId2"/>
              </a:rPr>
              <a:t>Письмо Минфина от 09.03.2017 №03-04-05/13125</a:t>
            </a:r>
            <a:r>
              <a:rPr lang="ru-RU" dirty="0"/>
              <a:t>).</a:t>
            </a:r>
          </a:p>
          <a:p>
            <a:endParaRPr lang="ru-RU" dirty="0"/>
          </a:p>
          <a:p>
            <a:r>
              <a:rPr lang="ru-RU" dirty="0"/>
              <a:t>Если не докажем, что авто ездило исключительно по служебным целям, то Полученный в таком случае доход подлежит обложению налогом на доходы физических лиц в порядке, предусмотренном статьей 211 Кодекса.</a:t>
            </a:r>
          </a:p>
          <a:p>
            <a:r>
              <a:rPr lang="ru-RU" dirty="0"/>
              <a:t>ПИСЬМО МИНФИНА РОССИИ от 21.10.2019 N 03-04-05/80658</a:t>
            </a:r>
          </a:p>
          <a:p>
            <a:endParaRPr lang="ru-RU" b="1" dirty="0">
              <a:solidFill>
                <a:srgbClr val="FF0000"/>
              </a:solidFill>
            </a:endParaRPr>
          </a:p>
          <a:p>
            <a:r>
              <a:rPr lang="ru-RU" b="1" dirty="0">
                <a:solidFill>
                  <a:srgbClr val="FF0000"/>
                </a:solidFill>
              </a:rPr>
              <a:t> Постановлении АС Курганской области от 22.01.2019 по делу №</a:t>
            </a:r>
            <a:r>
              <a:rPr lang="ru-RU" b="1" dirty="0">
                <a:solidFill>
                  <a:srgbClr val="FF0000"/>
                </a:solidFill>
                <a:hlinkClick r:id="rId3"/>
              </a:rPr>
              <a:t>А34-6776/2018</a:t>
            </a:r>
            <a:r>
              <a:rPr lang="ru-RU" dirty="0">
                <a:solidFill>
                  <a:srgbClr val="FF0000"/>
                </a:solidFill>
              </a:rPr>
              <a:t>.  </a:t>
            </a:r>
            <a:r>
              <a:rPr lang="ru-RU" dirty="0" err="1">
                <a:solidFill>
                  <a:srgbClr val="FF0000"/>
                </a:solidFill>
              </a:rPr>
              <a:t>Lexus</a:t>
            </a:r>
            <a:r>
              <a:rPr lang="ru-RU" dirty="0">
                <a:solidFill>
                  <a:srgbClr val="FF0000"/>
                </a:solidFill>
              </a:rPr>
              <a:t> RX-305, </a:t>
            </a:r>
            <a:r>
              <a:rPr lang="ru-RU" dirty="0" err="1">
                <a:solidFill>
                  <a:srgbClr val="FF0000"/>
                </a:solidFill>
              </a:rPr>
              <a:t>Toyota</a:t>
            </a:r>
            <a:r>
              <a:rPr lang="ru-RU" dirty="0">
                <a:solidFill>
                  <a:srgbClr val="FF0000"/>
                </a:solidFill>
              </a:rPr>
              <a:t> </a:t>
            </a:r>
            <a:r>
              <a:rPr lang="ru-RU" dirty="0" err="1">
                <a:solidFill>
                  <a:srgbClr val="FF0000"/>
                </a:solidFill>
              </a:rPr>
              <a:t>Camry</a:t>
            </a:r>
            <a:r>
              <a:rPr lang="ru-RU" dirty="0">
                <a:solidFill>
                  <a:srgbClr val="FF0000"/>
                </a:solidFill>
              </a:rPr>
              <a:t>, два </a:t>
            </a:r>
            <a:r>
              <a:rPr lang="ru-RU" dirty="0" err="1">
                <a:solidFill>
                  <a:srgbClr val="FF0000"/>
                </a:solidFill>
              </a:rPr>
              <a:t>Mercedes-Benz</a:t>
            </a:r>
            <a:r>
              <a:rPr lang="ru-RU" dirty="0">
                <a:solidFill>
                  <a:srgbClr val="FF0000"/>
                </a:solidFill>
              </a:rPr>
              <a:t> Е-200, </a:t>
            </a:r>
            <a:r>
              <a:rPr lang="ru-RU" dirty="0" err="1">
                <a:solidFill>
                  <a:srgbClr val="FF0000"/>
                </a:solidFill>
              </a:rPr>
              <a:t>Toyota</a:t>
            </a:r>
            <a:r>
              <a:rPr lang="ru-RU" dirty="0">
                <a:solidFill>
                  <a:srgbClr val="FF0000"/>
                </a:solidFill>
              </a:rPr>
              <a:t> </a:t>
            </a:r>
            <a:r>
              <a:rPr lang="ru-RU" dirty="0" err="1">
                <a:solidFill>
                  <a:srgbClr val="FF0000"/>
                </a:solidFill>
              </a:rPr>
              <a:t>Land</a:t>
            </a:r>
            <a:r>
              <a:rPr lang="ru-RU" dirty="0">
                <a:solidFill>
                  <a:srgbClr val="FF0000"/>
                </a:solidFill>
              </a:rPr>
              <a:t> Cruiser-200, а также LADA KS0Y5 и LADA </a:t>
            </a:r>
            <a:r>
              <a:rPr lang="ru-RU" dirty="0" err="1">
                <a:solidFill>
                  <a:srgbClr val="FF0000"/>
                </a:solidFill>
              </a:rPr>
              <a:t>Largus</a:t>
            </a:r>
            <a:r>
              <a:rPr lang="ru-RU" dirty="0">
                <a:solidFill>
                  <a:srgbClr val="FF0000"/>
                </a:solidFill>
              </a:rPr>
              <a:t>. Доказали использование для организации только ЛАДУ</a:t>
            </a:r>
          </a:p>
        </p:txBody>
      </p:sp>
      <p:sp>
        <p:nvSpPr>
          <p:cNvPr id="4" name="Содержимое 3"/>
          <p:cNvSpPr>
            <a:spLocks noGrp="1"/>
          </p:cNvSpPr>
          <p:nvPr>
            <p:ph sz="half" idx="2"/>
          </p:nvPr>
        </p:nvSpPr>
        <p:spPr/>
        <p:txBody>
          <a:bodyPr>
            <a:normAutofit fontScale="47500" lnSpcReduction="20000"/>
          </a:bodyPr>
          <a:lstStyle/>
          <a:p>
            <a:r>
              <a:rPr lang="ru-RU" b="1" dirty="0"/>
              <a:t>Деньги за поручительство сотруднику</a:t>
            </a:r>
          </a:p>
          <a:p>
            <a:r>
              <a:rPr lang="ru-RU" dirty="0"/>
              <a:t>+</a:t>
            </a:r>
          </a:p>
          <a:p>
            <a:r>
              <a:rPr lang="ru-RU" dirty="0"/>
              <a:t>Сотрудник (чаще всего директор) вправе получать деньги по договорам, не связанным с трудовыми отношениями. С них не придется платить страховые взносы.</a:t>
            </a:r>
          </a:p>
          <a:p>
            <a:r>
              <a:rPr lang="ru-RU" dirty="0"/>
              <a:t>Поручительство — способ обеспечения обязательств, поэтому он не облагается взносами (</a:t>
            </a:r>
            <a:r>
              <a:rPr lang="ru-RU" dirty="0">
                <a:hlinkClick r:id="rId4"/>
              </a:rPr>
              <a:t>п. 1 ст. 420 НК</a:t>
            </a:r>
            <a:r>
              <a:rPr lang="ru-RU" dirty="0"/>
              <a:t>). Инспекторы и суды согласны с такой позицией (</a:t>
            </a:r>
            <a:r>
              <a:rPr lang="ru-RU" dirty="0">
                <a:hlinkClick r:id="rId5"/>
              </a:rPr>
              <a:t>письмо Минфина от 24.04.2017 № 03-15-06/24578</a:t>
            </a:r>
            <a:r>
              <a:rPr lang="ru-RU" dirty="0"/>
              <a:t>, </a:t>
            </a:r>
            <a:r>
              <a:rPr lang="ru-RU" dirty="0">
                <a:hlinkClick r:id="rId6"/>
              </a:rPr>
              <a:t>постановления АС Северо-Западного округа от 14.12.2015 № А13-3557/2015</a:t>
            </a:r>
            <a:r>
              <a:rPr lang="ru-RU" dirty="0"/>
              <a:t>, </a:t>
            </a:r>
            <a:r>
              <a:rPr lang="ru-RU" dirty="0">
                <a:hlinkClick r:id="rId7"/>
              </a:rPr>
              <a:t>Девятого ААС от 18.02.2015 № 09АП-58128/2014</a:t>
            </a:r>
            <a:r>
              <a:rPr lang="ru-RU" dirty="0"/>
              <a:t>).</a:t>
            </a:r>
          </a:p>
          <a:p>
            <a:r>
              <a:rPr lang="ru-RU" b="1" dirty="0"/>
              <a:t>Плюсы.</a:t>
            </a:r>
            <a:r>
              <a:rPr lang="ru-RU" dirty="0"/>
              <a:t> Не надо платить страховые взносы. Можно вывести до 400–500 тыс. руб.</a:t>
            </a:r>
          </a:p>
          <a:p>
            <a:r>
              <a:rPr lang="ru-RU" b="1" dirty="0"/>
              <a:t>Минусы.</a:t>
            </a:r>
            <a:r>
              <a:rPr lang="ru-RU" dirty="0"/>
              <a:t> НДФЛ перечислить все же придется. Если применять схему часто, она привлечет внимание проверяющих (</a:t>
            </a:r>
            <a:r>
              <a:rPr lang="ru-RU" dirty="0">
                <a:hlinkClick r:id="rId8"/>
              </a:rPr>
              <a:t>постановление АС Дальневосточного округа от 26.07.2018 № Ф03-2816/2018</a:t>
            </a:r>
            <a:r>
              <a:rPr lang="ru-RU" dirty="0"/>
              <a:t>). Компании необходимо заключать договор поручения и создать обязательство, по которому сотрудник или директор поручатся за деньги.</a:t>
            </a:r>
          </a:p>
          <a:p>
            <a:endParaRPr lang="ru-RU"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Служебный автомобиль</a:t>
            </a:r>
          </a:p>
        </p:txBody>
      </p:sp>
      <p:sp>
        <p:nvSpPr>
          <p:cNvPr id="3" name="Объект 2"/>
          <p:cNvSpPr>
            <a:spLocks noGrp="1"/>
          </p:cNvSpPr>
          <p:nvPr>
            <p:ph sz="half" idx="1"/>
          </p:nvPr>
        </p:nvSpPr>
        <p:spPr/>
        <p:txBody>
          <a:bodyPr>
            <a:normAutofit fontScale="25000" lnSpcReduction="20000"/>
          </a:bodyPr>
          <a:lstStyle/>
          <a:p>
            <a:r>
              <a:rPr lang="ru-RU" sz="6200" b="1" dirty="0"/>
              <a:t>АС Уральского округа №Ф09-5395/18 от 28.09.2018 года по делу №А34-12500/2017- сдал в аренду взаимозависимому лицу за 1 </a:t>
            </a:r>
            <a:r>
              <a:rPr lang="ru-RU" sz="6200" b="1" dirty="0" err="1"/>
              <a:t>тр</a:t>
            </a:r>
            <a:r>
              <a:rPr lang="ru-RU" sz="6200" b="1" dirty="0"/>
              <a:t> в месяц, а </a:t>
            </a:r>
            <a:r>
              <a:rPr lang="ru-RU" sz="6200" b="1" dirty="0" err="1"/>
              <a:t>круизер</a:t>
            </a:r>
            <a:r>
              <a:rPr lang="ru-RU" sz="6200" b="1" dirty="0"/>
              <a:t> нет путевых листов и т.д.- нет расходов</a:t>
            </a:r>
          </a:p>
          <a:p>
            <a:r>
              <a:rPr lang="ru-RU" sz="6200" b="1" dirty="0">
                <a:solidFill>
                  <a:srgbClr val="FF0000"/>
                </a:solidFill>
              </a:rPr>
              <a:t>АС Поволжского округа №Ф06-37224/2018 от 21.09.2018 года по делу №А55-34867/2017</a:t>
            </a:r>
            <a:r>
              <a:rPr lang="ru-RU" sz="6200" dirty="0">
                <a:solidFill>
                  <a:srgbClr val="FF0000"/>
                </a:solidFill>
              </a:rPr>
              <a:t> - беспроцентный </a:t>
            </a:r>
            <a:r>
              <a:rPr lang="ru-RU" sz="6200" dirty="0" err="1">
                <a:solidFill>
                  <a:srgbClr val="FF0000"/>
                </a:solidFill>
              </a:rPr>
              <a:t>займ</a:t>
            </a:r>
            <a:r>
              <a:rPr lang="ru-RU" sz="6200" dirty="0">
                <a:solidFill>
                  <a:srgbClr val="FF0000"/>
                </a:solidFill>
              </a:rPr>
              <a:t> учредителя, нет путевых листов, численность 1 чел, сдача в аренду по цене ниже рынка</a:t>
            </a:r>
          </a:p>
          <a:p>
            <a:endParaRPr lang="ru-RU" sz="5600" dirty="0"/>
          </a:p>
          <a:p>
            <a:endParaRPr lang="ru-RU" sz="5600" dirty="0"/>
          </a:p>
          <a:p>
            <a:pPr fontAlgn="base"/>
            <a:r>
              <a:rPr lang="ru-RU" sz="5600" b="1" dirty="0"/>
              <a:t>Организация может указывать в путевом листе информацию обо всех пунктах назначения в течение срока действия листа. А может этого и не делать.</a:t>
            </a:r>
          </a:p>
          <a:p>
            <a:pPr fontAlgn="base"/>
            <a:r>
              <a:rPr lang="ru-RU" sz="5600" dirty="0"/>
              <a:t>Источник: Письмо Минтранса от 14.05.2019 № ДЗ/10239-и</a:t>
            </a:r>
          </a:p>
          <a:p>
            <a:pPr fontAlgn="base"/>
            <a:r>
              <a:rPr lang="ru-RU" sz="6000" b="1" dirty="0"/>
              <a:t>Правила определения нормы расхода топлива обновлены  </a:t>
            </a:r>
            <a:r>
              <a:rPr lang="ru-RU" sz="6000" b="1" u="sng" dirty="0">
                <a:hlinkClick r:id="rId2"/>
              </a:rPr>
              <a:t>Распоряжение Минтранса от 20.09.2018 № ИА-159-р</a:t>
            </a:r>
            <a:endParaRPr lang="ru-RU" sz="6000" b="1" dirty="0"/>
          </a:p>
          <a:p>
            <a:pPr fontAlgn="base"/>
            <a:endParaRPr lang="ru-RU" sz="5600" dirty="0"/>
          </a:p>
        </p:txBody>
      </p:sp>
      <p:sp>
        <p:nvSpPr>
          <p:cNvPr id="4" name="Объект 3"/>
          <p:cNvSpPr>
            <a:spLocks noGrp="1"/>
          </p:cNvSpPr>
          <p:nvPr>
            <p:ph sz="half" idx="2"/>
          </p:nvPr>
        </p:nvSpPr>
        <p:spPr/>
        <p:txBody>
          <a:bodyPr>
            <a:normAutofit fontScale="25000" lnSpcReduction="20000"/>
          </a:bodyPr>
          <a:lstStyle/>
          <a:p>
            <a:pPr fontAlgn="base"/>
            <a:r>
              <a:rPr lang="ru-RU" sz="7200" b="1" dirty="0"/>
              <a:t>Письмо </a:t>
            </a:r>
            <a:r>
              <a:rPr lang="ru-RU" sz="7200" b="1" dirty="0" err="1"/>
              <a:t>МинТРАНСА</a:t>
            </a:r>
            <a:r>
              <a:rPr lang="ru-RU" sz="7200" b="1" dirty="0"/>
              <a:t> </a:t>
            </a:r>
            <a:r>
              <a:rPr lang="ru-RU" sz="6400" b="1" dirty="0"/>
              <a:t>от 14 мая 2019 г. №ДЗ/10239-ис «О заполнении путевых листов»</a:t>
            </a:r>
            <a:r>
              <a:rPr lang="ru-RU" sz="6400" dirty="0"/>
              <a:t>. + </a:t>
            </a:r>
            <a:r>
              <a:rPr lang="ru-RU" sz="6400" b="1" dirty="0"/>
              <a:t>Письмо Минфина от 16 июня 2011 г. №03-03-06/1/354</a:t>
            </a:r>
            <a:r>
              <a:rPr lang="ru-RU" sz="6400" dirty="0"/>
              <a:t>.- МАРШРУТ НЕОБЯЗАТЕЛЬНО ПИСАТЬ</a:t>
            </a:r>
            <a:endParaRPr lang="ru-RU" sz="6400" b="1" dirty="0"/>
          </a:p>
          <a:p>
            <a:r>
              <a:rPr lang="ru-RU" sz="5600" dirty="0"/>
              <a:t>Обязательные реквизиты и порядок заполнения путевых листов применяют юридические лица и индивидуальные предприниматели, эксплуатирующие легковые автомобили, грузовые автомобили, автобусы, троллейбусы и трамваи.</a:t>
            </a:r>
          </a:p>
          <a:p>
            <a:r>
              <a:rPr lang="ru-RU" sz="5600" dirty="0"/>
              <a:t>В соответствии с приказом Минтранса России N 152 обязательными реквизитами путевого листа являются:</a:t>
            </a:r>
          </a:p>
          <a:p>
            <a:r>
              <a:rPr lang="ru-RU" sz="5600" dirty="0"/>
              <a:t>1) наименование и номер путевого листа;</a:t>
            </a:r>
          </a:p>
          <a:p>
            <a:r>
              <a:rPr lang="ru-RU" sz="5600" dirty="0"/>
              <a:t>2) сведения о сроке действия путевого листа;</a:t>
            </a:r>
          </a:p>
          <a:p>
            <a:r>
              <a:rPr lang="ru-RU" sz="5600" dirty="0"/>
              <a:t>3) сведения о собственнике (владельце) транспортного средства;</a:t>
            </a:r>
          </a:p>
          <a:p>
            <a:r>
              <a:rPr lang="ru-RU" sz="5600" dirty="0"/>
              <a:t>4) сведения о транспортном средстве;</a:t>
            </a:r>
          </a:p>
          <a:p>
            <a:r>
              <a:rPr lang="ru-RU" sz="5600" dirty="0"/>
              <a:t>5) сведения о водителе</a:t>
            </a:r>
          </a:p>
          <a:p>
            <a:pPr fontAlgn="base"/>
            <a:r>
              <a:rPr lang="ru-RU" sz="8600" b="1" dirty="0"/>
              <a:t>Минтранс уточнил сроки оформления путевого листа.</a:t>
            </a:r>
            <a:r>
              <a:rPr lang="ru-RU" sz="8600" dirty="0"/>
              <a:t>: </a:t>
            </a:r>
            <a:r>
              <a:rPr lang="ru-RU" sz="8600" u="sng" dirty="0">
                <a:hlinkClick r:id="rId3"/>
              </a:rPr>
              <a:t>Приказ Минтранса от 21.12.2018 № 467</a:t>
            </a:r>
            <a:endParaRPr lang="ru-RU" sz="8600" dirty="0"/>
          </a:p>
          <a:p>
            <a:pPr fontAlgn="base"/>
            <a:r>
              <a:rPr lang="ru-RU" sz="6400" dirty="0"/>
              <a:t>.</a:t>
            </a:r>
          </a:p>
          <a:p>
            <a:pPr fontAlgn="base"/>
            <a:endParaRPr lang="ru-RU" dirty="0"/>
          </a:p>
          <a:p>
            <a:pPr fontAlgn="base"/>
            <a:endParaRPr lang="ru-RU" dirty="0"/>
          </a:p>
          <a:p>
            <a:endParaRPr lang="ru-RU" dirty="0"/>
          </a:p>
        </p:txBody>
      </p:sp>
    </p:spTree>
    <p:extLst>
      <p:ext uri="{BB962C8B-B14F-4D97-AF65-F5344CB8AC3E}">
        <p14:creationId xmlns:p14="http://schemas.microsoft.com/office/powerpoint/2010/main" val="257037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en-US"/>
              <a:t>DATE</a:t>
            </a:r>
          </a:p>
        </p:txBody>
      </p:sp>
      <p:pic>
        <p:nvPicPr>
          <p:cNvPr id="1026" name="Picture 2" descr="https://zakon.ru/Content/entriesattachments/d0aa7e3e-59fc-46b6-86d2-e122c00bd60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0912"/>
            <a:ext cx="8850000" cy="497812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90750" y="5752337"/>
            <a:ext cx="7931250" cy="230832"/>
          </a:xfrm>
          <a:prstGeom prst="rect">
            <a:avLst/>
          </a:prstGeom>
        </p:spPr>
        <p:txBody>
          <a:bodyPr wrap="square">
            <a:spAutoFit/>
          </a:bodyPr>
          <a:lstStyle/>
          <a:p>
            <a:r>
              <a:rPr lang="ru-RU" sz="900" b="1" dirty="0">
                <a:latin typeface="Times New Roman" panose="02020603050405020304" pitchFamily="18" charset="0"/>
                <a:cs typeface="Times New Roman" panose="02020603050405020304" pitchFamily="18" charset="0"/>
              </a:rPr>
              <a:t>Источник https://zakon.ru/blog/2020/8/19/tri_goda_dejstvuet_st_541_nk_rf_o_zloupotrebleniyah_pri_ischislenii_nalogov_kakova_statistika_nalogo#_ftn1</a:t>
            </a:r>
          </a:p>
        </p:txBody>
      </p:sp>
    </p:spTree>
    <p:extLst>
      <p:ext uri="{BB962C8B-B14F-4D97-AF65-F5344CB8AC3E}">
        <p14:creationId xmlns:p14="http://schemas.microsoft.com/office/powerpoint/2010/main" val="12435477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автомобиль</a:t>
            </a:r>
          </a:p>
        </p:txBody>
      </p:sp>
      <p:sp>
        <p:nvSpPr>
          <p:cNvPr id="3" name="Содержимое 2"/>
          <p:cNvSpPr>
            <a:spLocks noGrp="1"/>
          </p:cNvSpPr>
          <p:nvPr>
            <p:ph sz="half" idx="1"/>
          </p:nvPr>
        </p:nvSpPr>
        <p:spPr/>
        <p:txBody>
          <a:bodyPr>
            <a:noAutofit/>
          </a:bodyPr>
          <a:lstStyle/>
          <a:p>
            <a:r>
              <a:rPr lang="ru-RU" sz="1800" dirty="0"/>
              <a:t>Арендуем авто у сотрудника- </a:t>
            </a:r>
            <a:r>
              <a:rPr lang="ru-RU" sz="1800" dirty="0" err="1"/>
              <a:t>предрейсовые</a:t>
            </a:r>
            <a:r>
              <a:rPr lang="ru-RU" sz="1800" dirty="0"/>
              <a:t> осмотры! На основании </a:t>
            </a:r>
            <a:r>
              <a:rPr lang="ru-RU" sz="1800" b="1" dirty="0"/>
              <a:t>п.1 ст. 20 и абзаца 5 п. 1 ст. 23 Федерального закона от 10 декабря 1995 года</a:t>
            </a:r>
            <a:r>
              <a:rPr lang="ru-RU" sz="1800" dirty="0"/>
              <a:t> </a:t>
            </a:r>
            <a:r>
              <a:rPr lang="ru-RU" sz="1800" b="1" dirty="0"/>
              <a:t>№196-ФЗ </a:t>
            </a:r>
            <a:r>
              <a:rPr lang="ru-RU" sz="1800" dirty="0" err="1"/>
              <a:t>предрейсовые</a:t>
            </a:r>
            <a:r>
              <a:rPr lang="ru-RU" sz="1800" dirty="0"/>
              <a:t> осмотры проводить нужно, а </a:t>
            </a:r>
            <a:r>
              <a:rPr lang="ru-RU" sz="1800" dirty="0" err="1"/>
              <a:t>послерейсовые</a:t>
            </a:r>
            <a:r>
              <a:rPr lang="ru-RU" sz="1800" dirty="0"/>
              <a:t> нет. Потому что этот человек не будет перевозить пассажиров</a:t>
            </a:r>
            <a:r>
              <a:rPr lang="ru-RU" sz="1800" b="1" dirty="0"/>
              <a:t>. </a:t>
            </a:r>
            <a:r>
              <a:rPr lang="ru-RU" sz="1800" dirty="0"/>
              <a:t>При этом, организация обязана проводить осмотры в течение всего времени работы сотрудника в качестве водителя. Порядок проведения медосмотров </a:t>
            </a:r>
            <a:r>
              <a:rPr lang="ru-RU" sz="1800" dirty="0" err="1"/>
              <a:t>утвержден</a:t>
            </a:r>
            <a:r>
              <a:rPr lang="ru-RU" sz="1800" b="1" dirty="0" err="1"/>
              <a:t>Приказом</a:t>
            </a:r>
            <a:r>
              <a:rPr lang="ru-RU" sz="1800" b="1" dirty="0"/>
              <a:t> Минздрава России от 15 декабря 2014 года №835Н</a:t>
            </a:r>
            <a:endParaRPr lang="ru-RU" sz="1800" dirty="0"/>
          </a:p>
        </p:txBody>
      </p:sp>
      <p:sp>
        <p:nvSpPr>
          <p:cNvPr id="4" name="Содержимое 3"/>
          <p:cNvSpPr>
            <a:spLocks noGrp="1"/>
          </p:cNvSpPr>
          <p:nvPr>
            <p:ph sz="half" idx="2"/>
          </p:nvPr>
        </p:nvSpPr>
        <p:spPr/>
        <p:txBody>
          <a:bodyPr>
            <a:normAutofit fontScale="47500" lnSpcReduction="20000"/>
          </a:bodyPr>
          <a:lstStyle/>
          <a:p>
            <a:r>
              <a:rPr lang="ru-RU" dirty="0"/>
              <a:t>Если сотрудник не является по должности водителем, но его работа связана с постоянными разъездами, он обязан проходить </a:t>
            </a:r>
            <a:r>
              <a:rPr lang="ru-RU" dirty="0" err="1"/>
              <a:t>предрейсовые</a:t>
            </a:r>
            <a:r>
              <a:rPr lang="ru-RU" dirty="0"/>
              <a:t> медосмотры. Например, курьер, который занимается доставкой на служебном автомобиле, или менеджер, который ездит и принимает заказы. Об этом сказано в </a:t>
            </a:r>
            <a:r>
              <a:rPr lang="ru-RU" b="1" dirty="0"/>
              <a:t>Постановлении Верховного суда от 19.12.2016г. №18-АД16-173</a:t>
            </a:r>
            <a:r>
              <a:rPr lang="ru-RU" dirty="0"/>
              <a:t> и в </a:t>
            </a:r>
            <a:r>
              <a:rPr lang="ru-RU" b="1" dirty="0"/>
              <a:t>ст. 23 Федеральном законе от 10 декабря 1995 года №196-ФЗ, </a:t>
            </a:r>
            <a:r>
              <a:rPr lang="ru-RU" dirty="0"/>
              <a:t>а также </a:t>
            </a:r>
            <a:r>
              <a:rPr lang="ru-RU" b="1" dirty="0"/>
              <a:t>в ст. 213 ТК РФ</a:t>
            </a:r>
            <a:r>
              <a:rPr lang="ru-RU" dirty="0"/>
              <a:t>.</a:t>
            </a:r>
          </a:p>
          <a:p>
            <a:pPr fontAlgn="base"/>
            <a:endParaRPr lang="ru-RU" u="sng" dirty="0">
              <a:hlinkClick r:id="rId2"/>
            </a:endParaRPr>
          </a:p>
          <a:p>
            <a:pPr fontAlgn="base"/>
            <a:endParaRPr lang="ru-RU" u="sng" dirty="0">
              <a:hlinkClick r:id="rId2"/>
            </a:endParaRPr>
          </a:p>
          <a:p>
            <a:pPr fontAlgn="base"/>
            <a:r>
              <a:rPr lang="ru-RU" u="sng" dirty="0">
                <a:hlinkClick r:id="rId2"/>
              </a:rPr>
              <a:t>Федеральный закон от 26.07.2019 № 216-ФЗ</a:t>
            </a:r>
            <a:endParaRPr lang="ru-RU" dirty="0"/>
          </a:p>
          <a:p>
            <a:pPr fontAlgn="base"/>
            <a:r>
              <a:rPr lang="ru-RU" dirty="0"/>
              <a:t>Так, если работодатель в отношении своих работников-водителей не соблюдает установленные законодательством нормы времени управления транспортным средством и отдыха, такому работодателю грозит штраф:</a:t>
            </a:r>
          </a:p>
          <a:p>
            <a:pPr fontAlgn="base"/>
            <a:r>
              <a:rPr lang="ru-RU" dirty="0"/>
              <a:t> </a:t>
            </a:r>
          </a:p>
          <a:p>
            <a:pPr fontAlgn="base"/>
            <a:r>
              <a:rPr lang="ru-RU" dirty="0"/>
              <a:t>от 20 тыс. руб. до 50 тыс. руб. – для организаций;</a:t>
            </a:r>
          </a:p>
          <a:p>
            <a:pPr fontAlgn="base"/>
            <a:r>
              <a:rPr lang="ru-RU" dirty="0"/>
              <a:t>от 7 тыс. руб. до 10 тыс. руб. – для ее должностных лиц;</a:t>
            </a:r>
          </a:p>
          <a:p>
            <a:pPr fontAlgn="base"/>
            <a:r>
              <a:rPr lang="ru-RU" dirty="0"/>
              <a:t>от 15 тыс. руб. до 25 тыс. руб. – для </a:t>
            </a:r>
            <a:r>
              <a:rPr lang="ru-RU" dirty="0" err="1"/>
              <a:t>ИП-работодателей</a:t>
            </a:r>
            <a:r>
              <a:rPr lang="ru-RU" dirty="0"/>
              <a:t>.</a:t>
            </a:r>
          </a:p>
          <a:p>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r>
              <a:rPr lang="ru-RU" dirty="0"/>
              <a:t>Прекращение в отношении водителя уголовного дела вследствие акта об амнистии не исключают гражданско-правовой ответственности его работодателя за причинение этим водителем при исполнении им трудовых обязанностей вреда жизни или здоровью гражданина, морального вреда. </a:t>
            </a:r>
            <a:r>
              <a:rPr lang="ru-RU" b="1" dirty="0"/>
              <a:t>Определение № 18-КГ17-176 </a:t>
            </a:r>
          </a:p>
        </p:txBody>
      </p:sp>
      <p:sp>
        <p:nvSpPr>
          <p:cNvPr id="4" name="Содержимое 3"/>
          <p:cNvSpPr>
            <a:spLocks noGrp="1"/>
          </p:cNvSpPr>
          <p:nvPr>
            <p:ph sz="half" idx="2"/>
          </p:nvPr>
        </p:nvSpPr>
        <p:spPr/>
        <p:txBody>
          <a:bodyPr>
            <a:normAutofit fontScale="70000" lnSpcReduction="20000"/>
          </a:bodyPr>
          <a:lstStyle/>
          <a:p>
            <a:r>
              <a:rPr lang="ru-RU" dirty="0"/>
              <a:t> В путевых листах помимо прочих реквизитов должны быть указаны дата и время </a:t>
            </a:r>
            <a:r>
              <a:rPr lang="ru-RU" dirty="0" err="1"/>
              <a:t>предрейсового</a:t>
            </a:r>
            <a:r>
              <a:rPr lang="ru-RU" dirty="0"/>
              <a:t> и </a:t>
            </a:r>
            <a:r>
              <a:rPr lang="ru-RU" dirty="0" err="1"/>
              <a:t>послерейсового</a:t>
            </a:r>
            <a:r>
              <a:rPr lang="ru-RU" dirty="0"/>
              <a:t> медосмотров водителей (</a:t>
            </a:r>
            <a:r>
              <a:rPr lang="ru-RU" u="sng" dirty="0">
                <a:hlinkClick r:id="rId2"/>
              </a:rPr>
              <a:t>разд. 2</a:t>
            </a:r>
            <a:r>
              <a:rPr lang="ru-RU" dirty="0"/>
              <a:t> Указаний, утв. </a:t>
            </a:r>
            <a:r>
              <a:rPr lang="ru-RU" u="sng" dirty="0">
                <a:hlinkClick r:id="rId3"/>
              </a:rPr>
              <a:t>постановлением Госкомстата от 28.11.1997 № 78</a:t>
            </a:r>
            <a:r>
              <a:rPr lang="ru-RU" dirty="0"/>
              <a:t>, </a:t>
            </a:r>
            <a:r>
              <a:rPr lang="ru-RU" u="sng" dirty="0">
                <a:hlinkClick r:id="rId4"/>
              </a:rPr>
              <a:t>разд. 3</a:t>
            </a:r>
            <a:r>
              <a:rPr lang="ru-RU" dirty="0"/>
              <a:t> Порядка, утв. </a:t>
            </a:r>
            <a:r>
              <a:rPr lang="ru-RU" u="sng" dirty="0">
                <a:hlinkClick r:id="rId5"/>
              </a:rPr>
              <a:t>приказом Минтранса от 18.09.2008 № 152</a:t>
            </a:r>
            <a:r>
              <a:rPr lang="ru-RU" dirty="0"/>
              <a:t>). Добавьте эти реквизиты в унифицированную форму путевого листа или самостоятельно разработайте ее (п. </a:t>
            </a:r>
            <a:r>
              <a:rPr lang="ru-RU" u="sng" dirty="0">
                <a:hlinkClick r:id="rId6"/>
              </a:rPr>
              <a:t>8</a:t>
            </a:r>
            <a:r>
              <a:rPr lang="ru-RU" dirty="0"/>
              <a:t>, </a:t>
            </a:r>
            <a:r>
              <a:rPr lang="ru-RU" u="sng" dirty="0">
                <a:hlinkClick r:id="rId7"/>
              </a:rPr>
              <a:t>12</a:t>
            </a:r>
            <a:r>
              <a:rPr lang="ru-RU" dirty="0"/>
              <a:t> Порядка, утв. </a:t>
            </a:r>
            <a:r>
              <a:rPr lang="ru-RU" u="sng" dirty="0">
                <a:hlinkClick r:id="rId5"/>
              </a:rPr>
              <a:t>приказом Минтранса от 18.09.2008 № 152</a:t>
            </a:r>
            <a:r>
              <a:rPr lang="ru-RU" dirty="0"/>
              <a:t>).</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Беспроцентный заем</a:t>
            </a:r>
            <a:r>
              <a:rPr lang="ru-RU" b="1" dirty="0"/>
              <a:t>:</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ru-RU" b="1" dirty="0"/>
              <a:t>Беспроцентный заем между российскими организациями не влияет на налог на прибыль ни у одной из сторон. Заимодавец не признает ни доходов, ни расходов, а у заемщика нет экономии на процентах (Письма Минфина от 23.03.2017 </a:t>
            </a:r>
            <a:r>
              <a:rPr lang="ru-RU" b="1" dirty="0">
                <a:hlinkClick r:id="rId2"/>
              </a:rPr>
              <a:t>N 03-03-РЗ/16846, ФНС от 15.02.2018 </a:t>
            </a:r>
            <a:r>
              <a:rPr lang="ru-RU" b="1" dirty="0">
                <a:hlinkClick r:id="rId3"/>
              </a:rPr>
              <a:t>N СД-4-3/3027@).</a:t>
            </a:r>
          </a:p>
          <a:p>
            <a:r>
              <a:rPr lang="ru-RU" b="1" dirty="0"/>
              <a:t>Беспроцентный заем от физического лица также не несет никаких налоговых рисков. У организации-заемщика нет экономии на процентах.</a:t>
            </a:r>
          </a:p>
          <a:p>
            <a:r>
              <a:rPr lang="ru-RU" b="1" dirty="0"/>
              <a:t>Если организация выдала беспроцентный заем работнику или </a:t>
            </a:r>
            <a:r>
              <a:rPr lang="ru-RU" b="1" dirty="0">
                <a:hlinkClick r:id="rId4"/>
              </a:rPr>
              <a:t>взаимозависимому физлицу, придется считать НДФЛ с </a:t>
            </a:r>
            <a:r>
              <a:rPr lang="ru-RU" b="1" dirty="0" err="1">
                <a:hlinkClick r:id="rId5"/>
              </a:rPr>
              <a:t>матвыгоды</a:t>
            </a:r>
            <a:r>
              <a:rPr lang="ru-RU" b="1" dirty="0">
                <a:hlinkClick r:id="rId5"/>
              </a:rPr>
              <a:t> от экономии на процентах.</a:t>
            </a:r>
          </a:p>
          <a:p>
            <a:r>
              <a:rPr lang="ru-RU" b="1" dirty="0">
                <a:hlinkClick r:id="rId5"/>
              </a:rPr>
              <a:t>С 1 января 2017 года внутрироссийские сделки по предоставлению беспроцентных займов между взаимозависимыми лицами не контролируются (подп. 7 п. 4 ст. 105.14 НК). Проверяющие не вправе пересчитывать налоговые последствия таких сделок, используя рыночные ставки по займам.</a:t>
            </a:r>
          </a:p>
          <a:p>
            <a:pPr algn="ctr"/>
            <a:r>
              <a:rPr lang="ru-RU" b="1" dirty="0">
                <a:solidFill>
                  <a:srgbClr val="FF0000"/>
                </a:solidFill>
              </a:rPr>
              <a:t>НО ПРАКТИКА ПЕРЕКВАЛИФИКАЦИИ ЕСТЬ!!!!!!</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541622412"/>
              </p:ext>
            </p:extLst>
          </p:nvPr>
        </p:nvGraphicFramePr>
        <p:xfrm>
          <a:off x="1115616" y="116632"/>
          <a:ext cx="6984776"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half" idx="1"/>
          </p:nvPr>
        </p:nvSpPr>
        <p:spPr>
          <a:xfrm>
            <a:off x="268650" y="1813301"/>
            <a:ext cx="4176464" cy="4195763"/>
          </a:xfrm>
        </p:spPr>
        <p:txBody>
          <a:bodyPr>
            <a:normAutofit/>
          </a:bodyPr>
          <a:lstStyle/>
          <a:p>
            <a:pPr>
              <a:buClr>
                <a:srgbClr val="C00000"/>
              </a:buClr>
              <a:buSzPct val="120000"/>
              <a:buFont typeface="Wingdings" panose="05000000000000000000" pitchFamily="2" charset="2"/>
              <a:buChar char="q"/>
            </a:pPr>
            <a:r>
              <a:rPr lang="ru-RU" sz="2400" dirty="0">
                <a:solidFill>
                  <a:srgbClr val="FF0000"/>
                </a:solidFill>
                <a:latin typeface="Georgia" panose="02040502050405020303" pitchFamily="18" charset="0"/>
              </a:rPr>
              <a:t>Комиссии;</a:t>
            </a:r>
          </a:p>
          <a:p>
            <a:pPr>
              <a:buClr>
                <a:srgbClr val="C00000"/>
              </a:buClr>
              <a:buSzPct val="120000"/>
              <a:buFont typeface="Wingdings" panose="05000000000000000000" pitchFamily="2" charset="2"/>
              <a:buChar char="q"/>
            </a:pPr>
            <a:r>
              <a:rPr lang="ru-RU" sz="2400" dirty="0">
                <a:solidFill>
                  <a:srgbClr val="FF0000"/>
                </a:solidFill>
                <a:latin typeface="Georgia" panose="02040502050405020303" pitchFamily="18" charset="0"/>
              </a:rPr>
              <a:t>Контрольно-аналитический отдел (КАО);</a:t>
            </a:r>
          </a:p>
          <a:p>
            <a:pPr>
              <a:buClr>
                <a:srgbClr val="C00000"/>
              </a:buClr>
              <a:buSzPct val="120000"/>
              <a:buFont typeface="Wingdings" panose="05000000000000000000" pitchFamily="2" charset="2"/>
              <a:buChar char="q"/>
            </a:pPr>
            <a:r>
              <a:rPr lang="ru-RU" sz="2400" dirty="0" err="1">
                <a:solidFill>
                  <a:srgbClr val="FF0000"/>
                </a:solidFill>
                <a:latin typeface="Georgia" panose="02040502050405020303" pitchFamily="18" charset="0"/>
              </a:rPr>
              <a:t>Предпроверочный</a:t>
            </a:r>
            <a:r>
              <a:rPr lang="ru-RU" sz="2400" dirty="0">
                <a:solidFill>
                  <a:srgbClr val="FF0000"/>
                </a:solidFill>
                <a:latin typeface="Georgia" panose="02040502050405020303" pitchFamily="18" charset="0"/>
              </a:rPr>
              <a:t> анализ (ППА);</a:t>
            </a:r>
          </a:p>
          <a:p>
            <a:pPr>
              <a:buClr>
                <a:srgbClr val="C00000"/>
              </a:buClr>
              <a:buSzPct val="120000"/>
              <a:buFont typeface="Wingdings" panose="05000000000000000000" pitchFamily="2" charset="2"/>
              <a:buChar char="q"/>
            </a:pPr>
            <a:r>
              <a:rPr lang="ru-RU" sz="2400" dirty="0">
                <a:solidFill>
                  <a:srgbClr val="FF0000"/>
                </a:solidFill>
                <a:latin typeface="Georgia" panose="02040502050405020303" pitchFamily="18" charset="0"/>
              </a:rPr>
              <a:t>«Встречная проверка» 93.1;</a:t>
            </a:r>
          </a:p>
          <a:p>
            <a:pPr>
              <a:buClr>
                <a:srgbClr val="C00000"/>
              </a:buClr>
              <a:buSzPct val="120000"/>
              <a:buFont typeface="Wingdings" panose="05000000000000000000" pitchFamily="2" charset="2"/>
              <a:buChar char="q"/>
            </a:pPr>
            <a:r>
              <a:rPr lang="ru-RU" sz="2400" dirty="0">
                <a:solidFill>
                  <a:srgbClr val="FF0000"/>
                </a:solidFill>
                <a:latin typeface="Georgia" panose="02040502050405020303" pitchFamily="18" charset="0"/>
              </a:rPr>
              <a:t>Камеральная проверка;</a:t>
            </a:r>
          </a:p>
          <a:p>
            <a:pPr>
              <a:buClr>
                <a:srgbClr val="C00000"/>
              </a:buClr>
              <a:buSzPct val="120000"/>
              <a:buFont typeface="Wingdings" panose="05000000000000000000" pitchFamily="2" charset="2"/>
              <a:buChar char="q"/>
            </a:pPr>
            <a:r>
              <a:rPr lang="ru-RU" sz="2400" dirty="0">
                <a:solidFill>
                  <a:srgbClr val="FF0000"/>
                </a:solidFill>
                <a:latin typeface="Georgia" panose="02040502050405020303" pitchFamily="18" charset="0"/>
              </a:rPr>
              <a:t>Выездная проверка.</a:t>
            </a:r>
          </a:p>
          <a:p>
            <a:pPr>
              <a:buClr>
                <a:srgbClr val="C00000"/>
              </a:buClr>
              <a:buSzPct val="120000"/>
              <a:buFont typeface="Wingdings" panose="05000000000000000000" pitchFamily="2" charset="2"/>
              <a:buChar char="q"/>
            </a:pPr>
            <a:endParaRPr lang="ru-RU" dirty="0">
              <a:solidFill>
                <a:srgbClr val="002060"/>
              </a:solidFill>
            </a:endParaRPr>
          </a:p>
        </p:txBody>
      </p:sp>
      <p:sp>
        <p:nvSpPr>
          <p:cNvPr id="4" name="Содержимое 3"/>
          <p:cNvSpPr>
            <a:spLocks noGrp="1"/>
          </p:cNvSpPr>
          <p:nvPr>
            <p:ph sz="half" idx="2"/>
          </p:nvPr>
        </p:nvSpPr>
        <p:spPr>
          <a:xfrm>
            <a:off x="5508104" y="1808819"/>
            <a:ext cx="3298115" cy="4200245"/>
          </a:xfrm>
        </p:spPr>
        <p:txBody>
          <a:bodyPr>
            <a:normAutofit/>
          </a:bodyPr>
          <a:lstStyle/>
          <a:p>
            <a:pPr>
              <a:buClr>
                <a:srgbClr val="C00000"/>
              </a:buClr>
              <a:buSzPct val="120000"/>
              <a:buFont typeface="+mj-lt"/>
              <a:buAutoNum type="alphaLcPeriod"/>
            </a:pPr>
            <a:r>
              <a:rPr lang="ru-RU" sz="2400" dirty="0">
                <a:solidFill>
                  <a:srgbClr val="FF0000"/>
                </a:solidFill>
                <a:latin typeface="Georgia" panose="02040502050405020303" pitchFamily="18" charset="0"/>
              </a:rPr>
              <a:t>Представление документов</a:t>
            </a:r>
          </a:p>
          <a:p>
            <a:pPr>
              <a:buClr>
                <a:srgbClr val="C00000"/>
              </a:buClr>
              <a:buSzPct val="120000"/>
              <a:buFont typeface="+mj-lt"/>
              <a:buAutoNum type="alphaLcPeriod"/>
            </a:pPr>
            <a:r>
              <a:rPr lang="ru-RU" sz="2400" dirty="0">
                <a:solidFill>
                  <a:srgbClr val="FF0000"/>
                </a:solidFill>
                <a:latin typeface="Georgia" panose="02040502050405020303" pitchFamily="18" charset="0"/>
              </a:rPr>
              <a:t>Вызов свидетеля</a:t>
            </a:r>
          </a:p>
          <a:p>
            <a:pPr>
              <a:buClr>
                <a:srgbClr val="C00000"/>
              </a:buClr>
              <a:buSzPct val="120000"/>
              <a:buFont typeface="+mj-lt"/>
              <a:buAutoNum type="alphaLcPeriod"/>
            </a:pPr>
            <a:r>
              <a:rPr lang="ru-RU" sz="2400" dirty="0">
                <a:solidFill>
                  <a:srgbClr val="FF0000"/>
                </a:solidFill>
                <a:latin typeface="Georgia" panose="02040502050405020303" pitchFamily="18" charset="0"/>
              </a:rPr>
              <a:t>Осмотры</a:t>
            </a:r>
          </a:p>
          <a:p>
            <a:pPr>
              <a:buClr>
                <a:srgbClr val="C00000"/>
              </a:buClr>
              <a:buSzPct val="120000"/>
              <a:buFont typeface="+mj-lt"/>
              <a:buAutoNum type="alphaLcPeriod"/>
            </a:pPr>
            <a:r>
              <a:rPr lang="ru-RU" sz="2400" dirty="0">
                <a:solidFill>
                  <a:srgbClr val="FF0000"/>
                </a:solidFill>
                <a:latin typeface="Georgia" panose="02040502050405020303" pitchFamily="18" charset="0"/>
              </a:rPr>
              <a:t>Выемка документов</a:t>
            </a:r>
          </a:p>
          <a:p>
            <a:pPr>
              <a:buClr>
                <a:srgbClr val="C00000"/>
              </a:buClr>
              <a:buSzPct val="120000"/>
              <a:buFont typeface="+mj-lt"/>
              <a:buAutoNum type="alphaLcPeriod"/>
            </a:pPr>
            <a:r>
              <a:rPr lang="ru-RU" sz="2400" dirty="0">
                <a:solidFill>
                  <a:srgbClr val="FF0000"/>
                </a:solidFill>
                <a:latin typeface="Georgia" panose="02040502050405020303" pitchFamily="18" charset="0"/>
              </a:rPr>
              <a:t>Экспертиза</a:t>
            </a:r>
          </a:p>
          <a:p>
            <a:endParaRPr lang="ru-RU" sz="2000" dirty="0"/>
          </a:p>
        </p:txBody>
      </p:sp>
      <p:cxnSp>
        <p:nvCxnSpPr>
          <p:cNvPr id="7" name="Соединительная линия уступом 6"/>
          <p:cNvCxnSpPr/>
          <p:nvPr/>
        </p:nvCxnSpPr>
        <p:spPr>
          <a:xfrm>
            <a:off x="1043608" y="1556790"/>
            <a:ext cx="7128792" cy="4704301"/>
          </a:xfrm>
          <a:prstGeom prst="bentConnector3">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298"/>
          <p:cNvSpPr/>
          <p:nvPr/>
        </p:nvSpPr>
        <p:spPr>
          <a:xfrm>
            <a:off x="5868144" y="5144968"/>
            <a:ext cx="1080120" cy="864096"/>
          </a:xfrm>
          <a:custGeom>
            <a:avLst/>
            <a:gdLst/>
            <a:ahLst/>
            <a:cxnLst/>
            <a:rect l="l" t="t" r="r" b="b"/>
            <a:pathLst>
              <a:path w="432707" h="504825">
                <a:moveTo>
                  <a:pt x="27045" y="0"/>
                </a:moveTo>
                <a:lnTo>
                  <a:pt x="279456" y="0"/>
                </a:lnTo>
                <a:cubicBezTo>
                  <a:pt x="286968" y="0"/>
                  <a:pt x="295232" y="1878"/>
                  <a:pt x="304247" y="5634"/>
                </a:cubicBezTo>
                <a:cubicBezTo>
                  <a:pt x="313261" y="9390"/>
                  <a:pt x="320398" y="13898"/>
                  <a:pt x="325657" y="19156"/>
                </a:cubicBezTo>
                <a:lnTo>
                  <a:pt x="413550" y="107050"/>
                </a:lnTo>
                <a:cubicBezTo>
                  <a:pt x="418809" y="112309"/>
                  <a:pt x="423316" y="119445"/>
                  <a:pt x="427073" y="128460"/>
                </a:cubicBezTo>
                <a:cubicBezTo>
                  <a:pt x="430828" y="137475"/>
                  <a:pt x="432707" y="145738"/>
                  <a:pt x="432707" y="153250"/>
                </a:cubicBezTo>
                <a:lnTo>
                  <a:pt x="432707" y="477781"/>
                </a:lnTo>
                <a:cubicBezTo>
                  <a:pt x="432707" y="485293"/>
                  <a:pt x="430077" y="491679"/>
                  <a:pt x="424819" y="496937"/>
                </a:cubicBezTo>
                <a:cubicBezTo>
                  <a:pt x="419560" y="502196"/>
                  <a:pt x="413174" y="504825"/>
                  <a:pt x="405662" y="504825"/>
                </a:cubicBezTo>
                <a:lnTo>
                  <a:pt x="27045" y="504825"/>
                </a:lnTo>
                <a:cubicBezTo>
                  <a:pt x="19532" y="504825"/>
                  <a:pt x="13146" y="502196"/>
                  <a:pt x="7888" y="496937"/>
                </a:cubicBezTo>
                <a:cubicBezTo>
                  <a:pt x="2629" y="491679"/>
                  <a:pt x="0" y="485293"/>
                  <a:pt x="0" y="477781"/>
                </a:cubicBezTo>
                <a:lnTo>
                  <a:pt x="0" y="27044"/>
                </a:lnTo>
                <a:cubicBezTo>
                  <a:pt x="0" y="19532"/>
                  <a:pt x="2629" y="13147"/>
                  <a:pt x="7888" y="7888"/>
                </a:cubicBezTo>
                <a:cubicBezTo>
                  <a:pt x="13146" y="2629"/>
                  <a:pt x="19532" y="0"/>
                  <a:pt x="27045" y="0"/>
                </a:cubicBezTo>
                <a:close/>
                <a:moveTo>
                  <a:pt x="36059" y="36059"/>
                </a:moveTo>
                <a:lnTo>
                  <a:pt x="36059" y="468766"/>
                </a:lnTo>
                <a:lnTo>
                  <a:pt x="396647" y="468766"/>
                </a:lnTo>
                <a:lnTo>
                  <a:pt x="396647" y="180295"/>
                </a:lnTo>
                <a:lnTo>
                  <a:pt x="279456" y="180295"/>
                </a:lnTo>
                <a:cubicBezTo>
                  <a:pt x="271944" y="180295"/>
                  <a:pt x="265558" y="177665"/>
                  <a:pt x="260300" y="172407"/>
                </a:cubicBezTo>
                <a:cubicBezTo>
                  <a:pt x="255041" y="167148"/>
                  <a:pt x="252412" y="160763"/>
                  <a:pt x="252412" y="153250"/>
                </a:cubicBezTo>
                <a:lnTo>
                  <a:pt x="252412" y="36059"/>
                </a:lnTo>
                <a:lnTo>
                  <a:pt x="36059" y="36059"/>
                </a:lnTo>
                <a:close/>
                <a:moveTo>
                  <a:pt x="288471" y="38313"/>
                </a:moveTo>
                <a:lnTo>
                  <a:pt x="288471" y="144236"/>
                </a:lnTo>
                <a:lnTo>
                  <a:pt x="394394" y="144236"/>
                </a:lnTo>
                <a:cubicBezTo>
                  <a:pt x="392516" y="138789"/>
                  <a:pt x="390450" y="134939"/>
                  <a:pt x="388196" y="132686"/>
                </a:cubicBezTo>
                <a:lnTo>
                  <a:pt x="300021" y="44510"/>
                </a:lnTo>
                <a:cubicBezTo>
                  <a:pt x="297767" y="42257"/>
                  <a:pt x="293917" y="40191"/>
                  <a:pt x="288471" y="38313"/>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668830762"/>
              </p:ext>
            </p:extLst>
          </p:nvPr>
        </p:nvGraphicFramePr>
        <p:xfrm>
          <a:off x="827700" y="116632"/>
          <a:ext cx="6984660"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half" idx="1"/>
          </p:nvPr>
        </p:nvSpPr>
        <p:spPr>
          <a:xfrm>
            <a:off x="395536" y="1628800"/>
            <a:ext cx="3960440" cy="4195763"/>
          </a:xfrm>
        </p:spPr>
        <p:txBody>
          <a:bodyPr>
            <a:noAutofit/>
          </a:bodyPr>
          <a:lstStyle/>
          <a:p>
            <a:pPr>
              <a:buClr>
                <a:srgbClr val="C00000"/>
              </a:buClr>
              <a:buSzPct val="120000"/>
              <a:buFont typeface="Wingdings" panose="05000000000000000000" pitchFamily="2" charset="2"/>
              <a:buChar char="Ø"/>
            </a:pPr>
            <a:r>
              <a:rPr lang="ru-RU" sz="2000" dirty="0">
                <a:solidFill>
                  <a:srgbClr val="FF0000"/>
                </a:solidFill>
                <a:latin typeface="Georgia" panose="02040502050405020303" pitchFamily="18" charset="0"/>
              </a:rPr>
              <a:t>Поступил звонок из ИФНС;</a:t>
            </a:r>
          </a:p>
          <a:p>
            <a:pPr>
              <a:buClr>
                <a:srgbClr val="C00000"/>
              </a:buClr>
              <a:buSzPct val="120000"/>
              <a:buFont typeface="Wingdings" panose="05000000000000000000" pitchFamily="2" charset="2"/>
              <a:buChar char="Ø"/>
            </a:pPr>
            <a:r>
              <a:rPr lang="ru-RU" sz="2000" dirty="0">
                <a:solidFill>
                  <a:srgbClr val="FF0000"/>
                </a:solidFill>
                <a:latin typeface="Georgia" panose="02040502050405020303" pitchFamily="18" charset="0"/>
              </a:rPr>
              <a:t>Пришел вызов из ИФНС;</a:t>
            </a:r>
          </a:p>
          <a:p>
            <a:pPr>
              <a:buClr>
                <a:srgbClr val="C00000"/>
              </a:buClr>
              <a:buSzPct val="120000"/>
              <a:buFont typeface="Wingdings" panose="05000000000000000000" pitchFamily="2" charset="2"/>
              <a:buChar char="Ø"/>
            </a:pPr>
            <a:r>
              <a:rPr lang="ru-RU" sz="2000" dirty="0">
                <a:solidFill>
                  <a:srgbClr val="FF0000"/>
                </a:solidFill>
                <a:latin typeface="Georgia" panose="02040502050405020303" pitchFamily="18" charset="0"/>
              </a:rPr>
              <a:t>Поступило требование о представлении документов;</a:t>
            </a:r>
          </a:p>
          <a:p>
            <a:pPr>
              <a:buClr>
                <a:srgbClr val="C00000"/>
              </a:buClr>
              <a:buSzPct val="120000"/>
              <a:buFont typeface="Wingdings" panose="05000000000000000000" pitchFamily="2" charset="2"/>
              <a:buChar char="Ø"/>
            </a:pPr>
            <a:r>
              <a:rPr lang="ru-RU" sz="2000" dirty="0">
                <a:solidFill>
                  <a:srgbClr val="FF0000"/>
                </a:solidFill>
                <a:latin typeface="Georgia" panose="02040502050405020303" pitchFamily="18" charset="0"/>
              </a:rPr>
              <a:t>Поступило требование о даче пояснений;</a:t>
            </a:r>
          </a:p>
          <a:p>
            <a:pPr>
              <a:buClr>
                <a:srgbClr val="C00000"/>
              </a:buClr>
              <a:buSzPct val="140000"/>
              <a:buFont typeface="Wingdings" panose="05000000000000000000" pitchFamily="2" charset="2"/>
              <a:buChar char="Ø"/>
            </a:pPr>
            <a:r>
              <a:rPr lang="ru-RU" sz="2000" dirty="0">
                <a:solidFill>
                  <a:srgbClr val="FF0000"/>
                </a:solidFill>
                <a:latin typeface="Georgia" panose="02040502050405020303" pitchFamily="18" charset="0"/>
              </a:rPr>
              <a:t>Если пришло письмо по ТКС вложением без ЭЦП- не обращаем внимание</a:t>
            </a:r>
            <a:endParaRPr lang="ru-RU" sz="1200" dirty="0">
              <a:solidFill>
                <a:srgbClr val="FF0000"/>
              </a:solidFill>
            </a:endParaRPr>
          </a:p>
          <a:p>
            <a:pPr>
              <a:buClr>
                <a:srgbClr val="C00000"/>
              </a:buClr>
              <a:buSzPct val="120000"/>
              <a:buFont typeface="Wingdings" panose="05000000000000000000" pitchFamily="2" charset="2"/>
              <a:buChar char="Ø"/>
            </a:pPr>
            <a:endParaRPr lang="ru-RU" sz="2000" dirty="0">
              <a:solidFill>
                <a:schemeClr val="bg1"/>
              </a:solidFill>
              <a:latin typeface="Georgia" panose="02040502050405020303" pitchFamily="18" charset="0"/>
            </a:endParaRPr>
          </a:p>
        </p:txBody>
      </p:sp>
      <p:sp>
        <p:nvSpPr>
          <p:cNvPr id="4" name="Содержимое 3"/>
          <p:cNvSpPr>
            <a:spLocks noGrp="1"/>
          </p:cNvSpPr>
          <p:nvPr>
            <p:ph sz="half" idx="2"/>
          </p:nvPr>
        </p:nvSpPr>
        <p:spPr>
          <a:xfrm>
            <a:off x="5292080" y="1628800"/>
            <a:ext cx="3528392" cy="4200245"/>
          </a:xfrm>
        </p:spPr>
        <p:txBody>
          <a:bodyPr>
            <a:normAutofit/>
          </a:bodyPr>
          <a:lstStyle/>
          <a:p>
            <a:pPr>
              <a:buClr>
                <a:srgbClr val="C00000"/>
              </a:buClr>
              <a:buSzPct val="120000"/>
              <a:buFont typeface="Georgia" panose="02040502050405020303" pitchFamily="18" charset="0"/>
              <a:buChar char="∆"/>
            </a:pPr>
            <a:r>
              <a:rPr lang="ru-RU" sz="2000" dirty="0">
                <a:solidFill>
                  <a:srgbClr val="FF0000"/>
                </a:solidFill>
                <a:latin typeface="Georgia" panose="02040502050405020303" pitchFamily="18" charset="0"/>
              </a:rPr>
              <a:t>Телефон на требовании- смотрим сайт ФНС, ищем отдел</a:t>
            </a:r>
          </a:p>
          <a:p>
            <a:pPr>
              <a:buClr>
                <a:srgbClr val="C00000"/>
              </a:buClr>
              <a:buSzPct val="120000"/>
              <a:buFont typeface="Georgia" panose="02040502050405020303" pitchFamily="18" charset="0"/>
              <a:buChar char="∆"/>
            </a:pPr>
            <a:r>
              <a:rPr lang="ru-RU" sz="2000" dirty="0">
                <a:solidFill>
                  <a:srgbClr val="FF0000"/>
                </a:solidFill>
                <a:latin typeface="Georgia" panose="02040502050405020303" pitchFamily="18" charset="0"/>
              </a:rPr>
              <a:t>При визите в ИФНС сфотографируйте телефонный справочник у внутреннего телефона</a:t>
            </a:r>
          </a:p>
          <a:p>
            <a:pPr>
              <a:buClr>
                <a:srgbClr val="C00000"/>
              </a:buClr>
              <a:buSzPct val="120000"/>
              <a:buFont typeface="Georgia" panose="02040502050405020303" pitchFamily="18" charset="0"/>
              <a:buChar char="∆"/>
            </a:pPr>
            <a:r>
              <a:rPr lang="ru-RU" sz="2000" dirty="0">
                <a:solidFill>
                  <a:srgbClr val="FF0000"/>
                </a:solidFill>
                <a:latin typeface="Georgia" panose="02040502050405020303" pitchFamily="18" charset="0"/>
              </a:rPr>
              <a:t>Позвонить узнать какой отдел не называя свою организацию</a:t>
            </a:r>
          </a:p>
          <a:p>
            <a:pPr>
              <a:buClr>
                <a:srgbClr val="C00000"/>
              </a:buClr>
              <a:buSzPct val="120000"/>
              <a:buFont typeface="Georgia" panose="02040502050405020303" pitchFamily="18" charset="0"/>
              <a:buChar char="∆"/>
            </a:pPr>
            <a:endParaRPr lang="ru-RU" sz="2000" dirty="0">
              <a:solidFill>
                <a:srgbClr val="FF0000"/>
              </a:solidFill>
              <a:latin typeface="Georgia" panose="02040502050405020303" pitchFamily="18" charset="0"/>
            </a:endParaRPr>
          </a:p>
        </p:txBody>
      </p:sp>
      <p:cxnSp>
        <p:nvCxnSpPr>
          <p:cNvPr id="7" name="Соединительная линия уступом 6"/>
          <p:cNvCxnSpPr/>
          <p:nvPr/>
        </p:nvCxnSpPr>
        <p:spPr>
          <a:xfrm rot="10800000" flipV="1">
            <a:off x="1799692" y="1412776"/>
            <a:ext cx="6084676" cy="5331908"/>
          </a:xfrm>
          <a:prstGeom prst="bentConnector3">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Freeform 382"/>
          <p:cNvSpPr/>
          <p:nvPr/>
        </p:nvSpPr>
        <p:spPr>
          <a:xfrm>
            <a:off x="7524329" y="5526832"/>
            <a:ext cx="1152128" cy="926505"/>
          </a:xfrm>
          <a:custGeom>
            <a:avLst/>
            <a:gdLst>
              <a:gd name="connsiteX0" fmla="*/ 169590 w 540885"/>
              <a:gd name="connsiteY0" fmla="*/ 270443 h 504826"/>
              <a:gd name="connsiteX1" fmla="*/ 181704 w 540885"/>
              <a:gd name="connsiteY1" fmla="*/ 276500 h 504826"/>
              <a:gd name="connsiteX2" fmla="*/ 202269 w 540885"/>
              <a:gd name="connsiteY2" fmla="*/ 290022 h 504826"/>
              <a:gd name="connsiteX3" fmla="*/ 232412 w 540885"/>
              <a:gd name="connsiteY3" fmla="*/ 303544 h 504826"/>
              <a:gd name="connsiteX4" fmla="*/ 270443 w 540885"/>
              <a:gd name="connsiteY4" fmla="*/ 309601 h 504826"/>
              <a:gd name="connsiteX5" fmla="*/ 308473 w 540885"/>
              <a:gd name="connsiteY5" fmla="*/ 303544 h 504826"/>
              <a:gd name="connsiteX6" fmla="*/ 338617 w 540885"/>
              <a:gd name="connsiteY6" fmla="*/ 290022 h 504826"/>
              <a:gd name="connsiteX7" fmla="*/ 359181 w 540885"/>
              <a:gd name="connsiteY7" fmla="*/ 276500 h 504826"/>
              <a:gd name="connsiteX8" fmla="*/ 371295 w 540885"/>
              <a:gd name="connsiteY8" fmla="*/ 270443 h 504826"/>
              <a:gd name="connsiteX9" fmla="*/ 402705 w 540885"/>
              <a:gd name="connsiteY9" fmla="*/ 276077 h 504826"/>
              <a:gd name="connsiteX10" fmla="*/ 426792 w 540885"/>
              <a:gd name="connsiteY10" fmla="*/ 291149 h 504826"/>
              <a:gd name="connsiteX11" fmla="*/ 444258 w 540885"/>
              <a:gd name="connsiteY11" fmla="*/ 313967 h 504826"/>
              <a:gd name="connsiteX12" fmla="*/ 456371 w 540885"/>
              <a:gd name="connsiteY12" fmla="*/ 341434 h 504826"/>
              <a:gd name="connsiteX13" fmla="*/ 463837 w 540885"/>
              <a:gd name="connsiteY13" fmla="*/ 372000 h 504826"/>
              <a:gd name="connsiteX14" fmla="*/ 467781 w 540885"/>
              <a:gd name="connsiteY14" fmla="*/ 402706 h 504826"/>
              <a:gd name="connsiteX15" fmla="*/ 468767 w 540885"/>
              <a:gd name="connsiteY15" fmla="*/ 431863 h 504826"/>
              <a:gd name="connsiteX16" fmla="*/ 448202 w 540885"/>
              <a:gd name="connsiteY16" fmla="*/ 485247 h 504826"/>
              <a:gd name="connsiteX17" fmla="*/ 393550 w 540885"/>
              <a:gd name="connsiteY17" fmla="*/ 504826 h 504826"/>
              <a:gd name="connsiteX18" fmla="*/ 147335 w 540885"/>
              <a:gd name="connsiteY18" fmla="*/ 504826 h 504826"/>
              <a:gd name="connsiteX19" fmla="*/ 92683 w 540885"/>
              <a:gd name="connsiteY19" fmla="*/ 485247 h 504826"/>
              <a:gd name="connsiteX20" fmla="*/ 72118 w 540885"/>
              <a:gd name="connsiteY20" fmla="*/ 431863 h 504826"/>
              <a:gd name="connsiteX21" fmla="*/ 73104 w 540885"/>
              <a:gd name="connsiteY21" fmla="*/ 402706 h 504826"/>
              <a:gd name="connsiteX22" fmla="*/ 77049 w 540885"/>
              <a:gd name="connsiteY22" fmla="*/ 372000 h 504826"/>
              <a:gd name="connsiteX23" fmla="*/ 84514 w 540885"/>
              <a:gd name="connsiteY23" fmla="*/ 341434 h 504826"/>
              <a:gd name="connsiteX24" fmla="*/ 96628 w 540885"/>
              <a:gd name="connsiteY24" fmla="*/ 313967 h 504826"/>
              <a:gd name="connsiteX25" fmla="*/ 114093 w 540885"/>
              <a:gd name="connsiteY25" fmla="*/ 291149 h 504826"/>
              <a:gd name="connsiteX26" fmla="*/ 138180 w 540885"/>
              <a:gd name="connsiteY26" fmla="*/ 276077 h 504826"/>
              <a:gd name="connsiteX27" fmla="*/ 169590 w 540885"/>
              <a:gd name="connsiteY27" fmla="*/ 270443 h 504826"/>
              <a:gd name="connsiteX28" fmla="*/ 505953 w 540885"/>
              <a:gd name="connsiteY28" fmla="*/ 144237 h 504826"/>
              <a:gd name="connsiteX29" fmla="*/ 540885 w 540885"/>
              <a:gd name="connsiteY29" fmla="*/ 243680 h 504826"/>
              <a:gd name="connsiteX30" fmla="*/ 525109 w 540885"/>
              <a:gd name="connsiteY30" fmla="*/ 277063 h 504826"/>
              <a:gd name="connsiteX31" fmla="*/ 486233 w 540885"/>
              <a:gd name="connsiteY31" fmla="*/ 288472 h 504826"/>
              <a:gd name="connsiteX32" fmla="*/ 448484 w 540885"/>
              <a:gd name="connsiteY32" fmla="*/ 288472 h 504826"/>
              <a:gd name="connsiteX33" fmla="*/ 373830 w 540885"/>
              <a:gd name="connsiteY33" fmla="*/ 252413 h 504826"/>
              <a:gd name="connsiteX34" fmla="*/ 396649 w 540885"/>
              <a:gd name="connsiteY34" fmla="*/ 180296 h 504826"/>
              <a:gd name="connsiteX35" fmla="*/ 395240 w 540885"/>
              <a:gd name="connsiteY35" fmla="*/ 161703 h 504826"/>
              <a:gd name="connsiteX36" fmla="*/ 432708 w 540885"/>
              <a:gd name="connsiteY36" fmla="*/ 168182 h 504826"/>
              <a:gd name="connsiteX37" fmla="*/ 466231 w 540885"/>
              <a:gd name="connsiteY37" fmla="*/ 162125 h 504826"/>
              <a:gd name="connsiteX38" fmla="*/ 493698 w 540885"/>
              <a:gd name="connsiteY38" fmla="*/ 150153 h 504826"/>
              <a:gd name="connsiteX39" fmla="*/ 505953 w 540885"/>
              <a:gd name="connsiteY39" fmla="*/ 144237 h 504826"/>
              <a:gd name="connsiteX40" fmla="*/ 34932 w 540885"/>
              <a:gd name="connsiteY40" fmla="*/ 144237 h 504826"/>
              <a:gd name="connsiteX41" fmla="*/ 47187 w 540885"/>
              <a:gd name="connsiteY41" fmla="*/ 150153 h 504826"/>
              <a:gd name="connsiteX42" fmla="*/ 74653 w 540885"/>
              <a:gd name="connsiteY42" fmla="*/ 162125 h 504826"/>
              <a:gd name="connsiteX43" fmla="*/ 108176 w 540885"/>
              <a:gd name="connsiteY43" fmla="*/ 168182 h 504826"/>
              <a:gd name="connsiteX44" fmla="*/ 145644 w 540885"/>
              <a:gd name="connsiteY44" fmla="*/ 161703 h 504826"/>
              <a:gd name="connsiteX45" fmla="*/ 144235 w 540885"/>
              <a:gd name="connsiteY45" fmla="*/ 180296 h 504826"/>
              <a:gd name="connsiteX46" fmla="*/ 167054 w 540885"/>
              <a:gd name="connsiteY46" fmla="*/ 252413 h 504826"/>
              <a:gd name="connsiteX47" fmla="*/ 92401 w 540885"/>
              <a:gd name="connsiteY47" fmla="*/ 288472 h 504826"/>
              <a:gd name="connsiteX48" fmla="*/ 54652 w 540885"/>
              <a:gd name="connsiteY48" fmla="*/ 288472 h 504826"/>
              <a:gd name="connsiteX49" fmla="*/ 15776 w 540885"/>
              <a:gd name="connsiteY49" fmla="*/ 277063 h 504826"/>
              <a:gd name="connsiteX50" fmla="*/ 0 w 540885"/>
              <a:gd name="connsiteY50" fmla="*/ 243680 h 504826"/>
              <a:gd name="connsiteX51" fmla="*/ 34932 w 540885"/>
              <a:gd name="connsiteY51" fmla="*/ 144237 h 504826"/>
              <a:gd name="connsiteX52" fmla="*/ 270442 w 540885"/>
              <a:gd name="connsiteY52" fmla="*/ 72119 h 504826"/>
              <a:gd name="connsiteX53" fmla="*/ 346926 w 540885"/>
              <a:gd name="connsiteY53" fmla="*/ 103811 h 504826"/>
              <a:gd name="connsiteX54" fmla="*/ 378619 w 540885"/>
              <a:gd name="connsiteY54" fmla="*/ 180296 h 504826"/>
              <a:gd name="connsiteX55" fmla="*/ 346926 w 540885"/>
              <a:gd name="connsiteY55" fmla="*/ 256780 h 504826"/>
              <a:gd name="connsiteX56" fmla="*/ 270442 w 540885"/>
              <a:gd name="connsiteY56" fmla="*/ 288472 h 504826"/>
              <a:gd name="connsiteX57" fmla="*/ 193957 w 540885"/>
              <a:gd name="connsiteY57" fmla="*/ 256780 h 504826"/>
              <a:gd name="connsiteX58" fmla="*/ 162265 w 540885"/>
              <a:gd name="connsiteY58" fmla="*/ 180296 h 504826"/>
              <a:gd name="connsiteX59" fmla="*/ 193957 w 540885"/>
              <a:gd name="connsiteY59" fmla="*/ 103811 h 504826"/>
              <a:gd name="connsiteX60" fmla="*/ 270442 w 540885"/>
              <a:gd name="connsiteY60" fmla="*/ 72119 h 504826"/>
              <a:gd name="connsiteX61" fmla="*/ 432707 w 540885"/>
              <a:gd name="connsiteY61" fmla="*/ 0 h 504826"/>
              <a:gd name="connsiteX62" fmla="*/ 483697 w 540885"/>
              <a:gd name="connsiteY62" fmla="*/ 21128 h 504826"/>
              <a:gd name="connsiteX63" fmla="*/ 504825 w 540885"/>
              <a:gd name="connsiteY63" fmla="*/ 72118 h 504826"/>
              <a:gd name="connsiteX64" fmla="*/ 483697 w 540885"/>
              <a:gd name="connsiteY64" fmla="*/ 123108 h 504826"/>
              <a:gd name="connsiteX65" fmla="*/ 432707 w 540885"/>
              <a:gd name="connsiteY65" fmla="*/ 144236 h 504826"/>
              <a:gd name="connsiteX66" fmla="*/ 381717 w 540885"/>
              <a:gd name="connsiteY66" fmla="*/ 123108 h 504826"/>
              <a:gd name="connsiteX67" fmla="*/ 360589 w 540885"/>
              <a:gd name="connsiteY67" fmla="*/ 72118 h 504826"/>
              <a:gd name="connsiteX68" fmla="*/ 381717 w 540885"/>
              <a:gd name="connsiteY68" fmla="*/ 21128 h 504826"/>
              <a:gd name="connsiteX69" fmla="*/ 432707 w 540885"/>
              <a:gd name="connsiteY69" fmla="*/ 0 h 504826"/>
              <a:gd name="connsiteX70" fmla="*/ 108176 w 540885"/>
              <a:gd name="connsiteY70" fmla="*/ 0 h 504826"/>
              <a:gd name="connsiteX71" fmla="*/ 159167 w 540885"/>
              <a:gd name="connsiteY71" fmla="*/ 21128 h 504826"/>
              <a:gd name="connsiteX72" fmla="*/ 180295 w 540885"/>
              <a:gd name="connsiteY72" fmla="*/ 72118 h 504826"/>
              <a:gd name="connsiteX73" fmla="*/ 159167 w 540885"/>
              <a:gd name="connsiteY73" fmla="*/ 123108 h 504826"/>
              <a:gd name="connsiteX74" fmla="*/ 108176 w 540885"/>
              <a:gd name="connsiteY74" fmla="*/ 144236 h 504826"/>
              <a:gd name="connsiteX75" fmla="*/ 57187 w 540885"/>
              <a:gd name="connsiteY75" fmla="*/ 123108 h 504826"/>
              <a:gd name="connsiteX76" fmla="*/ 36059 w 540885"/>
              <a:gd name="connsiteY76" fmla="*/ 72118 h 504826"/>
              <a:gd name="connsiteX77" fmla="*/ 57187 w 540885"/>
              <a:gd name="connsiteY77" fmla="*/ 21128 h 504826"/>
              <a:gd name="connsiteX78" fmla="*/ 108176 w 540885"/>
              <a:gd name="connsiteY78" fmla="*/ 0 h 50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0885" h="504826">
                <a:moveTo>
                  <a:pt x="169590" y="270443"/>
                </a:moveTo>
                <a:cubicBezTo>
                  <a:pt x="171469" y="270443"/>
                  <a:pt x="175506" y="272462"/>
                  <a:pt x="181704" y="276500"/>
                </a:cubicBezTo>
                <a:cubicBezTo>
                  <a:pt x="187902" y="280538"/>
                  <a:pt x="194757" y="285045"/>
                  <a:pt x="202269" y="290022"/>
                </a:cubicBezTo>
                <a:cubicBezTo>
                  <a:pt x="209781" y="294999"/>
                  <a:pt x="219829" y="299506"/>
                  <a:pt x="232412" y="303544"/>
                </a:cubicBezTo>
                <a:cubicBezTo>
                  <a:pt x="244995" y="307582"/>
                  <a:pt x="257673" y="309601"/>
                  <a:pt x="270443" y="309601"/>
                </a:cubicBezTo>
                <a:cubicBezTo>
                  <a:pt x="283214" y="309601"/>
                  <a:pt x="295891" y="307582"/>
                  <a:pt x="308473" y="303544"/>
                </a:cubicBezTo>
                <a:cubicBezTo>
                  <a:pt x="321057" y="299506"/>
                  <a:pt x="331105" y="294999"/>
                  <a:pt x="338617" y="290022"/>
                </a:cubicBezTo>
                <a:cubicBezTo>
                  <a:pt x="346129" y="285045"/>
                  <a:pt x="352983" y="280538"/>
                  <a:pt x="359181" y="276500"/>
                </a:cubicBezTo>
                <a:cubicBezTo>
                  <a:pt x="365379" y="272462"/>
                  <a:pt x="369418" y="270443"/>
                  <a:pt x="371295" y="270443"/>
                </a:cubicBezTo>
                <a:cubicBezTo>
                  <a:pt x="382751" y="270443"/>
                  <a:pt x="393222" y="272321"/>
                  <a:pt x="402705" y="276077"/>
                </a:cubicBezTo>
                <a:cubicBezTo>
                  <a:pt x="412191" y="279833"/>
                  <a:pt x="420218" y="284857"/>
                  <a:pt x="426792" y="291149"/>
                </a:cubicBezTo>
                <a:cubicBezTo>
                  <a:pt x="433365" y="297440"/>
                  <a:pt x="439187" y="305046"/>
                  <a:pt x="444258" y="313967"/>
                </a:cubicBezTo>
                <a:cubicBezTo>
                  <a:pt x="449329" y="322888"/>
                  <a:pt x="453367" y="332044"/>
                  <a:pt x="456371" y="341434"/>
                </a:cubicBezTo>
                <a:cubicBezTo>
                  <a:pt x="459376" y="350824"/>
                  <a:pt x="461865" y="361013"/>
                  <a:pt x="463837" y="372000"/>
                </a:cubicBezTo>
                <a:cubicBezTo>
                  <a:pt x="465809" y="382986"/>
                  <a:pt x="467124" y="393222"/>
                  <a:pt x="467781" y="402706"/>
                </a:cubicBezTo>
                <a:cubicBezTo>
                  <a:pt x="468438" y="412190"/>
                  <a:pt x="468767" y="421909"/>
                  <a:pt x="468767" y="431863"/>
                </a:cubicBezTo>
                <a:cubicBezTo>
                  <a:pt x="468767" y="454400"/>
                  <a:pt x="461912" y="472195"/>
                  <a:pt x="448202" y="485247"/>
                </a:cubicBezTo>
                <a:cubicBezTo>
                  <a:pt x="434492" y="498300"/>
                  <a:pt x="416275" y="504826"/>
                  <a:pt x="393550" y="504826"/>
                </a:cubicBezTo>
                <a:lnTo>
                  <a:pt x="147335" y="504826"/>
                </a:lnTo>
                <a:cubicBezTo>
                  <a:pt x="124611" y="504826"/>
                  <a:pt x="106393" y="498300"/>
                  <a:pt x="92683" y="485247"/>
                </a:cubicBezTo>
                <a:cubicBezTo>
                  <a:pt x="78974" y="472195"/>
                  <a:pt x="72118" y="454400"/>
                  <a:pt x="72118" y="431863"/>
                </a:cubicBezTo>
                <a:cubicBezTo>
                  <a:pt x="72118" y="421909"/>
                  <a:pt x="72447" y="412190"/>
                  <a:pt x="73104" y="402706"/>
                </a:cubicBezTo>
                <a:cubicBezTo>
                  <a:pt x="73761" y="393222"/>
                  <a:pt x="75077" y="382986"/>
                  <a:pt x="77049" y="372000"/>
                </a:cubicBezTo>
                <a:cubicBezTo>
                  <a:pt x="79021" y="361013"/>
                  <a:pt x="81510" y="350824"/>
                  <a:pt x="84514" y="341434"/>
                </a:cubicBezTo>
                <a:cubicBezTo>
                  <a:pt x="87519" y="332044"/>
                  <a:pt x="91556" y="322888"/>
                  <a:pt x="96628" y="313967"/>
                </a:cubicBezTo>
                <a:cubicBezTo>
                  <a:pt x="101698" y="305046"/>
                  <a:pt x="107521" y="297440"/>
                  <a:pt x="114093" y="291149"/>
                </a:cubicBezTo>
                <a:cubicBezTo>
                  <a:pt x="120667" y="284857"/>
                  <a:pt x="128696" y="279833"/>
                  <a:pt x="138180" y="276077"/>
                </a:cubicBezTo>
                <a:cubicBezTo>
                  <a:pt x="147664" y="272321"/>
                  <a:pt x="158135" y="270443"/>
                  <a:pt x="169590" y="270443"/>
                </a:cubicBezTo>
                <a:close/>
                <a:moveTo>
                  <a:pt x="505953" y="144237"/>
                </a:moveTo>
                <a:cubicBezTo>
                  <a:pt x="529241" y="144237"/>
                  <a:pt x="540885" y="177385"/>
                  <a:pt x="540885" y="243680"/>
                </a:cubicBezTo>
                <a:cubicBezTo>
                  <a:pt x="540885" y="258329"/>
                  <a:pt x="535626" y="269457"/>
                  <a:pt x="525109" y="277063"/>
                </a:cubicBezTo>
                <a:cubicBezTo>
                  <a:pt x="514592" y="284669"/>
                  <a:pt x="501634" y="288472"/>
                  <a:pt x="486233" y="288472"/>
                </a:cubicBezTo>
                <a:lnTo>
                  <a:pt x="448484" y="288472"/>
                </a:lnTo>
                <a:cubicBezTo>
                  <a:pt x="429140" y="265372"/>
                  <a:pt x="404256" y="253353"/>
                  <a:pt x="373830" y="252413"/>
                </a:cubicBezTo>
                <a:cubicBezTo>
                  <a:pt x="389043" y="230440"/>
                  <a:pt x="396649" y="206401"/>
                  <a:pt x="396649" y="180296"/>
                </a:cubicBezTo>
                <a:cubicBezTo>
                  <a:pt x="396649" y="174849"/>
                  <a:pt x="396179" y="168652"/>
                  <a:pt x="395240" y="161703"/>
                </a:cubicBezTo>
                <a:cubicBezTo>
                  <a:pt x="407636" y="166022"/>
                  <a:pt x="420125" y="168182"/>
                  <a:pt x="432708" y="168182"/>
                </a:cubicBezTo>
                <a:cubicBezTo>
                  <a:pt x="443789" y="168182"/>
                  <a:pt x="454964" y="166163"/>
                  <a:pt x="466231" y="162125"/>
                </a:cubicBezTo>
                <a:cubicBezTo>
                  <a:pt x="477500" y="158087"/>
                  <a:pt x="486655" y="154097"/>
                  <a:pt x="493698" y="150153"/>
                </a:cubicBezTo>
                <a:cubicBezTo>
                  <a:pt x="500742" y="146209"/>
                  <a:pt x="504826" y="144237"/>
                  <a:pt x="505953" y="144237"/>
                </a:cubicBezTo>
                <a:close/>
                <a:moveTo>
                  <a:pt x="34932" y="144237"/>
                </a:moveTo>
                <a:cubicBezTo>
                  <a:pt x="36059" y="144237"/>
                  <a:pt x="40144" y="146209"/>
                  <a:pt x="47187" y="150153"/>
                </a:cubicBezTo>
                <a:cubicBezTo>
                  <a:pt x="54229" y="154097"/>
                  <a:pt x="63384" y="158087"/>
                  <a:pt x="74653" y="162125"/>
                </a:cubicBezTo>
                <a:cubicBezTo>
                  <a:pt x="85921" y="166163"/>
                  <a:pt x="97096" y="168182"/>
                  <a:pt x="108176" y="168182"/>
                </a:cubicBezTo>
                <a:cubicBezTo>
                  <a:pt x="120760" y="168182"/>
                  <a:pt x="133249" y="166022"/>
                  <a:pt x="145644" y="161703"/>
                </a:cubicBezTo>
                <a:cubicBezTo>
                  <a:pt x="144705" y="168652"/>
                  <a:pt x="144235" y="174849"/>
                  <a:pt x="144235" y="180296"/>
                </a:cubicBezTo>
                <a:cubicBezTo>
                  <a:pt x="144235" y="206401"/>
                  <a:pt x="151841" y="230440"/>
                  <a:pt x="167054" y="252413"/>
                </a:cubicBezTo>
                <a:cubicBezTo>
                  <a:pt x="136630" y="253353"/>
                  <a:pt x="111745" y="265372"/>
                  <a:pt x="92401" y="288472"/>
                </a:cubicBezTo>
                <a:lnTo>
                  <a:pt x="54652" y="288472"/>
                </a:lnTo>
                <a:cubicBezTo>
                  <a:pt x="39251" y="288472"/>
                  <a:pt x="26293" y="284669"/>
                  <a:pt x="15776" y="277063"/>
                </a:cubicBezTo>
                <a:cubicBezTo>
                  <a:pt x="5259" y="269457"/>
                  <a:pt x="0" y="258329"/>
                  <a:pt x="0" y="243680"/>
                </a:cubicBezTo>
                <a:cubicBezTo>
                  <a:pt x="0" y="177385"/>
                  <a:pt x="11644" y="144237"/>
                  <a:pt x="34932" y="144237"/>
                </a:cubicBezTo>
                <a:close/>
                <a:moveTo>
                  <a:pt x="270442" y="72119"/>
                </a:moveTo>
                <a:cubicBezTo>
                  <a:pt x="300303" y="72119"/>
                  <a:pt x="325799" y="82683"/>
                  <a:pt x="346926" y="103811"/>
                </a:cubicBezTo>
                <a:cubicBezTo>
                  <a:pt x="368054" y="124940"/>
                  <a:pt x="378619" y="150434"/>
                  <a:pt x="378619" y="180296"/>
                </a:cubicBezTo>
                <a:cubicBezTo>
                  <a:pt x="378619" y="210157"/>
                  <a:pt x="368054" y="235652"/>
                  <a:pt x="346926" y="256780"/>
                </a:cubicBezTo>
                <a:cubicBezTo>
                  <a:pt x="325799" y="277908"/>
                  <a:pt x="300303" y="288472"/>
                  <a:pt x="270442" y="288472"/>
                </a:cubicBezTo>
                <a:cubicBezTo>
                  <a:pt x="240580" y="288472"/>
                  <a:pt x="215085" y="277908"/>
                  <a:pt x="193957" y="256780"/>
                </a:cubicBezTo>
                <a:cubicBezTo>
                  <a:pt x="172829" y="235652"/>
                  <a:pt x="162265" y="210157"/>
                  <a:pt x="162265" y="180296"/>
                </a:cubicBezTo>
                <a:cubicBezTo>
                  <a:pt x="162265" y="150434"/>
                  <a:pt x="172829" y="124940"/>
                  <a:pt x="193957" y="103811"/>
                </a:cubicBezTo>
                <a:cubicBezTo>
                  <a:pt x="215085" y="82683"/>
                  <a:pt x="240580" y="72119"/>
                  <a:pt x="270442" y="72119"/>
                </a:cubicBezTo>
                <a:close/>
                <a:moveTo>
                  <a:pt x="432707" y="0"/>
                </a:moveTo>
                <a:cubicBezTo>
                  <a:pt x="452615" y="0"/>
                  <a:pt x="469611" y="7043"/>
                  <a:pt x="483697" y="21128"/>
                </a:cubicBezTo>
                <a:cubicBezTo>
                  <a:pt x="497783" y="35214"/>
                  <a:pt x="504825" y="52210"/>
                  <a:pt x="504825" y="72118"/>
                </a:cubicBezTo>
                <a:cubicBezTo>
                  <a:pt x="504825" y="92025"/>
                  <a:pt x="497783" y="109022"/>
                  <a:pt x="483697" y="123108"/>
                </a:cubicBezTo>
                <a:cubicBezTo>
                  <a:pt x="469611" y="137193"/>
                  <a:pt x="452615" y="144236"/>
                  <a:pt x="432707" y="144236"/>
                </a:cubicBezTo>
                <a:cubicBezTo>
                  <a:pt x="412800" y="144236"/>
                  <a:pt x="395803" y="137193"/>
                  <a:pt x="381717" y="123108"/>
                </a:cubicBezTo>
                <a:cubicBezTo>
                  <a:pt x="367632" y="109022"/>
                  <a:pt x="360589" y="92025"/>
                  <a:pt x="360589" y="72118"/>
                </a:cubicBezTo>
                <a:cubicBezTo>
                  <a:pt x="360589" y="52210"/>
                  <a:pt x="367632" y="35214"/>
                  <a:pt x="381717" y="21128"/>
                </a:cubicBezTo>
                <a:cubicBezTo>
                  <a:pt x="395803" y="7043"/>
                  <a:pt x="412800" y="0"/>
                  <a:pt x="432707" y="0"/>
                </a:cubicBezTo>
                <a:close/>
                <a:moveTo>
                  <a:pt x="108176" y="0"/>
                </a:moveTo>
                <a:cubicBezTo>
                  <a:pt x="128085" y="0"/>
                  <a:pt x="145080" y="7043"/>
                  <a:pt x="159167" y="21128"/>
                </a:cubicBezTo>
                <a:cubicBezTo>
                  <a:pt x="173252" y="35214"/>
                  <a:pt x="180295" y="52210"/>
                  <a:pt x="180295" y="72118"/>
                </a:cubicBezTo>
                <a:cubicBezTo>
                  <a:pt x="180295" y="92025"/>
                  <a:pt x="173252" y="109022"/>
                  <a:pt x="159167" y="123108"/>
                </a:cubicBezTo>
                <a:cubicBezTo>
                  <a:pt x="145080" y="137193"/>
                  <a:pt x="128085" y="144236"/>
                  <a:pt x="108176" y="144236"/>
                </a:cubicBezTo>
                <a:cubicBezTo>
                  <a:pt x="88270" y="144236"/>
                  <a:pt x="71272" y="137193"/>
                  <a:pt x="57187" y="123108"/>
                </a:cubicBezTo>
                <a:cubicBezTo>
                  <a:pt x="43102" y="109022"/>
                  <a:pt x="36059" y="92025"/>
                  <a:pt x="36059" y="72118"/>
                </a:cubicBezTo>
                <a:cubicBezTo>
                  <a:pt x="36059" y="52210"/>
                  <a:pt x="43102" y="35214"/>
                  <a:pt x="57187" y="21128"/>
                </a:cubicBezTo>
                <a:cubicBezTo>
                  <a:pt x="71272" y="7043"/>
                  <a:pt x="88270" y="0"/>
                  <a:pt x="108176"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 name="Прямоугольник 7"/>
          <p:cNvSpPr/>
          <p:nvPr/>
        </p:nvSpPr>
        <p:spPr>
          <a:xfrm>
            <a:off x="-56882" y="4725144"/>
            <a:ext cx="4772898" cy="1508105"/>
          </a:xfrm>
          <a:prstGeom prst="rect">
            <a:avLst/>
          </a:prstGeom>
        </p:spPr>
        <p:txBody>
          <a:bodyPr wrap="square">
            <a:spAutoFit/>
          </a:bodyPr>
          <a:lstStyle/>
          <a:p>
            <a:pPr algn="ctr"/>
            <a:r>
              <a:rPr lang="ru-RU" sz="1400" dirty="0">
                <a:solidFill>
                  <a:srgbClr val="002060"/>
                </a:solidFill>
                <a:latin typeface="Georgia" panose="02040502050405020303" pitchFamily="18" charset="0"/>
              </a:rPr>
              <a:t>(</a:t>
            </a:r>
            <a:r>
              <a:rPr lang="ru-RU" sz="1300" b="1" i="1" dirty="0">
                <a:solidFill>
                  <a:srgbClr val="002060"/>
                </a:solidFill>
                <a:latin typeface="Georgia" panose="02040502050405020303" pitchFamily="18" charset="0"/>
              </a:rPr>
              <a:t>Приказ ФНС России от 31.07.2014 N ММВ-7-6/398@ "Об утверждении Методических рекомендаций по организации электронного документооборота при представлении налоговых деклараций (расчетов) в электронной форме по телекоммуникационным каналам связи"</a:t>
            </a:r>
            <a:r>
              <a:rPr lang="ru-RU" sz="1300" b="1" i="1" dirty="0">
                <a:solidFill>
                  <a:srgbClr val="002060"/>
                </a:solidFill>
                <a:latin typeface=""/>
              </a:rPr>
              <a:t> )</a:t>
            </a:r>
            <a:endParaRPr lang="ru-RU" sz="1300" b="1" i="1" dirty="0">
              <a:solidFill>
                <a:srgbClr val="00206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645543173"/>
              </p:ext>
            </p:extLst>
          </p:nvPr>
        </p:nvGraphicFramePr>
        <p:xfrm>
          <a:off x="474441" y="0"/>
          <a:ext cx="8263754" cy="140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одержимое 2"/>
          <p:cNvSpPr>
            <a:spLocks noGrp="1"/>
          </p:cNvSpPr>
          <p:nvPr>
            <p:ph sz="half" idx="1"/>
          </p:nvPr>
        </p:nvSpPr>
        <p:spPr>
          <a:xfrm>
            <a:off x="323528" y="1208642"/>
            <a:ext cx="5177679" cy="5040559"/>
          </a:xfrm>
        </p:spPr>
        <p:txBody>
          <a:bodyPr>
            <a:normAutofit fontScale="25000" lnSpcReduction="20000"/>
          </a:bodyPr>
          <a:lstStyle/>
          <a:p>
            <a:pPr marL="0" indent="0" algn="ctr">
              <a:buNone/>
            </a:pPr>
            <a:r>
              <a:rPr lang="ru-RU" sz="6400" b="1" u="sng" dirty="0">
                <a:solidFill>
                  <a:srgbClr val="002060"/>
                </a:solidFill>
                <a:latin typeface="Georgia" panose="02040502050405020303" pitchFamily="18" charset="0"/>
              </a:rPr>
              <a:t>АИС налог-3</a:t>
            </a:r>
          </a:p>
          <a:p>
            <a:pPr marL="0" indent="0" algn="ctr">
              <a:buNone/>
            </a:pPr>
            <a:endParaRPr lang="ru-RU" sz="6400" b="1" dirty="0">
              <a:solidFill>
                <a:srgbClr val="FF0000"/>
              </a:solidFill>
              <a:latin typeface="Georgia" panose="02040502050405020303" pitchFamily="18" charset="0"/>
            </a:endParaRP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об учредителях и о директорах;</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обособленных подразделениях;</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о физических лицах и их объектах налогообложения;</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регистрационных делах со всеми документами;</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банковских счетах и остатках на них;</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об операциях по счетам налогоплательщиков;</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о налоговой и бухгалтерской отчетности организаций;</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книгах покупок и продаж как самого налогоплательщика, так и его контрагентов по всей цепочке поставщиков;</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об исчисленных и уплаченных налогах;</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о наличии критериев рисков, утвержденных ФНС;</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численности организации;</a:t>
            </a:r>
          </a:p>
          <a:p>
            <a:pPr marL="0" indent="0">
              <a:buClr>
                <a:srgbClr val="C00000"/>
              </a:buClr>
              <a:buSzPct val="120000"/>
              <a:buFont typeface="Wingdings 3" panose="05040102010807070707" pitchFamily="18" charset="2"/>
              <a:buChar char=""/>
            </a:pPr>
            <a:r>
              <a:rPr lang="ru-RU" sz="6400" dirty="0">
                <a:solidFill>
                  <a:srgbClr val="FF0000"/>
                </a:solidFill>
                <a:latin typeface="Georgia" panose="02040502050405020303" pitchFamily="18" charset="0"/>
              </a:rPr>
              <a:t>    номинальном или «отказном» директоре.</a:t>
            </a:r>
          </a:p>
          <a:p>
            <a:pPr marL="0" indent="0"/>
            <a:endParaRPr lang="ru-RU" sz="6400" dirty="0">
              <a:solidFill>
                <a:srgbClr val="FF0000"/>
              </a:solidFill>
            </a:endParaRPr>
          </a:p>
        </p:txBody>
      </p:sp>
      <p:sp>
        <p:nvSpPr>
          <p:cNvPr id="4" name="Содержимое 3"/>
          <p:cNvSpPr>
            <a:spLocks noGrp="1"/>
          </p:cNvSpPr>
          <p:nvPr>
            <p:ph sz="half" idx="2"/>
          </p:nvPr>
        </p:nvSpPr>
        <p:spPr>
          <a:xfrm>
            <a:off x="5532585" y="1416504"/>
            <a:ext cx="3642792" cy="4200245"/>
          </a:xfrm>
        </p:spPr>
        <p:txBody>
          <a:bodyPr>
            <a:noAutofit/>
          </a:bodyPr>
          <a:lstStyle/>
          <a:p>
            <a:pPr>
              <a:buClr>
                <a:srgbClr val="C00000"/>
              </a:buClr>
              <a:buSzPct val="130000"/>
              <a:buFont typeface="Wingdings 2" panose="05020102010507070707" pitchFamily="18" charset="2"/>
              <a:buChar char=""/>
            </a:pPr>
            <a:endParaRPr lang="ru-RU" i="1" dirty="0">
              <a:solidFill>
                <a:srgbClr val="FF0000"/>
              </a:solidFill>
              <a:latin typeface="Georgia" panose="02040502050405020303" pitchFamily="18" charset="0"/>
            </a:endParaRP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Сайт организации;</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СМИ и интернет;</a:t>
            </a:r>
          </a:p>
          <a:p>
            <a:pPr marL="0" indent="357188">
              <a:buClr>
                <a:srgbClr val="C00000"/>
              </a:buClr>
              <a:buSzPct val="190000"/>
              <a:buFont typeface="Wingdings 2" panose="05020102010507070707" pitchFamily="18" charset="2"/>
              <a:buChar char=""/>
            </a:pPr>
            <a:r>
              <a:rPr lang="en-US" sz="1400" b="1" i="1" dirty="0">
                <a:solidFill>
                  <a:srgbClr val="FF0000"/>
                </a:solidFill>
                <a:latin typeface="Georgia" panose="02040502050405020303" pitchFamily="18" charset="0"/>
              </a:rPr>
              <a:t>https://www.superjob.ru/</a:t>
            </a:r>
            <a:r>
              <a:rPr lang="ru-RU" sz="1400" b="1" i="1" dirty="0">
                <a:solidFill>
                  <a:srgbClr val="FF0000"/>
                </a:solidFill>
                <a:latin typeface="Georgia" panose="02040502050405020303" pitchFamily="18" charset="0"/>
              </a:rPr>
              <a:t>;</a:t>
            </a:r>
          </a:p>
          <a:p>
            <a:pPr marL="0" indent="357188">
              <a:buClr>
                <a:srgbClr val="C00000"/>
              </a:buClr>
              <a:buSzPct val="190000"/>
              <a:buFont typeface="Wingdings 2" panose="05020102010507070707" pitchFamily="18" charset="2"/>
              <a:buChar char=""/>
            </a:pPr>
            <a:r>
              <a:rPr lang="en-US" sz="1400" b="1" i="1" dirty="0">
                <a:solidFill>
                  <a:srgbClr val="FF0000"/>
                </a:solidFill>
                <a:latin typeface="Georgia" panose="02040502050405020303" pitchFamily="18" charset="0"/>
              </a:rPr>
              <a:t>https://hh.ru/</a:t>
            </a:r>
            <a:r>
              <a:rPr lang="ru-RU" sz="1400" b="1" i="1" dirty="0">
                <a:solidFill>
                  <a:srgbClr val="FF0000"/>
                </a:solidFill>
                <a:latin typeface="Georgia" panose="02040502050405020303" pitchFamily="18" charset="0"/>
              </a:rPr>
              <a:t>;</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Кредитные организации;</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Правоохранительные органы, Внебюджетные фонды;</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Жалобы физических и юридических лиц;</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Работники, в т.ч. Бывшие; </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Дополнительно:</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Встречные проверки;</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Допросы свидетелей;</a:t>
            </a:r>
          </a:p>
          <a:p>
            <a:pPr marL="0" indent="357188">
              <a:buClr>
                <a:srgbClr val="C00000"/>
              </a:buClr>
              <a:buSzPct val="190000"/>
              <a:buFont typeface="Wingdings 2" panose="05020102010507070707" pitchFamily="18" charset="2"/>
              <a:buChar char=""/>
            </a:pPr>
            <a:r>
              <a:rPr lang="ru-RU" sz="1400" i="1" dirty="0">
                <a:solidFill>
                  <a:srgbClr val="FF0000"/>
                </a:solidFill>
                <a:latin typeface="Georgia" panose="02040502050405020303" pitchFamily="18" charset="0"/>
              </a:rPr>
              <a:t>Истребование документов и пояснений;</a:t>
            </a:r>
          </a:p>
          <a:p>
            <a:pPr marL="0" indent="357188">
              <a:buClr>
                <a:srgbClr val="C00000"/>
              </a:buClr>
              <a:buSzPct val="190000"/>
              <a:buFont typeface="Wingdings 2" panose="05020102010507070707" pitchFamily="18" charset="2"/>
              <a:buChar char=""/>
            </a:pPr>
            <a:r>
              <a:rPr lang="ru-RU" sz="1400" i="1" dirty="0">
                <a:solidFill>
                  <a:schemeClr val="bg1"/>
                </a:solidFill>
                <a:latin typeface="Georgia" panose="02040502050405020303" pitchFamily="18" charset="0"/>
              </a:rPr>
              <a:t>Просмотр документов из базы.</a:t>
            </a:r>
          </a:p>
        </p:txBody>
      </p:sp>
      <p:sp>
        <p:nvSpPr>
          <p:cNvPr id="6" name="TextBox 5"/>
          <p:cNvSpPr txBox="1"/>
          <p:nvPr/>
        </p:nvSpPr>
        <p:spPr>
          <a:xfrm>
            <a:off x="5796136" y="1400530"/>
            <a:ext cx="1440160" cy="369332"/>
          </a:xfrm>
          <a:prstGeom prst="rect">
            <a:avLst/>
          </a:prstGeom>
          <a:noFill/>
        </p:spPr>
        <p:txBody>
          <a:bodyPr wrap="square" rtlCol="0">
            <a:spAutoFit/>
          </a:bodyPr>
          <a:lstStyle/>
          <a:p>
            <a:r>
              <a:rPr lang="ru-RU" u="sng" dirty="0">
                <a:solidFill>
                  <a:schemeClr val="bg1"/>
                </a:solidFill>
                <a:latin typeface="Georgia" panose="02040502050405020303" pitchFamily="18" charset="0"/>
              </a:rPr>
              <a:t>Источники</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9656"/>
            <a:ext cx="7903714" cy="1032066"/>
          </a:xfrm>
        </p:spPr>
        <p:txBody>
          <a:bodyPr/>
          <a:lstStyle/>
          <a:p>
            <a:pPr algn="ctr"/>
            <a:r>
              <a:rPr lang="ru-RU" sz="4000" b="1" i="1" dirty="0">
                <a:solidFill>
                  <a:srgbClr val="002060"/>
                </a:solidFill>
                <a:latin typeface="Georgia" panose="02040502050405020303" pitchFamily="18" charset="0"/>
              </a:rPr>
              <a:t>Проверки комиссии</a:t>
            </a:r>
          </a:p>
        </p:txBody>
      </p:sp>
      <p:sp>
        <p:nvSpPr>
          <p:cNvPr id="3" name="Содержимое 2"/>
          <p:cNvSpPr>
            <a:spLocks noGrp="1"/>
          </p:cNvSpPr>
          <p:nvPr>
            <p:ph sz="half" idx="1"/>
          </p:nvPr>
        </p:nvSpPr>
        <p:spPr>
          <a:xfrm>
            <a:off x="107504" y="980728"/>
            <a:ext cx="6840760" cy="4195763"/>
          </a:xfrm>
        </p:spPr>
        <p:txBody>
          <a:bodyPr>
            <a:noAutofit/>
          </a:bodyPr>
          <a:lstStyle/>
          <a:p>
            <a:pPr marL="0" indent="0" algn="ctr">
              <a:buClr>
                <a:srgbClr val="C00000"/>
              </a:buClr>
              <a:buSzPct val="124000"/>
              <a:buNone/>
            </a:pPr>
            <a:r>
              <a:rPr lang="ru-RU" b="1" u="sng" dirty="0">
                <a:solidFill>
                  <a:srgbClr val="002060"/>
                </a:solidFill>
                <a:latin typeface="Georgia" panose="02040502050405020303" pitchFamily="18" charset="0"/>
              </a:rPr>
              <a:t>Письмо ФНС от 25.07.2017 № ЕД-4-15/14490@</a:t>
            </a:r>
          </a:p>
          <a:p>
            <a:pPr>
              <a:buClr>
                <a:srgbClr val="C00000"/>
              </a:buClr>
              <a:buSzPct val="150000"/>
              <a:buFont typeface="+mj-lt"/>
              <a:buAutoNum type="alphaLcPeriod"/>
            </a:pPr>
            <a:r>
              <a:rPr lang="ru-RU" sz="1700" dirty="0">
                <a:solidFill>
                  <a:srgbClr val="002060"/>
                </a:solidFill>
                <a:latin typeface="Georgia" panose="02040502050405020303" pitchFamily="18" charset="0"/>
              </a:rPr>
              <a:t>Утвержденный порядок регламентирует последовательность контрольных мероприятий по выявлению:</a:t>
            </a:r>
          </a:p>
          <a:p>
            <a:pPr>
              <a:buClr>
                <a:srgbClr val="C00000"/>
              </a:buClr>
              <a:buSzPct val="150000"/>
              <a:buFont typeface="+mj-lt"/>
              <a:buAutoNum type="alphaLcPeriod"/>
            </a:pPr>
            <a:r>
              <a:rPr lang="ru-RU" sz="1700" dirty="0">
                <a:solidFill>
                  <a:srgbClr val="002060"/>
                </a:solidFill>
                <a:latin typeface="Georgia" panose="02040502050405020303" pitchFamily="18" charset="0"/>
              </a:rPr>
              <a:t>- отражения в налоговой и бухгалтерской отчетности недостоверных сведений;</a:t>
            </a:r>
          </a:p>
          <a:p>
            <a:pPr>
              <a:buClr>
                <a:srgbClr val="C00000"/>
              </a:buClr>
              <a:buSzPct val="150000"/>
              <a:buFont typeface="+mj-lt"/>
              <a:buAutoNum type="alphaLcPeriod"/>
            </a:pPr>
            <a:r>
              <a:rPr lang="ru-RU" sz="1700" dirty="0">
                <a:solidFill>
                  <a:srgbClr val="002060"/>
                </a:solidFill>
                <a:latin typeface="Georgia" panose="02040502050405020303" pitchFamily="18" charset="0"/>
              </a:rPr>
              <a:t>- выплаты «теневой» зарплаты;</a:t>
            </a:r>
          </a:p>
          <a:p>
            <a:pPr>
              <a:buClr>
                <a:srgbClr val="C00000"/>
              </a:buClr>
              <a:buSzPct val="150000"/>
              <a:buFont typeface="+mj-lt"/>
              <a:buAutoNum type="alphaLcPeriod"/>
            </a:pPr>
            <a:r>
              <a:rPr lang="ru-RU" sz="1700" dirty="0">
                <a:solidFill>
                  <a:srgbClr val="002060"/>
                </a:solidFill>
                <a:latin typeface="Georgia" panose="02040502050405020303" pitchFamily="18" charset="0"/>
              </a:rPr>
              <a:t>- несвоевременного перечисления НДФЛ и страховых взносов;</a:t>
            </a:r>
          </a:p>
          <a:p>
            <a:pPr>
              <a:buClr>
                <a:srgbClr val="C00000"/>
              </a:buClr>
              <a:buSzPct val="150000"/>
              <a:buFont typeface="+mj-lt"/>
              <a:buAutoNum type="alphaLcPeriod"/>
            </a:pPr>
            <a:r>
              <a:rPr lang="ru-RU" sz="1700" dirty="0">
                <a:solidFill>
                  <a:srgbClr val="002060"/>
                </a:solidFill>
                <a:latin typeface="Georgia" panose="02040502050405020303" pitchFamily="18" charset="0"/>
              </a:rPr>
              <a:t>- работодателей, выплачивающих заработную плату ниже прожиточного минимума или МРОТ;</a:t>
            </a:r>
          </a:p>
          <a:p>
            <a:pPr>
              <a:buClr>
                <a:srgbClr val="C00000"/>
              </a:buClr>
              <a:buSzPct val="150000"/>
              <a:buFont typeface="+mj-lt"/>
              <a:buAutoNum type="alphaLcPeriod"/>
            </a:pPr>
            <a:r>
              <a:rPr lang="ru-RU" sz="1700" dirty="0">
                <a:solidFill>
                  <a:srgbClr val="002060"/>
                </a:solidFill>
                <a:latin typeface="Georgia" panose="02040502050405020303" pitchFamily="18" charset="0"/>
              </a:rPr>
              <a:t>- работодателей, не оформляющих трудовые отношения с работниками, в результате чего занижается база по НДФЛ и по страховым взносам.</a:t>
            </a:r>
          </a:p>
          <a:p>
            <a:pPr>
              <a:buClr>
                <a:srgbClr val="C00000"/>
              </a:buClr>
              <a:buSzPct val="150000"/>
              <a:buFont typeface="+mj-lt"/>
              <a:buAutoNum type="alphaLcPeriod"/>
            </a:pPr>
            <a:r>
              <a:rPr lang="ru-RU" sz="1700" dirty="0">
                <a:solidFill>
                  <a:srgbClr val="002060"/>
                </a:solidFill>
                <a:latin typeface="Georgia" panose="02040502050405020303" pitchFamily="18" charset="0"/>
              </a:rPr>
              <a:t>новые критерии отбора компаний для вызова на комиссии. </a:t>
            </a:r>
            <a:r>
              <a:rPr lang="ru-RU" sz="1700" b="1" dirty="0">
                <a:solidFill>
                  <a:srgbClr val="002060"/>
                </a:solidFill>
                <a:latin typeface="Georgia" panose="02040502050405020303" pitchFamily="18" charset="0"/>
              </a:rPr>
              <a:t>Они содержатся в </a:t>
            </a:r>
            <a:r>
              <a:rPr lang="ru-RU" sz="1700" b="1" u="sng" dirty="0">
                <a:solidFill>
                  <a:srgbClr val="002060"/>
                </a:solidFill>
                <a:latin typeface="Georgia" panose="02040502050405020303" pitchFamily="18" charset="0"/>
              </a:rPr>
              <a:t>письме ФНС России от 25.07.17 № ЕД-4-15/14490@</a:t>
            </a:r>
            <a:r>
              <a:rPr lang="ru-RU" sz="1700" b="1" dirty="0">
                <a:solidFill>
                  <a:srgbClr val="002060"/>
                </a:solidFill>
                <a:latin typeface="Georgia" panose="02040502050405020303" pitchFamily="18" charset="0"/>
              </a:rPr>
              <a:t> «О работе комиссии по легализации налоговой базы и базы по взносам».</a:t>
            </a:r>
          </a:p>
        </p:txBody>
      </p:sp>
      <p:sp>
        <p:nvSpPr>
          <p:cNvPr id="4" name="Содержимое 3"/>
          <p:cNvSpPr>
            <a:spLocks noGrp="1"/>
          </p:cNvSpPr>
          <p:nvPr>
            <p:ph sz="half" idx="2"/>
          </p:nvPr>
        </p:nvSpPr>
        <p:spPr>
          <a:xfrm>
            <a:off x="6688891" y="2780928"/>
            <a:ext cx="2232248" cy="1748475"/>
          </a:xfrm>
          <a:ln>
            <a:solidFill>
              <a:schemeClr val="bg1"/>
            </a:solidFill>
          </a:ln>
        </p:spPr>
        <p:txBody>
          <a:bodyPr>
            <a:normAutofit fontScale="92500"/>
          </a:bodyPr>
          <a:lstStyle/>
          <a:p>
            <a:pPr marL="0" indent="0">
              <a:buNone/>
            </a:pPr>
            <a:r>
              <a:rPr lang="ru-RU" sz="2000" b="1" i="1" dirty="0">
                <a:solidFill>
                  <a:srgbClr val="002060"/>
                </a:solidFill>
                <a:latin typeface="Georgia" panose="02040502050405020303" pitchFamily="18" charset="0"/>
              </a:rPr>
              <a:t>Ходить всегда;</a:t>
            </a:r>
          </a:p>
          <a:p>
            <a:pPr marL="0" indent="0">
              <a:buNone/>
            </a:pPr>
            <a:r>
              <a:rPr lang="ru-RU" sz="2000" b="1" i="1" dirty="0">
                <a:solidFill>
                  <a:srgbClr val="002060"/>
                </a:solidFill>
                <a:latin typeface="Georgia" panose="02040502050405020303" pitchFamily="18" charset="0"/>
              </a:rPr>
              <a:t>Писать пояснения;</a:t>
            </a:r>
          </a:p>
          <a:p>
            <a:pPr marL="0" indent="0">
              <a:buNone/>
            </a:pPr>
            <a:r>
              <a:rPr lang="ru-RU" sz="2000" b="1" i="1" dirty="0">
                <a:solidFill>
                  <a:srgbClr val="002060"/>
                </a:solidFill>
                <a:latin typeface="Georgia" panose="02040502050405020303" pitchFamily="18" charset="0"/>
              </a:rPr>
              <a:t>Поступать по ситуации.</a:t>
            </a:r>
          </a:p>
          <a:p>
            <a:endParaRPr lang="ru-RU" sz="2000" i="1" dirty="0">
              <a:solidFill>
                <a:srgbClr val="002060"/>
              </a:solidFill>
              <a:latin typeface="Georgia" panose="02040502050405020303" pitchFamily="18" charset="0"/>
            </a:endParaRPr>
          </a:p>
        </p:txBody>
      </p:sp>
      <p:sp>
        <p:nvSpPr>
          <p:cNvPr id="5" name="Freeform 412"/>
          <p:cNvSpPr/>
          <p:nvPr/>
        </p:nvSpPr>
        <p:spPr>
          <a:xfrm>
            <a:off x="467544" y="404664"/>
            <a:ext cx="210952" cy="298276"/>
          </a:xfrm>
          <a:custGeom>
            <a:avLst/>
            <a:gdLst>
              <a:gd name="connsiteX0" fmla="*/ 18030 w 180295"/>
              <a:gd name="connsiteY0" fmla="*/ 144236 h 396648"/>
              <a:gd name="connsiteX1" fmla="*/ 126206 w 180295"/>
              <a:gd name="connsiteY1" fmla="*/ 144236 h 396648"/>
              <a:gd name="connsiteX2" fmla="*/ 138883 w 180295"/>
              <a:gd name="connsiteY2" fmla="*/ 149588 h 396648"/>
              <a:gd name="connsiteX3" fmla="*/ 144236 w 180295"/>
              <a:gd name="connsiteY3" fmla="*/ 162265 h 396648"/>
              <a:gd name="connsiteX4" fmla="*/ 144236 w 180295"/>
              <a:gd name="connsiteY4" fmla="*/ 324530 h 396648"/>
              <a:gd name="connsiteX5" fmla="*/ 162265 w 180295"/>
              <a:gd name="connsiteY5" fmla="*/ 324530 h 396648"/>
              <a:gd name="connsiteX6" fmla="*/ 174943 w 180295"/>
              <a:gd name="connsiteY6" fmla="*/ 329883 h 396648"/>
              <a:gd name="connsiteX7" fmla="*/ 180295 w 180295"/>
              <a:gd name="connsiteY7" fmla="*/ 342560 h 396648"/>
              <a:gd name="connsiteX8" fmla="*/ 180295 w 180295"/>
              <a:gd name="connsiteY8" fmla="*/ 378619 h 396648"/>
              <a:gd name="connsiteX9" fmla="*/ 174943 w 180295"/>
              <a:gd name="connsiteY9" fmla="*/ 391296 h 396648"/>
              <a:gd name="connsiteX10" fmla="*/ 162265 w 180295"/>
              <a:gd name="connsiteY10" fmla="*/ 396648 h 396648"/>
              <a:gd name="connsiteX11" fmla="*/ 18030 w 180295"/>
              <a:gd name="connsiteY11" fmla="*/ 396648 h 396648"/>
              <a:gd name="connsiteX12" fmla="*/ 5353 w 180295"/>
              <a:gd name="connsiteY12" fmla="*/ 391296 h 396648"/>
              <a:gd name="connsiteX13" fmla="*/ 0 w 180295"/>
              <a:gd name="connsiteY13" fmla="*/ 378619 h 396648"/>
              <a:gd name="connsiteX14" fmla="*/ 0 w 180295"/>
              <a:gd name="connsiteY14" fmla="*/ 342560 h 396648"/>
              <a:gd name="connsiteX15" fmla="*/ 5353 w 180295"/>
              <a:gd name="connsiteY15" fmla="*/ 329883 h 396648"/>
              <a:gd name="connsiteX16" fmla="*/ 18030 w 180295"/>
              <a:gd name="connsiteY16" fmla="*/ 324530 h 396648"/>
              <a:gd name="connsiteX17" fmla="*/ 36059 w 180295"/>
              <a:gd name="connsiteY17" fmla="*/ 324530 h 396648"/>
              <a:gd name="connsiteX18" fmla="*/ 36059 w 180295"/>
              <a:gd name="connsiteY18" fmla="*/ 216354 h 396648"/>
              <a:gd name="connsiteX19" fmla="*/ 18030 w 180295"/>
              <a:gd name="connsiteY19" fmla="*/ 216354 h 396648"/>
              <a:gd name="connsiteX20" fmla="*/ 5353 w 180295"/>
              <a:gd name="connsiteY20" fmla="*/ 211001 h 396648"/>
              <a:gd name="connsiteX21" fmla="*/ 0 w 180295"/>
              <a:gd name="connsiteY21" fmla="*/ 198324 h 396648"/>
              <a:gd name="connsiteX22" fmla="*/ 0 w 180295"/>
              <a:gd name="connsiteY22" fmla="*/ 162265 h 396648"/>
              <a:gd name="connsiteX23" fmla="*/ 5353 w 180295"/>
              <a:gd name="connsiteY23" fmla="*/ 149588 h 396648"/>
              <a:gd name="connsiteX24" fmla="*/ 18030 w 180295"/>
              <a:gd name="connsiteY24" fmla="*/ 144236 h 396648"/>
              <a:gd name="connsiteX25" fmla="*/ 54088 w 180295"/>
              <a:gd name="connsiteY25" fmla="*/ 0 h 396648"/>
              <a:gd name="connsiteX26" fmla="*/ 126206 w 180295"/>
              <a:gd name="connsiteY26" fmla="*/ 0 h 396648"/>
              <a:gd name="connsiteX27" fmla="*/ 138883 w 180295"/>
              <a:gd name="connsiteY27" fmla="*/ 5352 h 396648"/>
              <a:gd name="connsiteX28" fmla="*/ 144236 w 180295"/>
              <a:gd name="connsiteY28" fmla="*/ 18029 h 396648"/>
              <a:gd name="connsiteX29" fmla="*/ 144236 w 180295"/>
              <a:gd name="connsiteY29" fmla="*/ 72118 h 396648"/>
              <a:gd name="connsiteX30" fmla="*/ 138883 w 180295"/>
              <a:gd name="connsiteY30" fmla="*/ 84795 h 396648"/>
              <a:gd name="connsiteX31" fmla="*/ 126206 w 180295"/>
              <a:gd name="connsiteY31" fmla="*/ 90147 h 396648"/>
              <a:gd name="connsiteX32" fmla="*/ 54088 w 180295"/>
              <a:gd name="connsiteY32" fmla="*/ 90147 h 396648"/>
              <a:gd name="connsiteX33" fmla="*/ 41411 w 180295"/>
              <a:gd name="connsiteY33" fmla="*/ 84795 h 396648"/>
              <a:gd name="connsiteX34" fmla="*/ 36059 w 180295"/>
              <a:gd name="connsiteY34" fmla="*/ 72118 h 396648"/>
              <a:gd name="connsiteX35" fmla="*/ 36059 w 180295"/>
              <a:gd name="connsiteY35" fmla="*/ 18029 h 396648"/>
              <a:gd name="connsiteX36" fmla="*/ 41411 w 180295"/>
              <a:gd name="connsiteY36" fmla="*/ 5352 h 396648"/>
              <a:gd name="connsiteX37" fmla="*/ 54088 w 180295"/>
              <a:gd name="connsiteY37"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0295" h="396648">
                <a:moveTo>
                  <a:pt x="18030" y="144236"/>
                </a:moveTo>
                <a:lnTo>
                  <a:pt x="126206" y="144236"/>
                </a:lnTo>
                <a:cubicBezTo>
                  <a:pt x="131089" y="144236"/>
                  <a:pt x="135315" y="146020"/>
                  <a:pt x="138883" y="149588"/>
                </a:cubicBezTo>
                <a:cubicBezTo>
                  <a:pt x="142450" y="153157"/>
                  <a:pt x="144236" y="157382"/>
                  <a:pt x="144236" y="162265"/>
                </a:cubicBezTo>
                <a:lnTo>
                  <a:pt x="144236" y="324530"/>
                </a:lnTo>
                <a:lnTo>
                  <a:pt x="162265" y="324530"/>
                </a:lnTo>
                <a:cubicBezTo>
                  <a:pt x="167148" y="324530"/>
                  <a:pt x="171373" y="326315"/>
                  <a:pt x="174943" y="329883"/>
                </a:cubicBezTo>
                <a:cubicBezTo>
                  <a:pt x="178510" y="333451"/>
                  <a:pt x="180295" y="337677"/>
                  <a:pt x="180295" y="342560"/>
                </a:cubicBezTo>
                <a:lnTo>
                  <a:pt x="180295" y="378619"/>
                </a:lnTo>
                <a:cubicBezTo>
                  <a:pt x="180295" y="383502"/>
                  <a:pt x="178510" y="387727"/>
                  <a:pt x="174943" y="391296"/>
                </a:cubicBezTo>
                <a:cubicBezTo>
                  <a:pt x="171373" y="394864"/>
                  <a:pt x="167148" y="396648"/>
                  <a:pt x="162265" y="396648"/>
                </a:cubicBezTo>
                <a:lnTo>
                  <a:pt x="18030" y="396648"/>
                </a:lnTo>
                <a:cubicBezTo>
                  <a:pt x="13145" y="396648"/>
                  <a:pt x="8920" y="394864"/>
                  <a:pt x="5353" y="391296"/>
                </a:cubicBezTo>
                <a:cubicBezTo>
                  <a:pt x="1783" y="387727"/>
                  <a:pt x="0" y="383502"/>
                  <a:pt x="0" y="378619"/>
                </a:cubicBezTo>
                <a:lnTo>
                  <a:pt x="0" y="342560"/>
                </a:lnTo>
                <a:cubicBezTo>
                  <a:pt x="0" y="337677"/>
                  <a:pt x="1783" y="333451"/>
                  <a:pt x="5353" y="329883"/>
                </a:cubicBezTo>
                <a:cubicBezTo>
                  <a:pt x="8920" y="326315"/>
                  <a:pt x="13145" y="324530"/>
                  <a:pt x="18030" y="324530"/>
                </a:cubicBezTo>
                <a:lnTo>
                  <a:pt x="36059" y="324530"/>
                </a:lnTo>
                <a:lnTo>
                  <a:pt x="36059" y="216354"/>
                </a:lnTo>
                <a:lnTo>
                  <a:pt x="18030" y="216354"/>
                </a:lnTo>
                <a:cubicBezTo>
                  <a:pt x="13145" y="216354"/>
                  <a:pt x="8920" y="214569"/>
                  <a:pt x="5353" y="211001"/>
                </a:cubicBezTo>
                <a:cubicBezTo>
                  <a:pt x="1783" y="207433"/>
                  <a:pt x="0" y="203207"/>
                  <a:pt x="0" y="198324"/>
                </a:cubicBezTo>
                <a:lnTo>
                  <a:pt x="0" y="162265"/>
                </a:lnTo>
                <a:cubicBezTo>
                  <a:pt x="0" y="157382"/>
                  <a:pt x="1783" y="153157"/>
                  <a:pt x="5353" y="149588"/>
                </a:cubicBezTo>
                <a:cubicBezTo>
                  <a:pt x="8920" y="146020"/>
                  <a:pt x="13145" y="144236"/>
                  <a:pt x="18030" y="144236"/>
                </a:cubicBezTo>
                <a:close/>
                <a:moveTo>
                  <a:pt x="54088" y="0"/>
                </a:moveTo>
                <a:lnTo>
                  <a:pt x="126206" y="0"/>
                </a:lnTo>
                <a:cubicBezTo>
                  <a:pt x="131089" y="0"/>
                  <a:pt x="135315" y="1784"/>
                  <a:pt x="138883" y="5352"/>
                </a:cubicBezTo>
                <a:cubicBezTo>
                  <a:pt x="142450" y="8921"/>
                  <a:pt x="144236" y="13146"/>
                  <a:pt x="144236" y="18029"/>
                </a:cubicBezTo>
                <a:lnTo>
                  <a:pt x="144236" y="72118"/>
                </a:lnTo>
                <a:cubicBezTo>
                  <a:pt x="144236" y="77001"/>
                  <a:pt x="142450" y="81226"/>
                  <a:pt x="138883" y="84795"/>
                </a:cubicBezTo>
                <a:cubicBezTo>
                  <a:pt x="135315" y="88363"/>
                  <a:pt x="131089" y="90147"/>
                  <a:pt x="126206" y="90147"/>
                </a:cubicBezTo>
                <a:lnTo>
                  <a:pt x="54088" y="90147"/>
                </a:lnTo>
                <a:cubicBezTo>
                  <a:pt x="49205" y="90147"/>
                  <a:pt x="44980" y="88363"/>
                  <a:pt x="41411" y="84795"/>
                </a:cubicBezTo>
                <a:cubicBezTo>
                  <a:pt x="37843" y="81226"/>
                  <a:pt x="36059" y="77001"/>
                  <a:pt x="36059" y="72118"/>
                </a:cubicBezTo>
                <a:lnTo>
                  <a:pt x="36059" y="18029"/>
                </a:lnTo>
                <a:cubicBezTo>
                  <a:pt x="36059" y="13146"/>
                  <a:pt x="37843" y="8921"/>
                  <a:pt x="41411" y="5352"/>
                </a:cubicBezTo>
                <a:cubicBezTo>
                  <a:pt x="44980" y="1784"/>
                  <a:pt x="49205" y="0"/>
                  <a:pt x="540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413"/>
          <p:cNvSpPr/>
          <p:nvPr/>
        </p:nvSpPr>
        <p:spPr>
          <a:xfrm>
            <a:off x="7520655" y="1154510"/>
            <a:ext cx="568719" cy="1593630"/>
          </a:xfrm>
          <a:custGeom>
            <a:avLst/>
            <a:gdLst>
              <a:gd name="connsiteX0" fmla="*/ 26494 w 125107"/>
              <a:gd name="connsiteY0" fmla="*/ 297486 h 396648"/>
              <a:gd name="connsiteX1" fmla="*/ 98612 w 125107"/>
              <a:gd name="connsiteY1" fmla="*/ 297486 h 396648"/>
              <a:gd name="connsiteX2" fmla="*/ 111289 w 125107"/>
              <a:gd name="connsiteY2" fmla="*/ 302839 h 396648"/>
              <a:gd name="connsiteX3" fmla="*/ 116642 w 125107"/>
              <a:gd name="connsiteY3" fmla="*/ 315516 h 396648"/>
              <a:gd name="connsiteX4" fmla="*/ 116642 w 125107"/>
              <a:gd name="connsiteY4" fmla="*/ 378619 h 396648"/>
              <a:gd name="connsiteX5" fmla="*/ 111289 w 125107"/>
              <a:gd name="connsiteY5" fmla="*/ 391296 h 396648"/>
              <a:gd name="connsiteX6" fmla="*/ 98612 w 125107"/>
              <a:gd name="connsiteY6" fmla="*/ 396648 h 396648"/>
              <a:gd name="connsiteX7" fmla="*/ 26494 w 125107"/>
              <a:gd name="connsiteY7" fmla="*/ 396648 h 396648"/>
              <a:gd name="connsiteX8" fmla="*/ 13817 w 125107"/>
              <a:gd name="connsiteY8" fmla="*/ 391296 h 396648"/>
              <a:gd name="connsiteX9" fmla="*/ 8465 w 125107"/>
              <a:gd name="connsiteY9" fmla="*/ 378619 h 396648"/>
              <a:gd name="connsiteX10" fmla="*/ 8465 w 125107"/>
              <a:gd name="connsiteY10" fmla="*/ 315516 h 396648"/>
              <a:gd name="connsiteX11" fmla="*/ 13817 w 125107"/>
              <a:gd name="connsiteY11" fmla="*/ 302839 h 396648"/>
              <a:gd name="connsiteX12" fmla="*/ 26494 w 125107"/>
              <a:gd name="connsiteY12" fmla="*/ 297486 h 396648"/>
              <a:gd name="connsiteX13" fmla="*/ 17480 w 125107"/>
              <a:gd name="connsiteY13" fmla="*/ 0 h 396648"/>
              <a:gd name="connsiteX14" fmla="*/ 107627 w 125107"/>
              <a:gd name="connsiteY14" fmla="*/ 0 h 396648"/>
              <a:gd name="connsiteX15" fmla="*/ 120163 w 125107"/>
              <a:gd name="connsiteY15" fmla="*/ 5352 h 396648"/>
              <a:gd name="connsiteX16" fmla="*/ 125093 w 125107"/>
              <a:gd name="connsiteY16" fmla="*/ 18029 h 396648"/>
              <a:gd name="connsiteX17" fmla="*/ 117205 w 125107"/>
              <a:gd name="connsiteY17" fmla="*/ 234383 h 396648"/>
              <a:gd name="connsiteX18" fmla="*/ 111430 w 125107"/>
              <a:gd name="connsiteY18" fmla="*/ 247060 h 396648"/>
              <a:gd name="connsiteX19" fmla="*/ 98612 w 125107"/>
              <a:gd name="connsiteY19" fmla="*/ 252412 h 396648"/>
              <a:gd name="connsiteX20" fmla="*/ 26494 w 125107"/>
              <a:gd name="connsiteY20" fmla="*/ 252412 h 396648"/>
              <a:gd name="connsiteX21" fmla="*/ 13676 w 125107"/>
              <a:gd name="connsiteY21" fmla="*/ 247060 h 396648"/>
              <a:gd name="connsiteX22" fmla="*/ 7901 w 125107"/>
              <a:gd name="connsiteY22" fmla="*/ 234383 h 396648"/>
              <a:gd name="connsiteX23" fmla="*/ 14 w 125107"/>
              <a:gd name="connsiteY23" fmla="*/ 18029 h 396648"/>
              <a:gd name="connsiteX24" fmla="*/ 4943 w 125107"/>
              <a:gd name="connsiteY24" fmla="*/ 5352 h 396648"/>
              <a:gd name="connsiteX25" fmla="*/ 17480 w 125107"/>
              <a:gd name="connsiteY25" fmla="*/ 0 h 39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107" h="396648">
                <a:moveTo>
                  <a:pt x="26494" y="297486"/>
                </a:moveTo>
                <a:lnTo>
                  <a:pt x="98612" y="297486"/>
                </a:lnTo>
                <a:cubicBezTo>
                  <a:pt x="103495" y="297486"/>
                  <a:pt x="107721" y="299270"/>
                  <a:pt x="111289" y="302839"/>
                </a:cubicBezTo>
                <a:cubicBezTo>
                  <a:pt x="114858" y="306407"/>
                  <a:pt x="116642" y="310633"/>
                  <a:pt x="116642" y="315516"/>
                </a:cubicBezTo>
                <a:lnTo>
                  <a:pt x="116642" y="378619"/>
                </a:lnTo>
                <a:cubicBezTo>
                  <a:pt x="116642" y="383502"/>
                  <a:pt x="114858" y="387727"/>
                  <a:pt x="111289" y="391296"/>
                </a:cubicBezTo>
                <a:cubicBezTo>
                  <a:pt x="107721" y="394864"/>
                  <a:pt x="103495" y="396648"/>
                  <a:pt x="98612" y="396648"/>
                </a:cubicBezTo>
                <a:lnTo>
                  <a:pt x="26494" y="396648"/>
                </a:lnTo>
                <a:cubicBezTo>
                  <a:pt x="21611" y="396648"/>
                  <a:pt x="17386" y="394864"/>
                  <a:pt x="13817" y="391296"/>
                </a:cubicBezTo>
                <a:cubicBezTo>
                  <a:pt x="10249" y="387727"/>
                  <a:pt x="8465" y="383502"/>
                  <a:pt x="8465" y="378619"/>
                </a:cubicBezTo>
                <a:lnTo>
                  <a:pt x="8465" y="315516"/>
                </a:lnTo>
                <a:cubicBezTo>
                  <a:pt x="8465" y="310633"/>
                  <a:pt x="10249" y="306407"/>
                  <a:pt x="13817" y="302839"/>
                </a:cubicBezTo>
                <a:cubicBezTo>
                  <a:pt x="17386" y="299270"/>
                  <a:pt x="21611" y="297486"/>
                  <a:pt x="26494" y="297486"/>
                </a:cubicBezTo>
                <a:close/>
                <a:moveTo>
                  <a:pt x="17480" y="0"/>
                </a:moveTo>
                <a:lnTo>
                  <a:pt x="107627" y="0"/>
                </a:lnTo>
                <a:cubicBezTo>
                  <a:pt x="112510" y="0"/>
                  <a:pt x="116689" y="1784"/>
                  <a:pt x="120163" y="5352"/>
                </a:cubicBezTo>
                <a:cubicBezTo>
                  <a:pt x="123638" y="8921"/>
                  <a:pt x="125281" y="13146"/>
                  <a:pt x="125093" y="18029"/>
                </a:cubicBezTo>
                <a:lnTo>
                  <a:pt x="117205" y="234383"/>
                </a:lnTo>
                <a:cubicBezTo>
                  <a:pt x="117017" y="239266"/>
                  <a:pt x="115092" y="243492"/>
                  <a:pt x="111430" y="247060"/>
                </a:cubicBezTo>
                <a:cubicBezTo>
                  <a:pt x="107768" y="250628"/>
                  <a:pt x="103495" y="252412"/>
                  <a:pt x="98612" y="252412"/>
                </a:cubicBezTo>
                <a:lnTo>
                  <a:pt x="26494" y="252412"/>
                </a:lnTo>
                <a:cubicBezTo>
                  <a:pt x="21611" y="252412"/>
                  <a:pt x="17339" y="250628"/>
                  <a:pt x="13676" y="247060"/>
                </a:cubicBezTo>
                <a:cubicBezTo>
                  <a:pt x="10014" y="243492"/>
                  <a:pt x="8089" y="239266"/>
                  <a:pt x="7901" y="234383"/>
                </a:cubicBezTo>
                <a:lnTo>
                  <a:pt x="14" y="18029"/>
                </a:lnTo>
                <a:cubicBezTo>
                  <a:pt x="-174" y="13146"/>
                  <a:pt x="1469" y="8921"/>
                  <a:pt x="4943" y="5352"/>
                </a:cubicBezTo>
                <a:cubicBezTo>
                  <a:pt x="8418" y="1784"/>
                  <a:pt x="12597" y="0"/>
                  <a:pt x="17480" y="0"/>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494136838"/>
              </p:ext>
            </p:extLst>
          </p:nvPr>
        </p:nvGraphicFramePr>
        <p:xfrm>
          <a:off x="481260" y="3021489"/>
          <a:ext cx="7904747" cy="1447610"/>
        </p:xfrm>
        <a:graphic>
          <a:graphicData uri="http://schemas.openxmlformats.org/drawingml/2006/table">
            <a:tbl>
              <a:tblPr firstRow="1" bandRow="1">
                <a:tableStyleId>{5C22544A-7EE6-4342-B048-85BDC9FD1C3A}</a:tableStyleId>
              </a:tblPr>
              <a:tblGrid>
                <a:gridCol w="7904747">
                  <a:extLst>
                    <a:ext uri="{9D8B030D-6E8A-4147-A177-3AD203B41FA5}">
                      <a16:colId xmlns:a16="http://schemas.microsoft.com/office/drawing/2014/main" val="20000"/>
                    </a:ext>
                  </a:extLst>
                </a:gridCol>
              </a:tblGrid>
              <a:tr h="287846">
                <a:tc>
                  <a:txBody>
                    <a:bodyPr/>
                    <a:lstStyle/>
                    <a:p>
                      <a:pPr algn="ctr"/>
                      <a:r>
                        <a:rPr lang="ru-RU" sz="1600" dirty="0">
                          <a:solidFill>
                            <a:schemeClr val="tx1"/>
                          </a:solidFill>
                          <a:latin typeface="Times New Roman" panose="02020603050405020304" pitchFamily="18" charset="0"/>
                          <a:cs typeface="Times New Roman" panose="02020603050405020304" pitchFamily="18" charset="0"/>
                        </a:rPr>
                        <a:t>Группа</a:t>
                      </a:r>
                      <a:r>
                        <a:rPr lang="ru-RU" sz="1600" baseline="0" dirty="0">
                          <a:solidFill>
                            <a:schemeClr val="tx1"/>
                          </a:solidFill>
                          <a:latin typeface="Times New Roman" panose="02020603050405020304" pitchFamily="18" charset="0"/>
                          <a:cs typeface="Times New Roman" panose="02020603050405020304" pitchFamily="18" charset="0"/>
                        </a:rPr>
                        <a:t> среднего риска </a:t>
                      </a:r>
                      <a:endParaRPr lang="ru-RU" sz="1600" dirty="0">
                        <a:solidFill>
                          <a:schemeClr val="tx1"/>
                        </a:solidFill>
                        <a:latin typeface="Times New Roman" panose="02020603050405020304" pitchFamily="18" charset="0"/>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112330">
                <a:tc>
                  <a:txBody>
                    <a:bodyPr/>
                    <a:lstStyle/>
                    <a:p>
                      <a:pPr indent="352425" algn="just">
                        <a:lnSpc>
                          <a:spcPct val="150000"/>
                        </a:lnSpc>
                        <a:buFont typeface="Wingdings" panose="05000000000000000000" pitchFamily="2" charset="2"/>
                        <a:buChar char="Ø"/>
                      </a:pPr>
                      <a:r>
                        <a:rPr lang="ru-RU" sz="1600" b="1" i="1" dirty="0">
                          <a:solidFill>
                            <a:srgbClr val="3333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среднему налоговому риску относятся налогоплательщики, которые не включены в группы с высоким или низким налоговым риском.</a:t>
                      </a:r>
                      <a:endParaRPr lang="ru-RU" sz="1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435267000"/>
              </p:ext>
            </p:extLst>
          </p:nvPr>
        </p:nvGraphicFramePr>
        <p:xfrm>
          <a:off x="481263" y="4501674"/>
          <a:ext cx="7904747" cy="2331720"/>
        </p:xfrm>
        <a:graphic>
          <a:graphicData uri="http://schemas.openxmlformats.org/drawingml/2006/table">
            <a:tbl>
              <a:tblPr firstRow="1" bandRow="1">
                <a:tableStyleId>{5C22544A-7EE6-4342-B048-85BDC9FD1C3A}</a:tableStyleId>
              </a:tblPr>
              <a:tblGrid>
                <a:gridCol w="7904747">
                  <a:extLst>
                    <a:ext uri="{9D8B030D-6E8A-4147-A177-3AD203B41FA5}">
                      <a16:colId xmlns:a16="http://schemas.microsoft.com/office/drawing/2014/main" val="20000"/>
                    </a:ext>
                  </a:extLst>
                </a:gridCol>
              </a:tblGrid>
              <a:tr h="292542">
                <a:tc>
                  <a:txBody>
                    <a:bodyPr/>
                    <a:lstStyle/>
                    <a:p>
                      <a:pPr algn="ctr"/>
                      <a:r>
                        <a:rPr lang="ru-RU" sz="1800" b="1" i="1" dirty="0">
                          <a:solidFill>
                            <a:schemeClr val="bg1"/>
                          </a:solidFill>
                          <a:effectLst/>
                          <a:latin typeface="Times New Roman" panose="02020603050405020304" pitchFamily="18" charset="0"/>
                          <a:cs typeface="Times New Roman" panose="02020603050405020304" pitchFamily="18" charset="0"/>
                        </a:rPr>
                        <a:t>Группа</a:t>
                      </a:r>
                      <a:r>
                        <a:rPr lang="ru-RU" sz="1800" b="1" i="1" baseline="0" dirty="0">
                          <a:solidFill>
                            <a:schemeClr val="bg1"/>
                          </a:solidFill>
                          <a:effectLst/>
                          <a:latin typeface="Times New Roman" panose="02020603050405020304" pitchFamily="18" charset="0"/>
                          <a:cs typeface="Times New Roman" panose="02020603050405020304" pitchFamily="18" charset="0"/>
                        </a:rPr>
                        <a:t> низкого риска </a:t>
                      </a:r>
                      <a:endParaRPr lang="ru-RU" sz="1800" b="1" i="1" dirty="0">
                        <a:solidFill>
                          <a:schemeClr val="bg1"/>
                        </a:solidFill>
                        <a:effectLst/>
                        <a:latin typeface="Times New Roman" panose="02020603050405020304" pitchFamily="18" charset="0"/>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5962">
                <a:tc>
                  <a:txBody>
                    <a:bodyPr/>
                    <a:lstStyle/>
                    <a:p>
                      <a:pPr indent="352425" algn="just">
                        <a:lnSpc>
                          <a:spcPct val="150000"/>
                        </a:lnSpc>
                        <a:buFont typeface="Wingdings" panose="05000000000000000000" pitchFamily="2" charset="2"/>
                        <a:buChar char="Ø"/>
                      </a:pPr>
                      <a:r>
                        <a:rPr lang="ru-RU" sz="1800" b="1" i="1" dirty="0">
                          <a:solidFill>
                            <a:srgbClr val="333333"/>
                          </a:solidFill>
                          <a:effectLst/>
                          <a:latin typeface="Times New Roman" panose="02020603050405020304" pitchFamily="18" charset="0"/>
                          <a:cs typeface="Times New Roman" panose="02020603050405020304" pitchFamily="18" charset="0"/>
                        </a:rPr>
                        <a:t> </a:t>
                      </a:r>
                      <a:r>
                        <a:rPr lang="ru-RU" sz="1600" b="1" i="1" dirty="0">
                          <a:solidFill>
                            <a:srgbClr val="333333"/>
                          </a:solidFill>
                          <a:effectLst/>
                          <a:latin typeface="Times New Roman" panose="02020603050405020304" pitchFamily="18" charset="0"/>
                          <a:cs typeface="Times New Roman" panose="02020603050405020304" pitchFamily="18" charset="0"/>
                        </a:rPr>
                        <a:t>Налогоплательщики,</a:t>
                      </a:r>
                      <a:r>
                        <a:rPr lang="ru-RU" sz="1600" b="1" i="1" baseline="0" dirty="0">
                          <a:solidFill>
                            <a:srgbClr val="333333"/>
                          </a:solidFill>
                          <a:effectLst/>
                          <a:latin typeface="Times New Roman" panose="02020603050405020304" pitchFamily="18" charset="0"/>
                          <a:cs typeface="Times New Roman" panose="02020603050405020304" pitchFamily="18" charset="0"/>
                        </a:rPr>
                        <a:t> </a:t>
                      </a:r>
                      <a:r>
                        <a:rPr lang="ru-RU" sz="1600" b="1" i="1" kern="1200" dirty="0">
                          <a:solidFill>
                            <a:schemeClr val="dk1"/>
                          </a:solidFill>
                          <a:effectLst/>
                          <a:latin typeface="Times New Roman" panose="02020603050405020304" pitchFamily="18" charset="0"/>
                          <a:ea typeface="+mn-ea"/>
                          <a:cs typeface="Times New Roman" panose="02020603050405020304" pitchFamily="18" charset="0"/>
                        </a:rPr>
                        <a:t>которые ведут реальную финансово–хозяйственную деятельность, своевременно и в полном объеме исполняют свои налоговые обязательства перед бюджетом. Налогоплательщики данной категории обладает соответствующими ресурсами (активами), а его деятельность может быть проверена плановым выездным налоговым контролем.</a:t>
                      </a:r>
                      <a:endParaRPr lang="ru-RU" sz="1800" b="1" i="1" dirty="0">
                        <a:effectLst/>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6" name="Таблица 5">
            <a:extLst>
              <a:ext uri="{FF2B5EF4-FFF2-40B4-BE49-F238E27FC236}">
                <a16:creationId xmlns:a16="http://schemas.microsoft.com/office/drawing/2014/main" id="{9A9257A1-84A3-7044-8BE1-02C6A407C760}"/>
              </a:ext>
            </a:extLst>
          </p:cNvPr>
          <p:cNvGraphicFramePr>
            <a:graphicFrameLocks noGrp="1"/>
          </p:cNvGraphicFramePr>
          <p:nvPr>
            <p:extLst>
              <p:ext uri="{D42A27DB-BD31-4B8C-83A1-F6EECF244321}">
                <p14:modId xmlns:p14="http://schemas.microsoft.com/office/powerpoint/2010/main" val="775001701"/>
              </p:ext>
            </p:extLst>
          </p:nvPr>
        </p:nvGraphicFramePr>
        <p:xfrm>
          <a:off x="481260" y="223656"/>
          <a:ext cx="7904747" cy="2987040"/>
        </p:xfrm>
        <a:graphic>
          <a:graphicData uri="http://schemas.openxmlformats.org/drawingml/2006/table">
            <a:tbl>
              <a:tblPr firstRow="1" bandRow="1">
                <a:tableStyleId>{5C22544A-7EE6-4342-B048-85BDC9FD1C3A}</a:tableStyleId>
              </a:tblPr>
              <a:tblGrid>
                <a:gridCol w="7904747">
                  <a:extLst>
                    <a:ext uri="{9D8B030D-6E8A-4147-A177-3AD203B41FA5}">
                      <a16:colId xmlns:a16="http://schemas.microsoft.com/office/drawing/2014/main" val="20000"/>
                    </a:ext>
                  </a:extLst>
                </a:gridCol>
              </a:tblGrid>
              <a:tr h="325403">
                <a:tc>
                  <a:txBody>
                    <a:bodyPr/>
                    <a:lstStyle/>
                    <a:p>
                      <a:pPr algn="ctr"/>
                      <a:r>
                        <a:rPr lang="ru-RU" sz="1600" dirty="0">
                          <a:latin typeface="Times New Roman" panose="02020603050405020304" pitchFamily="18" charset="0"/>
                          <a:cs typeface="Times New Roman" panose="02020603050405020304" pitchFamily="18" charset="0"/>
                        </a:rPr>
                        <a:t>Группа</a:t>
                      </a:r>
                      <a:r>
                        <a:rPr lang="ru-RU" sz="1600" baseline="0" dirty="0">
                          <a:latin typeface="Times New Roman" panose="02020603050405020304" pitchFamily="18" charset="0"/>
                          <a:cs typeface="Times New Roman" panose="02020603050405020304" pitchFamily="18" charset="0"/>
                        </a:rPr>
                        <a:t> высокого риска </a:t>
                      </a:r>
                      <a:endParaRPr lang="ru-RU" sz="1600" dirty="0">
                        <a:latin typeface="Times New Roman" panose="02020603050405020304" pitchFamily="18" charset="0"/>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10000"/>
                  </a:ext>
                </a:extLst>
              </a:tr>
              <a:tr h="2462553">
                <a:tc>
                  <a:txBody>
                    <a:bodyPr/>
                    <a:lstStyle/>
                    <a:p>
                      <a:pPr indent="352425" algn="just">
                        <a:lnSpc>
                          <a:spcPct val="150000"/>
                        </a:lnSpc>
                        <a:buFont typeface="Wingdings" panose="05000000000000000000" pitchFamily="2" charset="2"/>
                        <a:buChar char="Ø"/>
                      </a:pPr>
                      <a:r>
                        <a:rPr lang="ru-RU" sz="1600" b="1" i="1" dirty="0">
                          <a:solidFill>
                            <a:srgbClr val="3333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16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возможно, применяются для махинаций с налогами (используют фирмы-однодневки, подконтрольные организации, формальный документооборот, чтобы создать видимость наличия контрагентов и получить «послабления» по налогам),</a:t>
                      </a:r>
                    </a:p>
                    <a:p>
                      <a:pPr indent="352425" algn="just">
                        <a:lnSpc>
                          <a:spcPct val="150000"/>
                        </a:lnSpc>
                        <a:buFont typeface="Wingdings" panose="05000000000000000000" pitchFamily="2" charset="2"/>
                        <a:buChar char="Ø"/>
                      </a:pPr>
                      <a:r>
                        <a:rPr lang="ru-RU" sz="16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 имеют ресурсов, чтобы заниматься той деятельностью, которой они якобы занимаются,</a:t>
                      </a:r>
                    </a:p>
                    <a:p>
                      <a:pPr indent="352425" algn="just">
                        <a:lnSpc>
                          <a:spcPct val="150000"/>
                        </a:lnSpc>
                        <a:buFont typeface="Wingdings" panose="05000000000000000000" pitchFamily="2" charset="2"/>
                        <a:buChar char="Ø"/>
                      </a:pPr>
                      <a:r>
                        <a:rPr lang="ru-RU" sz="16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не платят налоги или платят их в минимальном размере,</a:t>
                      </a:r>
                    </a:p>
                    <a:p>
                      <a:pPr indent="352425" algn="just">
                        <a:lnSpc>
                          <a:spcPct val="150000"/>
                        </a:lnSpc>
                        <a:buFont typeface="Wingdings" panose="05000000000000000000" pitchFamily="2" charset="2"/>
                        <a:buChar char="Ø"/>
                      </a:pPr>
                      <a:r>
                        <a:rPr lang="ru-RU" sz="16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были уличены в неправомерной экономической деятельности.</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692939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47500" lnSpcReduction="20000"/>
          </a:bodyPr>
          <a:lstStyle/>
          <a:p>
            <a:pPr marL="0" indent="357188">
              <a:buClr>
                <a:srgbClr val="C00000"/>
              </a:buClr>
              <a:buSzPct val="150000"/>
              <a:buFont typeface="Webdings" panose="05030102010509060703" pitchFamily="18" charset="2"/>
              <a:buChar char=""/>
            </a:pPr>
            <a:endParaRPr lang="ru-RU" dirty="0">
              <a:solidFill>
                <a:srgbClr val="002060"/>
              </a:solidFill>
              <a:latin typeface="Georgia" panose="02040502050405020303" pitchFamily="18" charset="0"/>
            </a:endParaRPr>
          </a:p>
          <a:p>
            <a:r>
              <a:rPr lang="ru-RU" dirty="0">
                <a:solidFill>
                  <a:srgbClr val="002060"/>
                </a:solidFill>
                <a:latin typeface="Georgia" panose="02040502050405020303" pitchFamily="18" charset="0"/>
              </a:rPr>
              <a:t>Блокировка счета </a:t>
            </a:r>
            <a:r>
              <a:rPr lang="ru-RU" dirty="0" err="1">
                <a:solidFill>
                  <a:schemeClr val="bg1"/>
                </a:solidFill>
                <a:latin typeface="Georgia" panose="02040502050405020303" pitchFamily="18" charset="0"/>
              </a:rPr>
              <a:t>П</a:t>
            </a:r>
            <a:r>
              <a:rPr lang="ru-RU" dirty="0" err="1"/>
              <a:t>«Контроль</a:t>
            </a:r>
            <a:r>
              <a:rPr lang="ru-RU" dirty="0"/>
              <a:t> НДС» функционала «Операции особого контроля» (ООК). С помощью ООК налоговый орган планирует:</a:t>
            </a:r>
          </a:p>
          <a:p>
            <a:r>
              <a:rPr lang="ru-RU" dirty="0"/>
              <a:t>выявлять налогоплательщиков, использующих инструменты ухода от автоматизированного контроля;</a:t>
            </a:r>
          </a:p>
          <a:p>
            <a:r>
              <a:rPr lang="ru-RU" dirty="0"/>
              <a:t>демонстрировать соответствующие отчетные формы территориальным налоговым инспекциям;</a:t>
            </a:r>
          </a:p>
          <a:p>
            <a:r>
              <a:rPr lang="ru-RU" dirty="0"/>
              <a:t>отслеживать количественные и суммовые показатели в декларациях по НДС у налогоплательщиков, нарушивших законодательство.</a:t>
            </a:r>
          </a:p>
          <a:p>
            <a:r>
              <a:rPr lang="ru-RU" dirty="0"/>
              <a:t>+</a:t>
            </a:r>
          </a:p>
          <a:p>
            <a:r>
              <a:rPr lang="ru-RU" dirty="0"/>
              <a:t>Ранее система контроля НДС могла выявить только два вида расхождений по так называемым «Деревьям связей» (расхождения вида «Разрыв» и «Проверка НДС»).</a:t>
            </a:r>
          </a:p>
          <a:p>
            <a:pPr marL="0" indent="357188">
              <a:buClr>
                <a:srgbClr val="C00000"/>
              </a:buClr>
              <a:buSzPct val="150000"/>
              <a:buFont typeface="Webdings" panose="05030102010509060703" pitchFamily="18" charset="2"/>
              <a:buChar char=""/>
            </a:pPr>
            <a:r>
              <a:rPr lang="ru-RU" dirty="0" err="1">
                <a:solidFill>
                  <a:schemeClr val="bg1"/>
                </a:solidFill>
                <a:latin typeface="Georgia" panose="02040502050405020303" pitchFamily="18" charset="0"/>
              </a:rPr>
              <a:t>оддельная</a:t>
            </a:r>
            <a:endParaRPr lang="ru-RU" dirty="0"/>
          </a:p>
          <a:p>
            <a:endParaRPr lang="ru-RU" dirty="0"/>
          </a:p>
        </p:txBody>
      </p:sp>
      <p:sp>
        <p:nvSpPr>
          <p:cNvPr id="4" name="Объект 3"/>
          <p:cNvSpPr>
            <a:spLocks noGrp="1"/>
          </p:cNvSpPr>
          <p:nvPr>
            <p:ph sz="half" idx="2"/>
          </p:nvPr>
        </p:nvSpPr>
        <p:spPr/>
        <p:txBody>
          <a:bodyPr>
            <a:normAutofit fontScale="47500" lnSpcReduction="20000"/>
          </a:bodyPr>
          <a:lstStyle/>
          <a:p>
            <a:r>
              <a:rPr lang="ru-RU" b="1" dirty="0"/>
              <a:t>Расхождения по журналам.</a:t>
            </a:r>
            <a:r>
              <a:rPr lang="ru-RU" dirty="0"/>
              <a:t> Это сумма открытых расхождений вида «Разрыв» в декларациях по разделу 11 «Журнал учета полученных счетов-фактур».</a:t>
            </a:r>
          </a:p>
          <a:p>
            <a:r>
              <a:rPr lang="ru-RU" b="1" dirty="0"/>
              <a:t>Контрольные соотношения.</a:t>
            </a:r>
            <a:r>
              <a:rPr lang="ru-RU" dirty="0"/>
              <a:t> Предполагают несоблюдение налогоплательщиками порядка заполнения декларации, позволяющее сформировать налоговые вычеты без начисления соответствующих налоговых обязательств.</a:t>
            </a:r>
          </a:p>
          <a:p>
            <a:r>
              <a:rPr lang="ru-RU" b="1" dirty="0"/>
              <a:t>Сомнительные начисления.</a:t>
            </a:r>
            <a:r>
              <a:rPr lang="ru-RU" dirty="0"/>
              <a:t> К ним отнесут начисления, позволяющие сформировать вычеты покупателем без уплаты соответствующих налоговых обязательств продавцом.</a:t>
            </a:r>
          </a:p>
          <a:p>
            <a:r>
              <a:rPr lang="ru-RU" dirty="0"/>
              <a:t>+</a:t>
            </a:r>
          </a:p>
          <a:p>
            <a:r>
              <a:rPr lang="ru-RU" b="1" dirty="0" err="1"/>
              <a:t>Несопоставляемые</a:t>
            </a:r>
            <a:r>
              <a:rPr lang="ru-RU" b="1" dirty="0"/>
              <a:t> операции.</a:t>
            </a:r>
            <a:r>
              <a:rPr lang="ru-RU" dirty="0"/>
              <a:t> Это операции, отраженные в декларации с признаками риска, позволяющие налогоплательщику избежать автоматизированного контроля. Операции особого контроля появились в регламенте из-за того, что налоговые оптимизаторы всячески пытаются обойти систему и оптимизировать НДС, не создавая разрывов. ООК прикроют эти лазейки.</a:t>
            </a:r>
          </a:p>
        </p:txBody>
      </p:sp>
    </p:spTree>
    <p:extLst>
      <p:ext uri="{BB962C8B-B14F-4D97-AF65-F5344CB8AC3E}">
        <p14:creationId xmlns:p14="http://schemas.microsoft.com/office/powerpoint/2010/main" val="4145013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47500" lnSpcReduction="20000"/>
          </a:bodyPr>
          <a:lstStyle/>
          <a:p>
            <a:pPr marL="0" indent="357188">
              <a:buClr>
                <a:srgbClr val="C00000"/>
              </a:buClr>
              <a:buSzPct val="150000"/>
              <a:buFont typeface="Webdings" panose="05030102010509060703" pitchFamily="18" charset="2"/>
              <a:buChar char=""/>
            </a:pPr>
            <a:r>
              <a:rPr lang="ru-RU" dirty="0">
                <a:solidFill>
                  <a:srgbClr val="002060"/>
                </a:solidFill>
                <a:latin typeface="Georgia" panose="02040502050405020303" pitchFamily="18" charset="0"/>
              </a:rPr>
              <a:t>Вызов ДИРЕКТОРА</a:t>
            </a:r>
          </a:p>
          <a:p>
            <a:pPr marL="0" indent="357188">
              <a:buClr>
                <a:srgbClr val="C00000"/>
              </a:buClr>
              <a:buSzPct val="150000"/>
              <a:buFont typeface="Webdings" panose="05030102010509060703" pitchFamily="18" charset="2"/>
              <a:buChar char=""/>
            </a:pPr>
            <a:r>
              <a:rPr lang="ru-RU" dirty="0">
                <a:solidFill>
                  <a:srgbClr val="002060"/>
                </a:solidFill>
                <a:latin typeface="Georgia" panose="02040502050405020303" pitchFamily="18" charset="0"/>
              </a:rPr>
              <a:t>Истребование документов по 93, 93.1</a:t>
            </a:r>
          </a:p>
          <a:p>
            <a:pPr marL="0" indent="357188">
              <a:buClr>
                <a:srgbClr val="C00000"/>
              </a:buClr>
              <a:buSzPct val="150000"/>
              <a:buFont typeface="Webdings" panose="05030102010509060703" pitchFamily="18" charset="2"/>
              <a:buChar char=""/>
            </a:pPr>
            <a:r>
              <a:rPr lang="ru-RU" dirty="0">
                <a:solidFill>
                  <a:srgbClr val="002060"/>
                </a:solidFill>
                <a:latin typeface="Georgia" panose="02040502050405020303" pitchFamily="18" charset="0"/>
              </a:rPr>
              <a:t>Составление протокола совещания</a:t>
            </a:r>
          </a:p>
          <a:p>
            <a:pPr marL="0" indent="357188">
              <a:buClr>
                <a:srgbClr val="C00000"/>
              </a:buClr>
              <a:buSzPct val="150000"/>
              <a:buFont typeface="Webdings" panose="05030102010509060703" pitchFamily="18" charset="2"/>
              <a:buChar char=""/>
            </a:pPr>
            <a:r>
              <a:rPr lang="ru-RU" dirty="0">
                <a:solidFill>
                  <a:srgbClr val="002060"/>
                </a:solidFill>
                <a:latin typeface="Georgia" panose="02040502050405020303" pitchFamily="18" charset="0"/>
              </a:rPr>
              <a:t>Звонки директору</a:t>
            </a:r>
          </a:p>
          <a:p>
            <a:pPr marL="0" indent="357188">
              <a:buClr>
                <a:srgbClr val="C00000"/>
              </a:buClr>
              <a:buSzPct val="150000"/>
              <a:buFont typeface="Webdings" panose="05030102010509060703" pitchFamily="18" charset="2"/>
              <a:buChar char=""/>
            </a:pPr>
            <a:r>
              <a:rPr lang="ru-RU" dirty="0">
                <a:solidFill>
                  <a:srgbClr val="002060"/>
                </a:solidFill>
                <a:latin typeface="Georgia" panose="02040502050405020303" pitchFamily="18" charset="0"/>
              </a:rPr>
              <a:t>Отказ в приеме отчетности</a:t>
            </a:r>
            <a:endParaRPr lang="en-US" dirty="0">
              <a:solidFill>
                <a:srgbClr val="002060"/>
              </a:solidFill>
              <a:latin typeface="Georgia" panose="02040502050405020303" pitchFamily="18" charset="0"/>
            </a:endParaRPr>
          </a:p>
          <a:p>
            <a:pPr marL="0" indent="357188">
              <a:buClr>
                <a:srgbClr val="C00000"/>
              </a:buClr>
              <a:buSzPct val="150000"/>
              <a:buFont typeface="Webdings" panose="05030102010509060703" pitchFamily="18" charset="2"/>
              <a:buChar char=""/>
            </a:pPr>
            <a:endParaRPr lang="en-US" dirty="0">
              <a:solidFill>
                <a:srgbClr val="002060"/>
              </a:solidFill>
              <a:latin typeface="Georgia" panose="02040502050405020303" pitchFamily="18" charset="0"/>
            </a:endParaRPr>
          </a:p>
          <a:p>
            <a:pPr marL="0" indent="357188">
              <a:buClr>
                <a:srgbClr val="C00000"/>
              </a:buClr>
              <a:buSzPct val="150000"/>
              <a:buFont typeface="Webdings" panose="05030102010509060703" pitchFamily="18" charset="2"/>
              <a:buChar char=""/>
            </a:pPr>
            <a:r>
              <a:rPr lang="ru-RU" dirty="0"/>
              <a:t>Собирать информацию для определения выгодоприобретателя инспекторы будут на основании критериев, установленных в приложении №1 к регламенту. Там более 30 показателей: данные ЕГРЮЛ, информация об имуществе, движение по расчетному счету, IP-адреса предоставления отчетности, показатель доли вычетов по контрагенту и так называемый критерий «платежеспособности выгодоприобретателя». В качестве дополнительного критерия будет учитываться сумма баллов, определенная в соответствии с критериями из Методических рекомендаций из письма ФНС от 29.10.2019 № ЕД-5- 2/3755дсп@.</a:t>
            </a:r>
            <a:endParaRPr lang="ru-RU" dirty="0">
              <a:solidFill>
                <a:srgbClr val="002060"/>
              </a:solidFill>
              <a:latin typeface="Georgia" panose="02040502050405020303" pitchFamily="18" charset="0"/>
            </a:endParaRPr>
          </a:p>
        </p:txBody>
      </p:sp>
      <p:sp>
        <p:nvSpPr>
          <p:cNvPr id="4" name="Объект 3"/>
          <p:cNvSpPr>
            <a:spLocks noGrp="1"/>
          </p:cNvSpPr>
          <p:nvPr>
            <p:ph sz="half" idx="2"/>
          </p:nvPr>
        </p:nvSpPr>
        <p:spPr/>
        <p:txBody>
          <a:bodyPr>
            <a:normAutofit fontScale="47500" lnSpcReduction="20000"/>
          </a:bodyPr>
          <a:lstStyle/>
          <a:p>
            <a:r>
              <a:rPr lang="ru-RU" dirty="0"/>
              <a:t>Достоверность </a:t>
            </a:r>
            <a:r>
              <a:rPr lang="en-US" dirty="0"/>
              <a:t>/ </a:t>
            </a:r>
            <a:r>
              <a:rPr lang="ru-RU" dirty="0"/>
              <a:t>Недостоверность сведений по юридическому адресу</a:t>
            </a:r>
          </a:p>
          <a:p>
            <a:r>
              <a:rPr lang="ru-RU" dirty="0"/>
              <a:t>Процесс записи в ЕГРЮЛ сведений о недостоверности</a:t>
            </a:r>
          </a:p>
          <a:p>
            <a:r>
              <a:rPr lang="ru-RU" dirty="0"/>
              <a:t>115-ФЗ</a:t>
            </a:r>
          </a:p>
          <a:p>
            <a:r>
              <a:rPr lang="ru-RU" dirty="0"/>
              <a:t>Анализ банка по оплате «реальной» аренды помещения и рекомендации о смене юридического адреса.</a:t>
            </a:r>
            <a:r>
              <a:rPr lang="ru-RU" b="1" dirty="0">
                <a:solidFill>
                  <a:schemeClr val="bg1"/>
                </a:solidFill>
                <a:latin typeface="Georgia" panose="02040502050405020303" pitchFamily="18" charset="0"/>
              </a:rPr>
              <a:t>???</a:t>
            </a:r>
            <a:r>
              <a:rPr lang="ru-RU" dirty="0"/>
              <a:t> Запросы в банк по счетам организаций ст. 86 НК РФ. Анализ и сопоставление товарного и денежного потока</a:t>
            </a:r>
            <a:r>
              <a:rPr lang="en-US" dirty="0"/>
              <a:t>;</a:t>
            </a:r>
            <a:r>
              <a:rPr lang="ru-RU" dirty="0"/>
              <a:t> </a:t>
            </a:r>
          </a:p>
          <a:p>
            <a:r>
              <a:rPr lang="ru-RU" dirty="0"/>
              <a:t>Поиск физических лиц через социальные сети, поиск через друзей и родственников</a:t>
            </a:r>
            <a:r>
              <a:rPr lang="en-US" dirty="0"/>
              <a:t>;</a:t>
            </a:r>
            <a:endParaRPr lang="ru-RU" dirty="0"/>
          </a:p>
          <a:p>
            <a:r>
              <a:rPr lang="ru-RU" dirty="0"/>
              <a:t>Допросы заказчиков выгодоприобретателя</a:t>
            </a:r>
            <a:r>
              <a:rPr lang="en-US" dirty="0"/>
              <a:t>;</a:t>
            </a:r>
          </a:p>
          <a:p>
            <a:r>
              <a:rPr lang="ru-RU" dirty="0"/>
              <a:t>Запрос дополнительных документов, подтверждающих реальность или нереальность сделки (сертификаты, списки и т.д.) и запрос документации по «финансовому потоку».</a:t>
            </a:r>
          </a:p>
          <a:p>
            <a:r>
              <a:rPr lang="ru-RU" dirty="0"/>
              <a:t>Допрос уволенных сотрудников</a:t>
            </a:r>
            <a:r>
              <a:rPr lang="en-US" dirty="0"/>
              <a:t>;</a:t>
            </a:r>
            <a:endParaRPr lang="ru-RU" dirty="0"/>
          </a:p>
          <a:p>
            <a:r>
              <a:rPr lang="ru-RU" dirty="0"/>
              <a:t>Поиск физических лиц, оставивших негативный отзыв в открытых источниках о работе в проверяемой организации</a:t>
            </a:r>
            <a:r>
              <a:rPr lang="en-US" dirty="0"/>
              <a:t>;</a:t>
            </a:r>
          </a:p>
          <a:p>
            <a:r>
              <a:rPr lang="ru-RU" dirty="0"/>
              <a:t>Взаимодействие с правоохранительными органами.</a:t>
            </a:r>
          </a:p>
        </p:txBody>
      </p:sp>
    </p:spTree>
    <p:extLst>
      <p:ext uri="{BB962C8B-B14F-4D97-AF65-F5344CB8AC3E}">
        <p14:creationId xmlns:p14="http://schemas.microsoft.com/office/powerpoint/2010/main" val="12464184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362815</TotalTime>
  <Words>12218</Words>
  <Application>Microsoft Office PowerPoint</Application>
  <PresentationFormat>Экран (4:3)</PresentationFormat>
  <Paragraphs>1724</Paragraphs>
  <Slides>189</Slides>
  <Notes>4</Notes>
  <HiddenSlides>0</HiddenSlides>
  <MMClips>0</MMClips>
  <ScaleCrop>false</ScaleCrop>
  <HeadingPairs>
    <vt:vector size="6" baseType="variant">
      <vt:variant>
        <vt:lpstr>Использованные шрифты</vt:lpstr>
      </vt:variant>
      <vt:variant>
        <vt:i4>16</vt:i4>
      </vt:variant>
      <vt:variant>
        <vt:lpstr>Тема</vt:lpstr>
      </vt:variant>
      <vt:variant>
        <vt:i4>1</vt:i4>
      </vt:variant>
      <vt:variant>
        <vt:lpstr>Заголовки слайдов</vt:lpstr>
      </vt:variant>
      <vt:variant>
        <vt:i4>189</vt:i4>
      </vt:variant>
    </vt:vector>
  </HeadingPairs>
  <TitlesOfParts>
    <vt:vector size="206" baseType="lpstr">
      <vt:lpstr>Arial</vt:lpstr>
      <vt:lpstr>Arial</vt:lpstr>
      <vt:lpstr>Calibri</vt:lpstr>
      <vt:lpstr>Georgia</vt:lpstr>
      <vt:lpstr>GeosansLight</vt:lpstr>
      <vt:lpstr>Gill Sans</vt:lpstr>
      <vt:lpstr>Nunito Sans</vt:lpstr>
      <vt:lpstr>Open Sans</vt:lpstr>
      <vt:lpstr>OpenSymbol</vt:lpstr>
      <vt:lpstr>PT Serif</vt:lpstr>
      <vt:lpstr>StarSymbol</vt:lpstr>
      <vt:lpstr>Times New Roman</vt:lpstr>
      <vt:lpstr>Webdings</vt:lpstr>
      <vt:lpstr>Wingdings</vt:lpstr>
      <vt:lpstr>Wingdings 2</vt:lpstr>
      <vt:lpstr>Wingdings 3</vt:lpstr>
      <vt:lpstr>Тема Office</vt:lpstr>
      <vt:lpstr>2020  год</vt:lpstr>
      <vt:lpstr>Подпись</vt:lpstr>
      <vt:lpstr>Изменения в структуре налоговых органов в 2020–2021 годах</vt:lpstr>
      <vt:lpstr>новости</vt:lpstr>
      <vt:lpstr>АУ вы знаете?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 2020 года</vt:lpstr>
      <vt:lpstr>Презентация PowerPoint</vt:lpstr>
      <vt:lpstr>2020</vt:lpstr>
      <vt:lpstr>С 2020</vt:lpstr>
      <vt:lpstr>2020</vt:lpstr>
      <vt:lpstr>Изменения и новации</vt:lpstr>
      <vt:lpstr>Зачет и возврат</vt:lpstr>
      <vt:lpstr>Недостоверные сведения в ЕГРЮЛ</vt:lpstr>
      <vt:lpstr>Кого сажать?</vt:lpstr>
      <vt:lpstr>C 12.04.2020 года в силу вступил Федеральный закон от 01.04.2020 N 73-ФЗ "О внесении изменений в Уголовный кодекс Российской Федерации и статью 28.1 Уголовно-процессуального кодекса Российской Федерации». Согласно внесенным поправкам нарушение требований валютного законодательства РФ о зачислении или о возврате денежных средств, совершенное в крупном размере, будет признаваться уголовно -наказуемым деянием только в случае, если оно совершено лицом, ранее подвергнутым административному наказанию за аналогичное деяние. </vt:lpstr>
      <vt:lpstr> Постановление Пленума ВС от 26.11.2019 № 48 О практике применения судами законодательства об ответственности за налоговые преступления</vt:lpstr>
      <vt:lpstr>Презентация PowerPoint</vt:lpstr>
      <vt:lpstr>Налоговые риски – рейтинг ФНС 2021</vt:lpstr>
      <vt:lpstr>Внутренние налоговые риски</vt:lpstr>
      <vt:lpstr>Презентация PowerPoint</vt:lpstr>
      <vt:lpstr>Презентация PowerPoint</vt:lpstr>
      <vt:lpstr>Презентация PowerPoint</vt:lpstr>
      <vt:lpstr>Вывод ФИЗлицом имущества</vt:lpstr>
      <vt:lpstr>Презентация PowerPoint</vt:lpstr>
      <vt:lpstr>Презентация PowerPoint</vt:lpstr>
      <vt:lpstr>Презентация PowerPoint</vt:lpstr>
      <vt:lpstr>Презентация PowerPoint</vt:lpstr>
      <vt:lpstr>Взыскание убытков с физлиц</vt:lpstr>
      <vt:lpstr>Презентация PowerPoint</vt:lpstr>
      <vt:lpstr>№ дела А40-184879/2018 </vt:lpstr>
      <vt:lpstr>№ дела А40-184879/2018</vt:lpstr>
      <vt:lpstr>Факторы, свидетельствующие о субсидиарке</vt:lpstr>
      <vt:lpstr>Контролирующие лица незадолго до процедуры банкротства могут создать новую компанию и продолжить деятельность. Налоговая служба уже давно научилась доказывать зависимость компаний в спорах о взыскании налоговой задолженности. Теперь эту тактику ФНС успешно использует в делах о привлечении вновь созданных компаний к ответственности по долгам должника-банкрота. </vt:lpstr>
      <vt:lpstr>Презентация PowerPoint</vt:lpstr>
      <vt:lpstr>Субсидиарка</vt:lpstr>
      <vt:lpstr>Оспаривание сделок</vt:lpstr>
      <vt:lpstr>Прибыль банкротство</vt:lpstr>
      <vt:lpstr>Самозанятые</vt:lpstr>
      <vt:lpstr>Договор ГПХ</vt:lpstr>
      <vt:lpstr>Аутсорсинг грязный</vt:lpstr>
      <vt:lpstr>Судебная практика по дроблению </vt:lpstr>
      <vt:lpstr>Постановление 13 ААС от 10.06.2020 №А21-9556/2019 </vt:lpstr>
      <vt:lpstr>Реализация товаров между взаимозависимыми юрлицами объект налогообложения по НДС и налогу на прибыль не формирует</vt:lpstr>
      <vt:lpstr>Презентация PowerPoint</vt:lpstr>
      <vt:lpstr>Роялти</vt:lpstr>
      <vt:lpstr>РОЯЛТИ</vt:lpstr>
      <vt:lpstr>Презентация PowerPoint</vt:lpstr>
      <vt:lpstr>Признаки взаимозависимости</vt:lpstr>
      <vt:lpstr>Признаки взаимозависимости</vt:lpstr>
      <vt:lpstr>Презентация PowerPoint</vt:lpstr>
      <vt:lpstr>Черная зарплата </vt:lpstr>
      <vt:lpstr>Черная зарплата</vt:lpstr>
      <vt:lpstr>Черная зарплата</vt:lpstr>
      <vt:lpstr>Что делают</vt:lpstr>
      <vt:lpstr>Черная зарплата</vt:lpstr>
      <vt:lpstr>Ученический договор</vt:lpstr>
      <vt:lpstr>Анализ бизнеса</vt:lpstr>
      <vt:lpstr>Оптимизация??</vt:lpstr>
      <vt:lpstr>Как обезопасить от плохих контрагентов? 406.1 ГК РФ</vt:lpstr>
      <vt:lpstr> 406. 1 Гражданского кодекса Российской Федерации </vt:lpstr>
      <vt:lpstr>Презентация PowerPoint</vt:lpstr>
      <vt:lpstr>Что включить в договор</vt:lpstr>
      <vt:lpstr>Презентация PowerPoint</vt:lpstr>
      <vt:lpstr>Переквалификация договора</vt:lpstr>
      <vt:lpstr>Продажа имущества через дивиденды</vt:lpstr>
      <vt:lpstr>Типичные ошибки </vt:lpstr>
      <vt:lpstr>Презентация PowerPoint</vt:lpstr>
      <vt:lpstr>Безнадежный долг</vt:lpstr>
      <vt:lpstr>Списание безнадежного долга</vt:lpstr>
      <vt:lpstr>ПАтЕНТ ПЕРЕВОЗКИ !!!!!!!</vt:lpstr>
      <vt:lpstr>Оптимизация налога на прибыль</vt:lpstr>
      <vt:lpstr>Командировки </vt:lpstr>
      <vt:lpstr>Презентация PowerPoint</vt:lpstr>
      <vt:lpstr>Личный автомобиль</vt:lpstr>
      <vt:lpstr>Презентация PowerPoint</vt:lpstr>
      <vt:lpstr>Служебный автомобиль</vt:lpstr>
      <vt:lpstr>автомобиль</vt:lpstr>
      <vt:lpstr>Презентация PowerPoint</vt:lpstr>
      <vt:lpstr>Беспроцентный заем:</vt:lpstr>
      <vt:lpstr>Презентация PowerPoint</vt:lpstr>
      <vt:lpstr>Презентация PowerPoint</vt:lpstr>
      <vt:lpstr>Презентация PowerPoint</vt:lpstr>
      <vt:lpstr>Проверки комиссии</vt:lpstr>
      <vt:lpstr>Презентация PowerPoint</vt:lpstr>
      <vt:lpstr>Презентация PowerPoint</vt:lpstr>
      <vt:lpstr>Презентация PowerPoint</vt:lpstr>
      <vt:lpstr>АСК НДС – 2,3</vt:lpstr>
      <vt:lpstr>Презентация PowerPoint</vt:lpstr>
      <vt:lpstr>Расхождения вида «разрыв» бывают:</vt:lpstr>
      <vt:lpstr>Презентация PowerPoint</vt:lpstr>
      <vt:lpstr>Презентация PowerPoint</vt:lpstr>
      <vt:lpstr>КАО АСК</vt:lpstr>
      <vt:lpstr>Презентация PowerPoint</vt:lpstr>
      <vt:lpstr>Оптимизация НДС</vt:lpstr>
      <vt:lpstr>Перенос вычета НДС</vt:lpstr>
      <vt:lpstr>Презентация PowerPoint</vt:lpstr>
      <vt:lpstr>Представление документов в ИФНС</vt:lpstr>
      <vt:lpstr>Представление документов в ИФНС</vt:lpstr>
      <vt:lpstr>Представление документов в ИФНС</vt:lpstr>
      <vt:lpstr>Представление документов в ИФНС</vt:lpstr>
      <vt:lpstr>Презентация PowerPoint</vt:lpstr>
      <vt:lpstr>Представление документов в ИФНС</vt:lpstr>
      <vt:lpstr>93.1</vt:lpstr>
      <vt:lpstr>Презентация PowerPoint</vt:lpstr>
      <vt:lpstr>Презентация PowerPoint</vt:lpstr>
      <vt:lpstr>Презентация PowerPoint</vt:lpstr>
      <vt:lpstr>Презентация PowerPoint</vt:lpstr>
      <vt:lpstr>Представление документов в рамках ВНП</vt:lpstr>
      <vt:lpstr>СВИДЕТЕЛИ</vt:lpstr>
      <vt:lpstr>Презентация PowerPoint</vt:lpstr>
      <vt:lpstr>Презентация PowerPoint</vt:lpstr>
      <vt:lpstr>Презентация PowerPoint</vt:lpstr>
      <vt:lpstr>Презентация PowerPoint</vt:lpstr>
      <vt:lpstr>Презентация PowerPoint</vt:lpstr>
      <vt:lpstr>Нарушения+</vt:lpstr>
      <vt:lpstr>НОТАРИУС</vt:lpstr>
      <vt:lpstr>Презентация PowerPoint</vt:lpstr>
      <vt:lpstr>Осмотр ИФНС</vt:lpstr>
      <vt:lpstr>Презентация PowerPoint</vt:lpstr>
      <vt:lpstr>Презентация PowerPoint</vt:lpstr>
      <vt:lpstr>  </vt:lpstr>
      <vt:lpstr>  </vt:lpstr>
      <vt:lpstr>Презентация PowerPoint</vt:lpstr>
      <vt:lpstr>Презентация PowerPoint</vt:lpstr>
      <vt:lpstr>Полиция Опрос и наведение справок</vt:lpstr>
      <vt:lpstr>Полиция запросы</vt:lpstr>
      <vt:lpstr>Полицейские доказательства легитимность</vt:lpstr>
      <vt:lpstr>Полицейские доказательства легитимность?</vt:lpstr>
      <vt:lpstr>Досмотр обыск</vt:lpstr>
      <vt:lpstr>Презентация PowerPoint</vt:lpstr>
      <vt:lpstr>Презентация PowerPoint</vt:lpstr>
      <vt:lpstr>Презентация PowerPoint</vt:lpstr>
      <vt:lpstr>Презентация PowerPoint</vt:lpstr>
      <vt:lpstr>Обследование</vt:lpstr>
      <vt:lpstr> УД есть, то СЛЕДОВАТЕЛЬ (ДОЗНАВАТЕЛЬ) ВПРАВЕ</vt:lpstr>
      <vt:lpstr>Прокуратура</vt:lpstr>
      <vt:lpstr>Экспертиза </vt:lpstr>
      <vt:lpstr>Требования к эксперту</vt:lpstr>
      <vt:lpstr>Экспертиза</vt:lpstr>
      <vt:lpstr>Экспертиза </vt:lpstr>
      <vt:lpstr>Эксперт или специалист</vt:lpstr>
      <vt:lpstr>Экспертиза</vt:lpstr>
      <vt:lpstr>Экспертиза по копиям</vt:lpstr>
      <vt:lpstr>Экспертиза</vt:lpstr>
      <vt:lpstr>Экспертиза</vt:lpstr>
      <vt:lpstr>Экспертиза</vt:lpstr>
      <vt:lpstr>Экспертиза- рецензия</vt:lpstr>
      <vt:lpstr>Штраф 20 или 40%</vt:lpstr>
      <vt:lpstr>Переквалификация штрафа</vt:lpstr>
      <vt:lpstr>Штрафы в налоговом споре</vt:lpstr>
      <vt:lpstr>  Суд может учитывать неограниченный круг обстоятельств, смягчающий размер ответственности налогоплательщика, исходя из фактических материалов дела  АС СЗО от 14.04.2017г. № Ф07-2479/2017, Ф07-2486/2-16 по делу  № Ф13-7201/2015 </vt:lpstr>
      <vt:lpstr>Штрафы в налоговом споре</vt:lpstr>
      <vt:lpstr>Штрафы в налоговом споре</vt:lpstr>
      <vt:lpstr>Штрафы в налоговом споре</vt:lpstr>
      <vt:lpstr>Презентация PowerPoint</vt:lpstr>
      <vt:lpstr>Презентация PowerPoint</vt:lpstr>
      <vt:lpstr>Акт проверки что делать?</vt:lpstr>
      <vt:lpstr>Акт и выписки</vt:lpstr>
      <vt:lpstr>Подготовка к спору</vt:lpstr>
      <vt:lpstr>Формирование доказательств</vt:lpstr>
      <vt:lpstr>Фальсификация доказательств ИФНС</vt:lpstr>
      <vt:lpstr>Процедурные нарушения </vt:lpstr>
      <vt:lpstr>СУД и доказательства</vt:lpstr>
      <vt:lpstr>Повторная проверка</vt:lpstr>
      <vt:lpstr>УФНС</vt:lpstr>
      <vt:lpstr>Презентация PowerPoint</vt:lpstr>
      <vt:lpstr>Обеспечительные меры</vt:lpstr>
      <vt:lpstr>Обеспечительные меры</vt:lpstr>
      <vt:lpstr>Обеспечительные меры</vt:lpstr>
      <vt:lpstr>Арест имущества</vt:lpstr>
      <vt:lpstr>Арест имущества</vt:lpstr>
      <vt:lpstr>Арест имущества</vt:lpstr>
      <vt:lpstr>Арест имущества</vt:lpstr>
      <vt:lpstr>Арест имущества</vt:lpstr>
      <vt:lpstr>Арест имущества</vt:lpstr>
      <vt:lpstr>Обеспечительные меры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Налоги:  Риски. Проверки. Споры. Оптимизация</dc:title>
  <dc:creator>Дмитрий</dc:creator>
  <cp:lastModifiedBy>Кузина Анна Сергеевна</cp:lastModifiedBy>
  <cp:revision>4573</cp:revision>
  <dcterms:created xsi:type="dcterms:W3CDTF">2016-11-20T05:25:59Z</dcterms:created>
  <dcterms:modified xsi:type="dcterms:W3CDTF">2020-11-02T10:06:55Z</dcterms:modified>
</cp:coreProperties>
</file>