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 id="2147483892" r:id="rId2"/>
  </p:sldMasterIdLst>
  <p:notesMasterIdLst>
    <p:notesMasterId r:id="rId93"/>
  </p:notesMasterIdLst>
  <p:sldIdLst>
    <p:sldId id="256" r:id="rId3"/>
    <p:sldId id="435" r:id="rId4"/>
    <p:sldId id="396" r:id="rId5"/>
    <p:sldId id="357" r:id="rId6"/>
    <p:sldId id="391" r:id="rId7"/>
    <p:sldId id="506" r:id="rId8"/>
    <p:sldId id="507" r:id="rId9"/>
    <p:sldId id="516" r:id="rId10"/>
    <p:sldId id="495" r:id="rId11"/>
    <p:sldId id="496" r:id="rId12"/>
    <p:sldId id="498" r:id="rId13"/>
    <p:sldId id="441" r:id="rId14"/>
    <p:sldId id="500" r:id="rId15"/>
    <p:sldId id="433" r:id="rId16"/>
    <p:sldId id="442" r:id="rId17"/>
    <p:sldId id="501" r:id="rId18"/>
    <p:sldId id="503" r:id="rId19"/>
    <p:sldId id="502" r:id="rId20"/>
    <p:sldId id="445" r:id="rId21"/>
    <p:sldId id="444" r:id="rId22"/>
    <p:sldId id="508" r:id="rId23"/>
    <p:sldId id="505" r:id="rId24"/>
    <p:sldId id="487" r:id="rId25"/>
    <p:sldId id="512" r:id="rId26"/>
    <p:sldId id="513" r:id="rId27"/>
    <p:sldId id="514" r:id="rId28"/>
    <p:sldId id="515" r:id="rId29"/>
    <p:sldId id="449" r:id="rId30"/>
    <p:sldId id="419" r:id="rId31"/>
    <p:sldId id="504" r:id="rId32"/>
    <p:sldId id="374" r:id="rId33"/>
    <p:sldId id="418" r:id="rId34"/>
    <p:sldId id="455" r:id="rId35"/>
    <p:sldId id="456" r:id="rId36"/>
    <p:sldId id="457" r:id="rId37"/>
    <p:sldId id="458" r:id="rId38"/>
    <p:sldId id="459" r:id="rId39"/>
    <p:sldId id="509" r:id="rId40"/>
    <p:sldId id="493" r:id="rId41"/>
    <p:sldId id="510" r:id="rId42"/>
    <p:sldId id="511" r:id="rId43"/>
    <p:sldId id="463" r:id="rId44"/>
    <p:sldId id="472" r:id="rId45"/>
    <p:sldId id="432" r:id="rId46"/>
    <p:sldId id="436" r:id="rId47"/>
    <p:sldId id="358" r:id="rId48"/>
    <p:sldId id="462" r:id="rId49"/>
    <p:sldId id="460" r:id="rId50"/>
    <p:sldId id="375" r:id="rId51"/>
    <p:sldId id="377" r:id="rId52"/>
    <p:sldId id="464" r:id="rId53"/>
    <p:sldId id="450" r:id="rId54"/>
    <p:sldId id="451" r:id="rId55"/>
    <p:sldId id="452" r:id="rId56"/>
    <p:sldId id="453" r:id="rId57"/>
    <p:sldId id="387" r:id="rId58"/>
    <p:sldId id="447" r:id="rId59"/>
    <p:sldId id="360" r:id="rId60"/>
    <p:sldId id="488" r:id="rId61"/>
    <p:sldId id="417" r:id="rId62"/>
    <p:sldId id="431" r:id="rId63"/>
    <p:sldId id="454" r:id="rId64"/>
    <p:sldId id="393" r:id="rId65"/>
    <p:sldId id="437" r:id="rId66"/>
    <p:sldId id="492" r:id="rId67"/>
    <p:sldId id="461" r:id="rId68"/>
    <p:sldId id="420" r:id="rId69"/>
    <p:sldId id="489" r:id="rId70"/>
    <p:sldId id="394" r:id="rId71"/>
    <p:sldId id="474" r:id="rId72"/>
    <p:sldId id="490" r:id="rId73"/>
    <p:sldId id="491" r:id="rId74"/>
    <p:sldId id="421" r:id="rId75"/>
    <p:sldId id="469" r:id="rId76"/>
    <p:sldId id="372" r:id="rId77"/>
    <p:sldId id="466" r:id="rId78"/>
    <p:sldId id="363" r:id="rId79"/>
    <p:sldId id="471" r:id="rId80"/>
    <p:sldId id="467" r:id="rId81"/>
    <p:sldId id="388" r:id="rId82"/>
    <p:sldId id="428" r:id="rId83"/>
    <p:sldId id="470" r:id="rId84"/>
    <p:sldId id="430" r:id="rId85"/>
    <p:sldId id="465" r:id="rId86"/>
    <p:sldId id="370" r:id="rId87"/>
    <p:sldId id="475" r:id="rId88"/>
    <p:sldId id="476" r:id="rId89"/>
    <p:sldId id="477" r:id="rId90"/>
    <p:sldId id="384" r:id="rId91"/>
    <p:sldId id="486" r:id="rId92"/>
  </p:sldIdLst>
  <p:sldSz cx="12192000" cy="6858000"/>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9AB"/>
    <a:srgbClr val="99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showGuides="1">
      <p:cViewPr varScale="1">
        <p:scale>
          <a:sx n="116" d="100"/>
          <a:sy n="116" d="100"/>
        </p:scale>
        <p:origin x="414" y="96"/>
      </p:cViewPr>
      <p:guideLst>
        <p:guide orient="horz" pos="2160"/>
        <p:guide pos="19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28B3B27-D690-4D1A-964C-3152F843C45A}" type="datetimeFigureOut">
              <a:rPr lang="ru-RU" smtClean="0"/>
              <a:t>08.08.2024</a:t>
            </a:fld>
            <a:endParaRPr lang="ru-RU" dirty="0"/>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A69BFE2-4514-4593-A882-80349A2760EB}" type="slidenum">
              <a:rPr lang="ru-RU" smtClean="0"/>
              <a:t>‹#›</a:t>
            </a:fld>
            <a:endParaRPr lang="ru-RU" dirty="0"/>
          </a:p>
        </p:txBody>
      </p:sp>
    </p:spTree>
    <p:extLst>
      <p:ext uri="{BB962C8B-B14F-4D97-AF65-F5344CB8AC3E}">
        <p14:creationId xmlns:p14="http://schemas.microsoft.com/office/powerpoint/2010/main" val="249871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292EFB-9D90-4E62-8EE8-C3D3EBA9BC97}" type="slidenum">
              <a:rPr lang="ru-RU" smtClean="0"/>
              <a:t>1</a:t>
            </a:fld>
            <a:endParaRPr lang="ru-RU" dirty="0"/>
          </a:p>
        </p:txBody>
      </p:sp>
    </p:spTree>
    <p:extLst>
      <p:ext uri="{BB962C8B-B14F-4D97-AF65-F5344CB8AC3E}">
        <p14:creationId xmlns:p14="http://schemas.microsoft.com/office/powerpoint/2010/main" val="420957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C8726E5-BBD1-4D80-B22E-E3C7D2E1BC8C}" type="datetime1">
              <a:rPr lang="ru-RU" smtClean="0"/>
              <a:t>08.08.2024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416069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D87FF85-B75B-4F77-A99A-6AAC724E5DBB}" type="datetime1">
              <a:rPr lang="ru-RU" smtClean="0"/>
              <a:t>08.08.2024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104003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CE7C527-7533-4BED-8565-C249FC4E4B8F}" type="datetime1">
              <a:rPr lang="ru-RU" smtClean="0"/>
              <a:t>08.08.2024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97376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C8726E5-BBD1-4D80-B22E-E3C7D2E1BC8C}"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72576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A40CB67-5379-4F95-AEF9-719E31FEC172}"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8226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C2CA442-5C7D-40C6-A07E-24ACE6843CB8}"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2389740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FF6121-AA72-4B6F-B92F-EFEA08034F96}" type="datetime1">
              <a:rPr lang="ru-RU" smtClean="0"/>
              <a:t>08.08.2024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915836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3490A8-332C-47FC-825B-4B11E6337964}" type="datetime1">
              <a:rPr lang="ru-RU" smtClean="0"/>
              <a:t>08.08.2024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793639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884274E-B39F-4103-B53F-C6B70B8A8C86}" type="datetime1">
              <a:rPr lang="ru-RU" smtClean="0"/>
              <a:t>08.08.2024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209887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CB720-8A2C-4E85-8F9D-79E16373628E}" type="datetime1">
              <a:rPr lang="ru-RU" smtClean="0"/>
              <a:t>08.08.2024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320691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81D631-BAF0-4ADB-9D17-44387B412E86}" type="datetime1">
              <a:rPr lang="ru-RU" smtClean="0"/>
              <a:t>08.08.2024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336108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40CB67-5379-4F95-AEF9-719E31FEC172}" type="datetime1">
              <a:rPr lang="ru-RU" smtClean="0"/>
              <a:t>08.08.2024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125921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608A0D5B-5051-4464-BB30-AEA7E665977E}" type="slidenum">
              <a:rPr lang="ru-RU" smtClean="0"/>
              <a:t>‹#›</a:t>
            </a:fld>
            <a:endParaRPr lang="ru-RU" dirty="0"/>
          </a:p>
        </p:txBody>
      </p:sp>
      <p:sp>
        <p:nvSpPr>
          <p:cNvPr id="5" name="Date Placeholder 4"/>
          <p:cNvSpPr>
            <a:spLocks noGrp="1"/>
          </p:cNvSpPr>
          <p:nvPr>
            <p:ph type="dt" sz="half" idx="10"/>
          </p:nvPr>
        </p:nvSpPr>
        <p:spPr/>
        <p:txBody>
          <a:bodyPr/>
          <a:lstStyle/>
          <a:p>
            <a:fld id="{E75BBF76-7DAE-40C2-9A08-E8C35269CB40}" type="datetime1">
              <a:rPr lang="ru-RU" smtClean="0"/>
              <a:t>08.08.2024</a:t>
            </a:fld>
            <a:endParaRPr lang="ru-RU" dirty="0"/>
          </a:p>
        </p:txBody>
      </p:sp>
    </p:spTree>
    <p:extLst>
      <p:ext uri="{BB962C8B-B14F-4D97-AF65-F5344CB8AC3E}">
        <p14:creationId xmlns:p14="http://schemas.microsoft.com/office/powerpoint/2010/main" val="6103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CA17FA-47E1-4B37-8C1A-54D2029610A4}"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321291022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CA17FA-47E1-4B37-8C1A-54D2029610A4}"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129685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CA17FA-47E1-4B37-8C1A-54D2029610A4}"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428874709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CA17FA-47E1-4B37-8C1A-54D2029610A4}"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90369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CA17FA-47E1-4B37-8C1A-54D2029610A4}"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183371071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87FF85-B75B-4F77-A99A-6AAC724E5DBB}"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1518191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E7C527-7533-4BED-8565-C249FC4E4B8F}" type="datetime1">
              <a:rPr lang="ru-RU" smtClean="0"/>
              <a:t>08.08.2024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242553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C2CA442-5C7D-40C6-A07E-24ACE6843CB8}" type="datetime1">
              <a:rPr lang="ru-RU" smtClean="0"/>
              <a:t>08.08.2024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347083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5FF6121-AA72-4B6F-B92F-EFEA08034F96}" type="datetime1">
              <a:rPr lang="ru-RU" smtClean="0"/>
              <a:t>08.08.2024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421513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3490A8-332C-47FC-825B-4B11E6337964}" type="datetime1">
              <a:rPr lang="ru-RU" smtClean="0"/>
              <a:t>08.08.2024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267522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884274E-B39F-4103-B53F-C6B70B8A8C86}" type="datetime1">
              <a:rPr lang="ru-RU" smtClean="0"/>
              <a:t>08.08.2024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229989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CCB720-8A2C-4E85-8F9D-79E16373628E}" type="datetime1">
              <a:rPr lang="ru-RU" smtClean="0"/>
              <a:t>08.08.2024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245906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A81D631-BAF0-4ADB-9D17-44387B412E86}" type="datetime1">
              <a:rPr lang="ru-RU" smtClean="0"/>
              <a:t>08.08.2024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319992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75BBF76-7DAE-40C2-9A08-E8C35269CB40}" type="datetime1">
              <a:rPr lang="ru-RU" smtClean="0"/>
              <a:t>08.08.2024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08A0D5B-5051-4464-BB30-AEA7E665977E}" type="slidenum">
              <a:rPr lang="ru-RU" smtClean="0"/>
              <a:t>‹#›</a:t>
            </a:fld>
            <a:endParaRPr lang="ru-RU" dirty="0"/>
          </a:p>
        </p:txBody>
      </p:sp>
    </p:spTree>
    <p:extLst>
      <p:ext uri="{BB962C8B-B14F-4D97-AF65-F5344CB8AC3E}">
        <p14:creationId xmlns:p14="http://schemas.microsoft.com/office/powerpoint/2010/main" val="400975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A17FA-47E1-4B37-8C1A-54D2029610A4}" type="datetime1">
              <a:rPr lang="ru-RU" smtClean="0"/>
              <a:t>08.08.2024</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A0D5B-5051-4464-BB30-AEA7E665977E}" type="slidenum">
              <a:rPr lang="ru-RU" smtClean="0"/>
              <a:t>‹#›</a:t>
            </a:fld>
            <a:endParaRPr lang="ru-RU" dirty="0"/>
          </a:p>
        </p:txBody>
      </p:sp>
    </p:spTree>
    <p:extLst>
      <p:ext uri="{BB962C8B-B14F-4D97-AF65-F5344CB8AC3E}">
        <p14:creationId xmlns:p14="http://schemas.microsoft.com/office/powerpoint/2010/main" val="378999808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CA17FA-47E1-4B37-8C1A-54D2029610A4}" type="datetime1">
              <a:rPr lang="ru-RU" smtClean="0"/>
              <a:t>08.08.2024</a:t>
            </a:fld>
            <a:endParaRPr lang="ru-RU"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08A0D5B-5051-4464-BB30-AEA7E665977E}" type="slidenum">
              <a:rPr lang="ru-RU" smtClean="0"/>
              <a:t>‹#›</a:t>
            </a:fld>
            <a:endParaRPr lang="ru-RU" dirty="0"/>
          </a:p>
        </p:txBody>
      </p:sp>
    </p:spTree>
    <p:extLst>
      <p:ext uri="{BB962C8B-B14F-4D97-AF65-F5344CB8AC3E}">
        <p14:creationId xmlns:p14="http://schemas.microsoft.com/office/powerpoint/2010/main" val="284058170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consultantplus://offline/ref=F3A357C96BD4C41B2E5819B741C64E45CC46C2C352D1220380C3D3F11D3B938BC6DA5232D40876BAD4EF13BB8013EF1F8B7F88F832C5HFXFP" TargetMode="External"/><Relationship Id="rId2" Type="http://schemas.openxmlformats.org/officeDocument/2006/relationships/hyperlink" Target="consultantplus://offline/ref=A912A3C24E33225AC2F0E69139CD2BD1B630B9875956087398643CDB9AD63BD94728F98216D4196274D41E036D2E30840497611620dDW2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consultantplus://offline/ref=6AB8053628437E8EDB74F5B8481F6708D08A95FC8E0C27E0FB0071368B9D6EE54361E64AFE1ECAFDiDV3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consultantplus://offline/ref=6AB8053628437E8EDB74F5B8481F6708D08A95FC8E0C27E0FB0071368B9D6EE54361E64AFE1ECAFDiDV3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consultantplus://offline/ref=2272A138882777DF45458A6113068A2AA9BE2CAD2E0F18E9261E55219B37A00321410F91573D0D4A2CCAE3C23BADC4D01EB7241D2EEF79K" TargetMode="External"/><Relationship Id="rId2" Type="http://schemas.openxmlformats.org/officeDocument/2006/relationships/hyperlink" Target="consultantplus://offline/ref=2953E65C620161CEA7321ED9DF4E1E54EA85AF511C789E08C2CBEA3A46AA3F9FA7FED4B77CB3C25001FC2578A62CC442CE166D2FF59121C0XCw5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consultantplus://offline/ref=668BC43B0D2993E54CE24A5A16152BF9E80AD06395C83F70A9C84B461AE440E9B07480CB30EC1B1631062E4AAFzBEDL" TargetMode="External"/><Relationship Id="rId3" Type="http://schemas.openxmlformats.org/officeDocument/2006/relationships/hyperlink" Target="consultantplus://offline/ref=1E72A17058A19C5BD9F715879D1238618FF6B9A9F920E495839E6FE752C3075A250C755DC8B6383E571E2CBA8AF03CD6C929CEA85CEF941EsC1EK" TargetMode="External"/><Relationship Id="rId7" Type="http://schemas.openxmlformats.org/officeDocument/2006/relationships/hyperlink" Target="consultantplus://offline/ref=1E72A17058A19C5BD9F71894881238618CF8BBACF723E495839E6FE752C3075A250C755DC8B73D38541E2CBA8AF03CD6C929CEA85CEF941EsC1EK" TargetMode="External"/><Relationship Id="rId2" Type="http://schemas.openxmlformats.org/officeDocument/2006/relationships/hyperlink" Target="consultantplus://offline/ref=1E72A17058A19C5BD9F715879D1238618EFFBCA9F92BE495839E6FE752C3075A250C755DCCB43B3402443CBEC3A738CAC03ED0A342EFs914K" TargetMode="External"/><Relationship Id="rId1" Type="http://schemas.openxmlformats.org/officeDocument/2006/relationships/slideLayout" Target="../slideLayouts/slideLayout2.xml"/><Relationship Id="rId6" Type="http://schemas.openxmlformats.org/officeDocument/2006/relationships/hyperlink" Target="consultantplus://offline/ref=1E72A17058A19C5BD9F71894881238618CF8BFA9F029B99F8BC763E555CC585F221D755EC1A93D36481778E9sC1EK" TargetMode="External"/><Relationship Id="rId5" Type="http://schemas.openxmlformats.org/officeDocument/2006/relationships/hyperlink" Target="consultantplus://offline/ref=1E72A17058A19C5BD9F715879D1238618FF6B9A9F920E495839E6FE752C3075A250C755DC8B7343B5F1E2CBA8AF03CD6C929CEA85CEF941EsC1EK" TargetMode="External"/><Relationship Id="rId4" Type="http://schemas.openxmlformats.org/officeDocument/2006/relationships/hyperlink" Target="consultantplus://offline/ref=1E72A17058A19C5BD9F715879D1238618FF6B9A9F920E495839E6FE752C3075A250C755DC8B6383E551E2CBA8AF03CD6C929CEA85CEF941EsC1EK"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consultantplus://offline/ref=668BC43B0D2993E54CE24A5A16152BF9E80AD06395C83F70A9C84B461AE440E9B07480CB30EC1B1631062E4AAFzBED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consultantplus://offline/ref=668BC43B0D2993E54CE24A5A16152BF9E80AD06395C83F70A9C84B461AE440E9B07480CB30EC1B1631062E4AAFzBED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consultantplus://offline/ref=DC0D4B7B211C977B03F44A81275A3794F4BEDB1874462FA51E62BAB1ABC97D2C6FE846CA893105A7F28447DB40446834094DD32AA5HFzDR" TargetMode="External"/><Relationship Id="rId2" Type="http://schemas.openxmlformats.org/officeDocument/2006/relationships/hyperlink" Target="consultantplus://offline/ref=0FF5D4A517E19724A5E107863A45A976C657CC1F02D866382F045442A0556AE2033F61F2248060079CAA6E8677SD4A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consultantplus://offline/ref=DC0D4B7B211C977B03F44A81275A3794F4BEDB1874462FA51E62BAB1ABC97D2C6FE846CA893105A7F28447DB40446834094DD32AA5HFzDR" TargetMode="External"/><Relationship Id="rId2" Type="http://schemas.openxmlformats.org/officeDocument/2006/relationships/hyperlink" Target="consultantplus://offline/ref=0FF5D4A517E19724A5E107863A45A976C657CC1F02D866382F045442A0556AE2033F61F2248060079CAA6E8677SD4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DC0D4B7B211C977B03F44A81275A3794F4BEDB1874462FA51E62BAB1ABC97D2C6FE846CA893105A7F28447DB40446834094DD32AA5HFzDR" TargetMode="External"/><Relationship Id="rId2" Type="http://schemas.openxmlformats.org/officeDocument/2006/relationships/hyperlink" Target="consultantplus://offline/ref=0FF5D4A517E19724A5E107863A45A976C657CC1F02D866382F045442A0556AE2033F61F2248060079CAA6E8677SD4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consultantplus://offline/ref=DC0D4B7B211C977B03F44A81275A3794F4BEDB1874462FA51E62BAB1ABC97D2C6FE846CA893105A7F28447DB40446834094DD32AA5HFzDR" TargetMode="External"/><Relationship Id="rId2" Type="http://schemas.openxmlformats.org/officeDocument/2006/relationships/hyperlink" Target="consultantplus://offline/ref=0FF5D4A517E19724A5E107863A45A976C657CC1F02D866382F045442A0556AE2033F61F2248060079CAA6E8677SD4A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consultantplus://offline/ref=ABD57393EB21A68266233F4E4D038BC7F0B5CD3278F2220DFF7CDB71C967E18F63C854322E38040BA0995A82B63B4730B6980E40B8EF2706c2SAL" TargetMode="External"/><Relationship Id="rId2" Type="http://schemas.openxmlformats.org/officeDocument/2006/relationships/hyperlink" Target="consultantplus://offline/ref=ABD57393EB21A68266233F4E4D038BC7F0B5CD3278F2220DFF7CDB71C967E18F63C8543A28390C56F3D65BDEF36F5430B7980D40A4cESFL" TargetMode="External"/><Relationship Id="rId1" Type="http://schemas.openxmlformats.org/officeDocument/2006/relationships/slideLayout" Target="../slideLayouts/slideLayout2.xml"/><Relationship Id="rId5" Type="http://schemas.openxmlformats.org/officeDocument/2006/relationships/hyperlink" Target="consultantplus://offline/ref=DC0D4B7B211C977B03F44A81275A3794F4BEDB1874462FA51E62BAB1ABC97D2C6FE846CA893105A7F28447DB40446834094DD32AA5HFzDR" TargetMode="External"/><Relationship Id="rId4" Type="http://schemas.openxmlformats.org/officeDocument/2006/relationships/hyperlink" Target="consultantplus://offline/ref=0FF5D4A517E19724A5E107863A45A976C657CC1F02D866382F045442A0556AE2033F61F2248060079CAA6E8677SD4A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consultantplus://offline/ref=7E4C3B72B284A0E2E045F3E1B2219147C8AD29EB8C50999C5F0B95851A8C142F37DC7F918518XCI6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consultantplus://offline/ref=7E4C3B72B284A0E2E045F3E1B2219147C8AD29EB8C50999C5F0B95851A8C142F37DC7F918518XCI6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consultantplus://offline/ref=CFEB4005CE83898F6AC88BD13A9015A99BA05F3D34ECD5296B7FF3CFC03A026D23B5289201CA0ACE51o8G" TargetMode="External"/><Relationship Id="rId2" Type="http://schemas.openxmlformats.org/officeDocument/2006/relationships/hyperlink" Target="consultantplus://offline/ref=CFEB4005CE83898F6AC88BD13A9015A99AA8583F35EBD5296B7FF3CFC03A026D23B5289201CB0BC851oDG" TargetMode="External"/><Relationship Id="rId1" Type="http://schemas.openxmlformats.org/officeDocument/2006/relationships/slideLayout" Target="../slideLayouts/slideLayout2.xml"/><Relationship Id="rId6" Type="http://schemas.openxmlformats.org/officeDocument/2006/relationships/hyperlink" Target="consultantplus://offline/ref=AD84758ED2DE7C3E54F67502DE912F10B128C2A28D9B04EA550BD73B3D0347072FC97CE0D52CN9WCO" TargetMode="External"/><Relationship Id="rId5" Type="http://schemas.openxmlformats.org/officeDocument/2006/relationships/hyperlink" Target="consultantplus://offline/ref=CFEB4005CE83898F6AC88BD13A9015A99BA05F3D34ECD5296B7FF3CFC03A026D23B52892075CoBG" TargetMode="External"/><Relationship Id="rId4" Type="http://schemas.openxmlformats.org/officeDocument/2006/relationships/hyperlink" Target="consultantplus://offline/ref=CFEB4005CE83898F6AC88BD13A9015A99BA05F3D34ECD5296B7FF3CFC053oA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consultantplus://offline/ref=1A4E969CE40F3E7ECC5A63555777A153D1C1F6AD64BB65261604BFD18D6E49FD1348FDBFCAC143347F9E01BB6CXE4DI" TargetMode="External"/><Relationship Id="rId2" Type="http://schemas.openxmlformats.org/officeDocument/2006/relationships/hyperlink" Target="consultantplus://offline/ref=6C0F53F716ADEA35DF5642EEF82E00B5CF8257B39E86204CB76F49D19F05AF76C6DF044BA3293FF81EFB271E5E97AEDDE992F6DBD309808CC37C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consultantplus://offline/ref=79BBF02ADC80BF6D7E199F90EFC330527D27B5D659FC9866D4D4E2E69834B8A72F9CFA95F0B9BBDA40B88C2E3EB5F6305C57385B087129BF77qCM" TargetMode="External"/><Relationship Id="rId2" Type="http://schemas.openxmlformats.org/officeDocument/2006/relationships/hyperlink" Target="consultantplus://offline/ref=F6E0818AD70AAA66E18CCE35262A6D227C798819D2C8C0A683C7354C12E5080D9AACFE3B11E0462F78F8E9DC642A2A0061BC73B1095B63nDM" TargetMode="External"/><Relationship Id="rId1" Type="http://schemas.openxmlformats.org/officeDocument/2006/relationships/slideLayout" Target="../slideLayouts/slideLayout2.xml"/><Relationship Id="rId4" Type="http://schemas.openxmlformats.org/officeDocument/2006/relationships/hyperlink" Target="consultantplus://offline/ref=4FC391C5B6C0F5707A7276DB9EA2E3539F5B0DB0B2C5F2810F8F44B68BBD92FAA7310883CF29D3F235BFA244A4A7E9F664B8D63265810F3DkEt3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75E6D29B320C9A0810B9AC7D610BDC41C6E1E429085B082F41CE58C384550D96DCFBB66D1A3457AD19E34183C7409ED717ECFCB14E6AO8WCN" TargetMode="External"/><Relationship Id="rId2" Type="http://schemas.openxmlformats.org/officeDocument/2006/relationships/hyperlink" Target="consultantplus://offline/ref=EE49CB9B7E62A3D78633844AB6B4BD481269F8818ADBFF6626F9D4618749FB7B2DD0AE4ED1A9992580329161847E8723830ED22F4F0210aFN" TargetMode="External"/><Relationship Id="rId1" Type="http://schemas.openxmlformats.org/officeDocument/2006/relationships/slideLayout" Target="../slideLayouts/slideLayout2.xml"/><Relationship Id="rId5" Type="http://schemas.openxmlformats.org/officeDocument/2006/relationships/hyperlink" Target="consultantplus://offline/ref=D8B06434EE7548FDC47AF56290BB7458ECA87609E174BEAB434E6362C1BD1980BCA485D929ACA0886C88B039740DC4D282D9C78885D8tCZ1N" TargetMode="External"/><Relationship Id="rId4" Type="http://schemas.openxmlformats.org/officeDocument/2006/relationships/hyperlink" Target="consultantplus://offline/ref=B732ABFE37CD30270E80DA69E636AF9F4066B8F181B038C4CB9341EF1D8CCFF6BECB48368D36D34DBB9E88C4707698BD2FCDD7661EEA1DXFN"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consultantplus://offline/ref=C51565226D94DF62F1D102FE17770F1663FD74CC6FA1EC09FF45D699343418F39953D846349C380998FAAC34F7E27F200A7D50118EFBtBIE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consultantplus://offline/ref=FA94882F8CDCD9D64257911FFA4225410D14F70FEE760694905EBB682F04C1E1AC6554FC35E68486E9DF6477D799AF2D2AF59E4F0FN2CCS" TargetMode="External"/><Relationship Id="rId2" Type="http://schemas.openxmlformats.org/officeDocument/2006/relationships/hyperlink" Target="consultantplus://offline/ref=52248961B60996A7E226E7601422090B50880309A30C9D33D2607A15F881C4AD80CEF0E4951761B68FC36D2CA8D41A56A75494B8DE1EC1S" TargetMode="External"/><Relationship Id="rId1" Type="http://schemas.openxmlformats.org/officeDocument/2006/relationships/slideLayout" Target="../slideLayouts/slideLayout2.xml"/><Relationship Id="rId4" Type="http://schemas.openxmlformats.org/officeDocument/2006/relationships/hyperlink" Target="consultantplus://offline/ref=C51565226D94DF62F1D102FE17770F1663FD74CC6FA1EC09FF45D699343418F39953D846349C380998FAAC34F7E27F200A7D50118EFBtBIEK"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1072483558C6463F6D5151CF80AA960128B88261690AFCA47964D729C6385BO" TargetMode="External"/><Relationship Id="rId2" Type="http://schemas.openxmlformats.org/officeDocument/2006/relationships/hyperlink" Target="consultantplus://offline/ref=21DBF1651B9EB89C64838B01EFC2849EC6D7E89493D336F15CB32F5BBAC3397C13B2D1B2BEADv8O" TargetMode="External"/><Relationship Id="rId1" Type="http://schemas.openxmlformats.org/officeDocument/2006/relationships/slideLayout" Target="../slideLayouts/slideLayout2.xml"/><Relationship Id="rId4" Type="http://schemas.openxmlformats.org/officeDocument/2006/relationships/hyperlink" Target="consultantplus://offline/ref=916F6C73D3CC5569AA64850C3CC59EFD52816876E0049F5498B67B51F0EB8CCD1FD0EB7AAA7FABE0fFw4O"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consultantplus://offline/ref=1212812B7829E9F93DCE393EE0DAE4741E701436C6E29F50B3EFF4F77C4C8B8E250B3EB92822D9024C56E4E3D9231D244245EFC1E5AB7EB8Q8H7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consultantplus://offline/ref=4487F15D06CB365AAD0A9D46C06A181A329C82B23343218411A18299C35E72F583B33D9B4F3230253C49556B6DA433881EC810F0258B0E11J9P5Q" TargetMode="External"/><Relationship Id="rId2" Type="http://schemas.openxmlformats.org/officeDocument/2006/relationships/hyperlink" Target="consultantplus://offline/ref=4487F15D06CB365AAD0A9055D56A181A319F8AB23645218411A18299C35E72F583B33D9B4F3238243C49556B6DA433881EC810F0258B0E11J9P5Q"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consultantplus://offline/ref=D8B06434EE7548FDC47AF56290BB7458ECA87609E174BEAB434E6362C1BD1980BCA485D929ACA0886C88B039740DC4D282D9C78885D8tCZ1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2" Type="http://schemas.openxmlformats.org/officeDocument/2006/relationships/hyperlink" Target="consultantplus://offline/ref=80E2A95B8609DDD78690FBE6A6B93F2332C0BAD8C7D687802F7961110C931A10ED7150A5F7F56F1574DC7A08D5d5z4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consultantplus://offline/ref=99E2CC23309FBA81F8EE7AB6CA1A76038B3E31DAA8FE7E3830AAEDAEBDB358966DD321DB06KEIEP" TargetMode="External"/><Relationship Id="rId7" Type="http://schemas.openxmlformats.org/officeDocument/2006/relationships/hyperlink" Target="consultantplus://offline/ref=3BE3A20654BB0B043FDD5C920D3565C7127C5958E9543A71C42514448AA4DE181AC3998840203CB3R0L7R" TargetMode="External"/><Relationship Id="rId2" Type="http://schemas.openxmlformats.org/officeDocument/2006/relationships/hyperlink" Target="consultantplus://offline/ref=99E2CC23309FBA81F8EE7AB6CA1A76038A343EDBA8F67E3830AAEDAEBDB358966DD321DF06E741EDKCI9P" TargetMode="External"/><Relationship Id="rId1" Type="http://schemas.openxmlformats.org/officeDocument/2006/relationships/slideLayout" Target="../slideLayouts/slideLayout2.xml"/><Relationship Id="rId6" Type="http://schemas.openxmlformats.org/officeDocument/2006/relationships/hyperlink" Target="consultantplus://offline/ref=6950F526B6FFF8757DBCB8BE758D8F7E91BD84E31DCD85374C217C948156A3924DD416B2117BaDaDR" TargetMode="External"/><Relationship Id="rId5" Type="http://schemas.openxmlformats.org/officeDocument/2006/relationships/hyperlink" Target="consultantplus://offline/ref=1D50782A8D62014EDE866AB61F8C260136C620ECCE7C0885573BE1A0AF76I5P" TargetMode="External"/><Relationship Id="rId4" Type="http://schemas.openxmlformats.org/officeDocument/2006/relationships/hyperlink" Target="consultantplus://offline/ref=1D50782A8D62014EDE8667A50A8C260137C721E9CE7D0885573BE1A0AF65D6E3203FC853CD2C222A71IAP"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consultantplus://offline/ref=8492432F29BBA5C2904DDB7E641BDCD58F537E9E485FEC9D26022A2ACB41979227FD703720BBDDB40A8E8CF8209B87AEB65CAF69uETEP"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consultantplus://offline/ref=1D50782A8D62014EDE866AB61F8C260136C620ECCE7C0885573BE1A0AF76I5P" TargetMode="External"/><Relationship Id="rId2" Type="http://schemas.openxmlformats.org/officeDocument/2006/relationships/hyperlink" Target="consultantplus://offline/ref=A1A0C8FC917472C0DA5415FC47136C5C614BD6283A09402894841AB4CEB5C6091F456FA767h920G" TargetMode="External"/><Relationship Id="rId1" Type="http://schemas.openxmlformats.org/officeDocument/2006/relationships/slideLayout" Target="../slideLayouts/slideLayout2.xml"/><Relationship Id="rId4" Type="http://schemas.openxmlformats.org/officeDocument/2006/relationships/hyperlink" Target="consultantplus://offline/ref=3FCDA795E3763054DBF0432501485E263A388D96A0FC2A394C997C9BEF13ED518A97801CE2043247l8V9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consultantplus://offline/ref=6CC4DF67642241FD9CBB477E97DD679A788E2E29579D699E1AB143368FQFk7G" TargetMode="External"/><Relationship Id="rId2" Type="http://schemas.openxmlformats.org/officeDocument/2006/relationships/hyperlink" Target="consultantplus://offline/ref=EF70CD72043993C2E3930D41923EAE76BE71783533DA59A1E746B9BCC6W6lDG" TargetMode="External"/><Relationship Id="rId1" Type="http://schemas.openxmlformats.org/officeDocument/2006/relationships/slideLayout" Target="../slideLayouts/slideLayout2.xml"/><Relationship Id="rId5" Type="http://schemas.openxmlformats.org/officeDocument/2006/relationships/hyperlink" Target="consultantplus://offline/ref=EB7A90B9391AA1EFBC7BB6A14C154547690D2C5E6DB96A7317FE5561AB52DCA8A552639A31BDBDC0kB77R" TargetMode="External"/><Relationship Id="rId4" Type="http://schemas.openxmlformats.org/officeDocument/2006/relationships/hyperlink" Target="consultantplus://offline/ref=1923BCE85AE741C3CF558FF7546EDA4103FDE3E4DA5134311A92479892DBeEP"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consultantplus://offline/ref=DC0D4B7B211C977B03F44A81275A3794F4BEDB1874462FA51E62BAB1ABC97D2C6FE846CA893105A7F28447DB40446834094DD32AA5HFzDR" TargetMode="External"/><Relationship Id="rId2" Type="http://schemas.openxmlformats.org/officeDocument/2006/relationships/hyperlink" Target="consultantplus://offline/ref=029BA4615E88A26BCE6E64C3CEC08D57135AAEFD51D98718EE7C69B97214D7F1BF9FD86F42DE7CC96101D71A65z0QE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consultantplus://offline/ref=F0DEB5F35308A30BAD90863F8A8EE27B5398CE19D2F5C30C538E891D48e5xF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consultantplus://offline/ref=DC0D4B7B211C977B03F44A81275A3794F4BEDB1874462FA51E62BAB1ABC97D2C6FE846CA893105A7F28447DB40446834094DD32AA5HFzD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consultantplus://offline/ref=82F868B23CCCC3F189E5302CF98BA765007C8FB1A3CC4AA60CEBD4F604962254187DE6126EC82F7FDE7ED76030AC55075760C150693F4CW8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consultantplus://offline/ref=8AA2070EF78E7C07B901D40F8992664CB5C3401B67B5195A1D253DB5FA26966AA044BF0E9EFA5AA2K6z7R"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consultantplus://offline/ref=4890CD314595E78612FD828165076B6AECBAC3F2D9514AD6DEE59B8C206E1B616F324C91301DA84732D4A1D73Cz3y4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consultantplus://offline/ref=EC749EA0DE446EC758DCFFE8AF5889919D0E7F09F72B48BF7CD07E8DBCi5K7H"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consultantplus://offline/ref=36C57572B3F99B7A82A33BC5F39DCE6D33F108CBE62EB3CCEF41AAA72DA8371682A501E859E091F06302C5CD46ACAF3EDF98D7A70DBF6DCCADn3I" TargetMode="External"/><Relationship Id="rId2" Type="http://schemas.openxmlformats.org/officeDocument/2006/relationships/hyperlink" Target="consultantplus://offline/ref=36C57572B3F99B7A82A33BC5F39DCE6D33F108CBE62BB3CCEF41AAA72DA8371682A501E859E294F46402C5CD46ACAF3EDF98D7A70DBF6DCCADn3I" TargetMode="External"/><Relationship Id="rId1" Type="http://schemas.openxmlformats.org/officeDocument/2006/relationships/slideLayout" Target="../slideLayouts/slideLayout2.xml"/><Relationship Id="rId4" Type="http://schemas.openxmlformats.org/officeDocument/2006/relationships/hyperlink" Target="consultantplus://offline/ref=36C57572B3F99B7A82A33BC5F39DCE6D33F70ACEEB2CB3CCEF41AAA72DA8371690A559E45AE08CF56317939C00AFn8I"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consultantplus://offline/ref=6FD76787968FFC657EAAE9D10C7C591BE3A2971D41300238F066E6FAF9590BBC9E1B3B713C488B4430F1851C4153C4407430853AE068NA60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consultantplus://offline/ref=F36564C49390CB8F9A0E925371C49E056B1B1B755E1922D49FA55D906C676A4FDCC566F4A07C9DE2aAaCN" TargetMode="External"/><Relationship Id="rId2" Type="http://schemas.openxmlformats.org/officeDocument/2006/relationships/hyperlink" Target="consultantplus://offline/ref=F36564C49390CB8F9A0E9F4064C49E056D111A75591C22D49FA55D906C676A4FDCC566F4A07D99E7aAa0N" TargetMode="External"/><Relationship Id="rId1" Type="http://schemas.openxmlformats.org/officeDocument/2006/relationships/slideLayout" Target="../slideLayouts/slideLayout2.xml"/><Relationship Id="rId4" Type="http://schemas.openxmlformats.org/officeDocument/2006/relationships/hyperlink" Target="consultantplus://offline/ref=F36564C49390CB8F9A0E925371C49E056B1B1B755E1922D49FA55D906C676A4FDCC566F4A07F98E6aAaCN"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consultantplus://offline/ref=673949853A0971862E6DD8203C2971B549D6F468C455878C7FA54B729E7577BDC798FFA1F3739FEE2CBDFC4DFCE11266FFFB352ECB560F17jBiEK" TargetMode="External"/><Relationship Id="rId2" Type="http://schemas.openxmlformats.org/officeDocument/2006/relationships/hyperlink" Target="consultantplus://offline/ref=DC0D4B7B211C977B03F44A81275A3794F4BEDB1874462FA51E62BAB1ABC97D2C6FE846CA893105A7F28447DB40446834094DD32AA5HFzDR"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consultantplus://offline/ref=0AAEB9ABF07A210B82774DE7AB2171819F6C66D487EE374F8EDC601C401424E27F27DE5D7D12BAD8gAh0P" TargetMode="External"/><Relationship Id="rId2" Type="http://schemas.openxmlformats.org/officeDocument/2006/relationships/hyperlink" Target="consultantplus://offline/ref=2C578A131283B2E85D1174CF819FFA31DC5CBC0F7C952560469CA87A4Aj6n2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consultantplus://offline/ref=82F868B23CCCC3F189E5302CF98BA765007C8FB1A3CC4AA60CEBD4F604962254187DE6126EC82F7FDE7ED76030AC55075760C150693F4CW8O"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consultantplus://offline/ref=9CAC471FEEDFC6393ADA19D6FB7C68560B310C3F7B49D8A9930181200151E9E7A0BDA47DA444EBA21F8DA19D70OC2EO"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consultantplus://offline/ref=9CAC471FEEDFC6393ADA19D6FB7C68560B310C3F7B49D8A9930181200151E9E7A0BDA47DA444EBA21F8DA19D70OC2EO" TargetMode="External"/><Relationship Id="rId2" Type="http://schemas.openxmlformats.org/officeDocument/2006/relationships/hyperlink" Target="consultantplus://offline/ref=C134E935D84155F0C1CFA11CFB0AF7281055B5B38B6B868B6409BFAD52C317E576DDB5F716D21B1349B1780A7357p7O"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consultantplus://offline/ref=364DECB90CF5E0A2A55375A9802D70D23836AA7F8F16CF11937A1E9A02F7EFCA9F601DECC3915EFC79AA67E2ED67224DBCCE4A01E8F5181BM" TargetMode="External"/><Relationship Id="rId2" Type="http://schemas.openxmlformats.org/officeDocument/2006/relationships/hyperlink" Target="consultantplus://offline/ref=5C3F5B5A63079575617B815B811FD2D8CAA3ACCFE7338A61B4172BA1C247EC2A93B04EE2B278AF517E2B56150AC883CA7B69D948A8C7f0yFM" TargetMode="External"/><Relationship Id="rId1" Type="http://schemas.openxmlformats.org/officeDocument/2006/relationships/slideLayout" Target="../slideLayouts/slideLayout2.xml"/><Relationship Id="rId4" Type="http://schemas.openxmlformats.org/officeDocument/2006/relationships/hyperlink" Target="consultantplus://offline/ref=C134E935D84155F0C1CFA11CFB0AF7281055B5B38B6B868B6409BFAD52C317E576DDB5F716D21B1349B1780A7357p7O"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consultantplus://offline/ref=A86EA3D440F4B915F948A0CE1A5574EF439AE3B4DAE1F2D4D398CDA7FD45EE002E5707A1A7D6EF4EF2DB6421FBOAa0L" TargetMode="External"/><Relationship Id="rId2" Type="http://schemas.openxmlformats.org/officeDocument/2006/relationships/hyperlink" Target="consultantplus://offline/ref=A86EA3D440F4B915F948ADDD0F5574EF4495E4B6DFE7F2D4D398CDA7FD45EE003C575FA9A0DCF045A2942274F4A0367F9CC693EDA3EDO7a1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consultantplus://offline/ref=FDDD9D5B48384A009E8A492D79A3AA82BBBE3878CBFB9B5F4C4D2F44E0BAC7C9FA14FEC3F4n9UFQ" TargetMode="External"/><Relationship Id="rId2" Type="http://schemas.openxmlformats.org/officeDocument/2006/relationships/hyperlink" Target="consultantplus://offline/ref=67C55BEB8F4FF7B3F7FB7F60A4163F5764702C496FEFD0F8FC73DD316F927BC3D2640A3CD85AC7E6F8DC05F4B54112076ECE0DCF30bCv2L" TargetMode="External"/><Relationship Id="rId1" Type="http://schemas.openxmlformats.org/officeDocument/2006/relationships/slideLayout" Target="../slideLayouts/slideLayout2.xml"/><Relationship Id="rId4" Type="http://schemas.openxmlformats.org/officeDocument/2006/relationships/hyperlink" Target="consultantplus://offline/ref=D2A67ED638955D05D38818946C7BDBC4CBE3546E1DEF75686B8B077243FFCF8CEFE01EDCD853C63Fb248N"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consultantplus://offline/ref=FDDD9D5B48384A009E8A492D79A3AA82BBBF3B7ECBFC9B5F4C4D2F44E0BAC7C9FA14FEC6F7970F06n6U6Q" TargetMode="External"/><Relationship Id="rId2" Type="http://schemas.openxmlformats.org/officeDocument/2006/relationships/hyperlink" Target="consultantplus://offline/ref=FDDD9D5B48384A009E8A492D79A3AA82BBBE3878CBFB9B5F4C4D2F44E0BAC7C9FA14FEC6F7940708n6UAQ" TargetMode="External"/><Relationship Id="rId1" Type="http://schemas.openxmlformats.org/officeDocument/2006/relationships/slideLayout" Target="../slideLayouts/slideLayout2.xml"/><Relationship Id="rId5" Type="http://schemas.openxmlformats.org/officeDocument/2006/relationships/hyperlink" Target="consultantplus://offline/ref=D2A67ED638955D05D38818946C7BDBC4CBE3546E1DEF75686B8B077243FFCF8CEFE01EDCD853C63Fb248N" TargetMode="External"/><Relationship Id="rId4" Type="http://schemas.openxmlformats.org/officeDocument/2006/relationships/hyperlink" Target="consultantplus://offline/ref=FDDD9D5B48384A009E8A492D79A3AA82BBBE3878CBFB9B5F4C4D2F44E0BAC7C9FA14FEC3F4n9UFQ"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consultantplus://offline/ref=0BD784012796CE4E33BEE7F656891CDF807BABB9C364F1B7DE66C4B910FA4B45BB293F9BBA47CCF460D7A3AC95C3D06AB0CB9F978FgCC5Q" TargetMode="External"/><Relationship Id="rId2" Type="http://schemas.openxmlformats.org/officeDocument/2006/relationships/hyperlink" Target="consultantplus://offline/ref=0BD784012796CE4E33BEEAED52891CDF827BA8B0C160F1B7DE66C4B910FA4B45A9296792BC42D9A1308DF4A194gCC2Q"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consultantplus://offline/ref=B73076FFE6B8D253900000BC199C3A8D56F173B01163D0E35819A92792z3fFH" TargetMode="External"/><Relationship Id="rId2" Type="http://schemas.openxmlformats.org/officeDocument/2006/relationships/hyperlink" Target="consultantplus://offline/ref=45386E710EFE9907324A222639D533A2CFD3A082618936C96713C0970CeDm8H" TargetMode="External"/><Relationship Id="rId1" Type="http://schemas.openxmlformats.org/officeDocument/2006/relationships/slideLayout" Target="../slideLayouts/slideLayout2.xml"/><Relationship Id="rId5" Type="http://schemas.openxmlformats.org/officeDocument/2006/relationships/hyperlink" Target="consultantplus://offline/ref=65CACAA3BA4BED509E8298274E40F52A8AB402425B2285DC4DFFF3C2A86CEEEF232BCECA4A44EC1028q3H" TargetMode="External"/><Relationship Id="rId4" Type="http://schemas.openxmlformats.org/officeDocument/2006/relationships/hyperlink" Target="consultantplus://offline/ref=647481C6CFF97B954F897E8DCEE14B49D6C4395415CAE800FA5D5D5551506531d1yBP"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consultantplus://offline/ref=64FE442CEC0566736E906DA75A14C9967D9FA0A8F2749832A7538DFF149581EEC95300DCEEDBAD6C8C67BC416743112961D1FD3772061278d2X2O" TargetMode="External"/><Relationship Id="rId2" Type="http://schemas.openxmlformats.org/officeDocument/2006/relationships/hyperlink" Target="consultantplus://offline/ref=364DEDDDF933A04A398C943B2A286AF92CF7667BABFA403A05EA715FF31E3502B1B4DA348A18B3CC6B0EBBE359F318A65C5C847EB01354A2N5UAO" TargetMode="External"/><Relationship Id="rId1" Type="http://schemas.openxmlformats.org/officeDocument/2006/relationships/slideLayout" Target="../slideLayouts/slideLayout2.xml"/><Relationship Id="rId6" Type="http://schemas.openxmlformats.org/officeDocument/2006/relationships/hyperlink" Target="consultantplus://offline/ref=D2A67ED638955D05D38818946C7BDBC4CBE3546E1DEF75686B8B077243FFCF8CEFE01EDCD853C63Fb248N" TargetMode="External"/><Relationship Id="rId5" Type="http://schemas.openxmlformats.org/officeDocument/2006/relationships/hyperlink" Target="consultantplus://offline/ref=FDDD9D5B48384A009E8A492D79A3AA82BBBE3878CBFB9B5F4C4D2F44E0BAC7C9FA14FEC3F4n9UFQ" TargetMode="External"/><Relationship Id="rId4" Type="http://schemas.openxmlformats.org/officeDocument/2006/relationships/hyperlink" Target="consultantplus://offline/ref=64FE442CEC0566736E906DA75A14C9967D99A8ACF7729832A7538DFF149581EEC95300D9E8D9A73DDC28BD1D2317022862D1FE356Ed0X5O"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consultantplus://offline/ref=74BFBBDC33CA55C2F49ABF0C00512D58B1B76D53248458B2EAB24AFB8ADA88DA0C54E2A4CAm8lAQ"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consultantplus://offline/ref=7E4C3B72B284A0E2E045F3E1B2219147C8AD29EB8C50999C5F0B95851A8C142F37DC7F918518XCI6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consultantplus://offline/ref=49FA8CB2E71C9B0A790FC31716231ADB236BCE1FB0CCFD9933B0509109A784341CD77E300C46DABA2655459973CD6EB688DFBE54F7C6N76DL" TargetMode="External"/><Relationship Id="rId2" Type="http://schemas.openxmlformats.org/officeDocument/2006/relationships/hyperlink" Target="consultantplus://offline/ref=FDDD9D5B48384A009E8A492D79A3AA82BBBE3878CBFB9B5F4C4D2F44E0BAC7C9FA14FEC3F4n9UFQ" TargetMode="External"/><Relationship Id="rId1" Type="http://schemas.openxmlformats.org/officeDocument/2006/relationships/slideLayout" Target="../slideLayouts/slideLayout2.xml"/><Relationship Id="rId5" Type="http://schemas.openxmlformats.org/officeDocument/2006/relationships/hyperlink" Target="consultantplus://offline/ref=F2335537713EEDE50800C21C495A3838C095210A12E978268B9A7C5F4FE76A89EADCD6D4E80B2E916BEF95FCFDE907838C9AD0653C777681N9H1M" TargetMode="External"/><Relationship Id="rId4" Type="http://schemas.openxmlformats.org/officeDocument/2006/relationships/hyperlink" Target="consultantplus://offline/ref=D2A67ED638955D05D38818946C7BDBC4CBE3546E1DEF75686B8B077243FFCF8CEFE01EDCD853C63Fb248N"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consultantplus://offline/ref=A77538D77EA83A7801D837A4C4F29BA717D37F759E5C9F697D3B01B9BFCBABD5DFC39D2F9CE81208EE56E881774ECADABCE770AFC7rD28P" TargetMode="External"/><Relationship Id="rId3" Type="http://schemas.openxmlformats.org/officeDocument/2006/relationships/hyperlink" Target="consultantplus://offline/ref=A77538D77EA83A7801D837A4C4F29BA717DC7A709D5E9F697D3B01B9BFCBABD5DFC39D289FE21208EE56E881774ECADABCE770AFC7rD28P" TargetMode="External"/><Relationship Id="rId7" Type="http://schemas.openxmlformats.org/officeDocument/2006/relationships/hyperlink" Target="consultantplus://offline/ref=A77538D77EA83A7801D837A4C4F29BA717D37F759E5C9F697D3B01B9BFCBABD5DFC39D2D9CEB1955BD19E9DD301BD9D8BDE773AEDBDBE30ArC20P" TargetMode="External"/><Relationship Id="rId2" Type="http://schemas.openxmlformats.org/officeDocument/2006/relationships/hyperlink" Target="consultantplus://offline/ref=A77538D77EA83A7801D837A4C4F29BA717DC7A709D5E9F697D3B01B9BFCBABD5CDC3C5219FEB075DBE0CBF8C76r42FP" TargetMode="External"/><Relationship Id="rId1" Type="http://schemas.openxmlformats.org/officeDocument/2006/relationships/slideLayout" Target="../slideLayouts/slideLayout2.xml"/><Relationship Id="rId6" Type="http://schemas.openxmlformats.org/officeDocument/2006/relationships/hyperlink" Target="consultantplus://offline/ref=A77538D77EA83A7801D837A4C4F29BA717D37F759E5C9F697D3B01B9BFCBABD5CDC3C5219FEB075DBE0CBF8C76r42FP" TargetMode="External"/><Relationship Id="rId5" Type="http://schemas.openxmlformats.org/officeDocument/2006/relationships/hyperlink" Target="consultantplus://offline/ref=A77538D77EA83A7801D837A4C4F29BA717D3707E9B589F697D3B01B9BFCBABD5DFC39D2D9CEA1054BF19E9DD301BD9D8BDE773AEDBDBE30ArC20P" TargetMode="External"/><Relationship Id="rId4" Type="http://schemas.openxmlformats.org/officeDocument/2006/relationships/hyperlink" Target="consultantplus://offline/ref=A77538D77EA83A7801D837A4C4F29BA717D37B729F599F697D3B01B9BFCBABD5DFC39D2D94E04D0DFB47B08F7450D5DAA3FB72ADrC24P" TargetMode="External"/><Relationship Id="rId9" Type="http://schemas.openxmlformats.org/officeDocument/2006/relationships/hyperlink" Target="consultantplus://offline/ref=A77538D77EA83A7801D837A4C4F29BA715DD7D709D5B9F697D3B01B9BFCBABD5DFC39D2D9CEB195DBE19E9DD301BD9D8BDE773AEDBDBE30ArC20P"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consultantplus://offline/ref=7FD848DADFF283B6ED38CBEA69326B1008E5D861E5BFA555D076FE28EA8F4F64CE81970E78C5D596K0E5R" TargetMode="External"/><Relationship Id="rId2" Type="http://schemas.openxmlformats.org/officeDocument/2006/relationships/hyperlink" Target="consultantplus://offline/ref=7FD848DADFF283B6ED38CBEA69326B1009E5D167EEB8A555D076FE28EA8F4F64CE8197097BC3KDE1R" TargetMode="External"/><Relationship Id="rId1" Type="http://schemas.openxmlformats.org/officeDocument/2006/relationships/slideLayout" Target="../slideLayouts/slideLayout2.xml"/><Relationship Id="rId5" Type="http://schemas.openxmlformats.org/officeDocument/2006/relationships/hyperlink" Target="consultantplus://offline/ref=8EE1A2AC34CBEDDCA79205A96B906AB5218EF254A2A13821A666AD694F22E3972985ADB40CDB2CiDN" TargetMode="External"/><Relationship Id="rId4" Type="http://schemas.openxmlformats.org/officeDocument/2006/relationships/hyperlink" Target="consultantplus://offline/ref=7FD848DADFF283B6ED38CBEA69326B1008E5D861E5BFA555D076FE28EA8F4F64CE8197K0EAR"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consultantplus://offline/ref=145C944F99F45ABC8A3A55E7EEAC6DF43B701C7DC1E27653582D0DBEED5A8DFDBA535E4D1A7E015630ECD66E15327BE39511F72C091DQ6a7S" TargetMode="External"/><Relationship Id="rId2" Type="http://schemas.openxmlformats.org/officeDocument/2006/relationships/hyperlink" Target="consultantplus://offline/ref=E24251FB3AF409E71E6A1367A7AC50345F30ED28ADB7BC1DD62B7918B1B909444EE84B5FA00491FD08E57C4208B0DC3AB6934EE1C866A7X9R" TargetMode="External"/><Relationship Id="rId1" Type="http://schemas.openxmlformats.org/officeDocument/2006/relationships/slideLayout" Target="../slideLayouts/slideLayout2.xml"/><Relationship Id="rId5" Type="http://schemas.openxmlformats.org/officeDocument/2006/relationships/hyperlink" Target="consultantplus://offline/ref=EF5D9000BB4A73742C543FB07D2F3993FF124A007F1A041ED7884D7126B638S" TargetMode="External"/><Relationship Id="rId4" Type="http://schemas.openxmlformats.org/officeDocument/2006/relationships/hyperlink" Target="consultantplus://offline/ref=3F6539BC00CD26B010D0470A6CC878B95AED5FA8E420AA80D8CEA0E0EC57C5D1A1C1AA486DB9W5P4R"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consultantplus://offline/ref=EF5D9000BB4A73742C543FB07D2F3993FF124A007F1A041ED7884D7126B638S" TargetMode="External"/><Relationship Id="rId2" Type="http://schemas.openxmlformats.org/officeDocument/2006/relationships/hyperlink" Target="consultantplus://offline/ref=D03638E37CBF1FA889681DA41E2A5EFE917B539675463B398A6E9CE3D3D07F9B342D1FC33559F1C63D15B502DFwEO4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consultantplus://offline/ref=5427860BD0B461D17B88CB5AFD26BCF3ED187A4337EA9E63A17B9235F10B3508FB9D069B565940FE6F52808719F69324EED1962AD6891DF0O" TargetMode="External"/><Relationship Id="rId7" Type="http://schemas.openxmlformats.org/officeDocument/2006/relationships/hyperlink" Target="consultantplus://offline/ref=3F6539BC00CD26B010D0470A6CC878B95AED5FA8E420AA80D8CEA0E0EC57C5D1A1C1AA486DB9W5P4R" TargetMode="External"/><Relationship Id="rId2" Type="http://schemas.openxmlformats.org/officeDocument/2006/relationships/hyperlink" Target="consultantplus://offline/ref=EF5D9000BB4A73742C543FB07D2F3993FF124A007F1A041ED7884D7126B638S" TargetMode="External"/><Relationship Id="rId1" Type="http://schemas.openxmlformats.org/officeDocument/2006/relationships/slideLayout" Target="../slideLayouts/slideLayout2.xml"/><Relationship Id="rId6" Type="http://schemas.openxmlformats.org/officeDocument/2006/relationships/hyperlink" Target="consultantplus://offline/ref=DBD4E3AFE48D0F3B2F3A578F43B05300C0E0094142162AE782FA90A73E85F307113295ACB5D5F76A6A900EBD01046E489A0404yFYAS" TargetMode="External"/><Relationship Id="rId5" Type="http://schemas.openxmlformats.org/officeDocument/2006/relationships/hyperlink" Target="consultantplus://offline/ref=D4597D863EA7D79EDF919D833F9CA6367BBED975E89238994FFF9DB19DBB48D8C59CD5E8B24248E62E7300FA8DD71D387D8B8FDD478EfCEEO" TargetMode="External"/><Relationship Id="rId4" Type="http://schemas.openxmlformats.org/officeDocument/2006/relationships/hyperlink" Target="consultantplus://offline/ref=9CFA0740D1C6299F93FDFDF5BA2824261C298F114BA5EFEF8D6E698F183A6A1FA4A049E192C7DAD8FBEA606598LAHDO"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consultantplus://offline/ref=3F6539BC00CD26B010D0470A6CC878B95AED5FA8E420AA80D8CEA0E0EC57C5D1A1C1AA486DB9W5P4R" TargetMode="External"/><Relationship Id="rId2" Type="http://schemas.openxmlformats.org/officeDocument/2006/relationships/hyperlink" Target="consultantplus://offline/ref=7BEE11B596F36A3D984808A66F12EAB20C5D9688E867D33058B8FF5AC50BCF7F28EDF29A8Fp4QAR" TargetMode="External"/><Relationship Id="rId1" Type="http://schemas.openxmlformats.org/officeDocument/2006/relationships/slideLayout" Target="../slideLayouts/slideLayout2.xml"/><Relationship Id="rId4" Type="http://schemas.openxmlformats.org/officeDocument/2006/relationships/hyperlink" Target="consultantplus://offline/ref=EF5D9000BB4A73742C543FB07D2F3993FF124A007F1A041ED7884D7126B638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consultantplus://offline/ref=DBD4E3AFE48D0F3B2F3A578F43B05300C0E0094142162AE782FA90A73E85F307113295ACB5D5F76A6A900EBD01046E489A0404yFYAS" TargetMode="External"/><Relationship Id="rId2" Type="http://schemas.openxmlformats.org/officeDocument/2006/relationships/hyperlink" Target="consultantplus://offline/ref=A2FD8B98CE013BDCB66A31141A299E8A80F436BCE19DAC661613906EFB2052E90DA5A383E7F01831DA3CB5027EfBf1M" TargetMode="External"/><Relationship Id="rId1" Type="http://schemas.openxmlformats.org/officeDocument/2006/relationships/slideLayout" Target="../slideLayouts/slideLayout2.xml"/><Relationship Id="rId5" Type="http://schemas.openxmlformats.org/officeDocument/2006/relationships/hyperlink" Target="consultantplus://offline/ref=EF5D9000BB4A73742C543FB07D2F3993FF124A007F1A041ED7884D7126B638S" TargetMode="External"/><Relationship Id="rId4" Type="http://schemas.openxmlformats.org/officeDocument/2006/relationships/hyperlink" Target="consultantplus://offline/ref=3F6539BC00CD26B010D0470A6CC878B95AED5FA8E420AA80D8CEA0E0EC57C5D1A1C1AA486DB9W5P4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23818" y="267856"/>
            <a:ext cx="9744363" cy="4544289"/>
          </a:xfrm>
        </p:spPr>
        <p:txBody>
          <a:bodyPr>
            <a:noAutofit/>
          </a:bodyPr>
          <a:lstStyle/>
          <a:p>
            <a:r>
              <a:rPr lang="ru-RU" sz="4800" b="1" dirty="0">
                <a:solidFill>
                  <a:srgbClr val="0070C0"/>
                </a:solidFill>
              </a:rPr>
              <a:t>  ОТВЕТСТВЕННОСТЬ АРБИТРАЖНЫХ  УПРАВЛЯЩИХ</a:t>
            </a:r>
            <a:br>
              <a:rPr lang="ru-RU" dirty="0">
                <a:solidFill>
                  <a:srgbClr val="0070C0"/>
                </a:solidFill>
              </a:rPr>
            </a:br>
            <a:endParaRPr lang="ru-RU" sz="3200" dirty="0">
              <a:solidFill>
                <a:srgbClr val="0070C0"/>
              </a:solidFill>
            </a:endParaRPr>
          </a:p>
        </p:txBody>
      </p:sp>
      <p:sp>
        <p:nvSpPr>
          <p:cNvPr id="3" name="Подзаголовок 2"/>
          <p:cNvSpPr>
            <a:spLocks noGrp="1"/>
          </p:cNvSpPr>
          <p:nvPr>
            <p:ph type="subTitle" idx="1"/>
          </p:nvPr>
        </p:nvSpPr>
        <p:spPr>
          <a:xfrm>
            <a:off x="1524000" y="1330036"/>
            <a:ext cx="9956800" cy="4819094"/>
          </a:xfrm>
        </p:spPr>
        <p:txBody>
          <a:bodyPr>
            <a:normAutofit/>
          </a:bodyPr>
          <a:lstStyle/>
          <a:p>
            <a:pPr algn="l"/>
            <a:r>
              <a:rPr lang="ru-RU" sz="9800" dirty="0"/>
              <a:t> </a:t>
            </a:r>
            <a:endParaRPr lang="ru-RU" dirty="0"/>
          </a:p>
        </p:txBody>
      </p:sp>
    </p:spTree>
    <p:extLst>
      <p:ext uri="{BB962C8B-B14F-4D97-AF65-F5344CB8AC3E}">
        <p14:creationId xmlns:p14="http://schemas.microsoft.com/office/powerpoint/2010/main" val="37764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1999" cy="75501"/>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r>
              <a:rPr lang="ru-RU" sz="3600" b="1" dirty="0">
                <a:solidFill>
                  <a:schemeClr val="bg1"/>
                </a:solidFill>
              </a:rPr>
              <a:t> </a:t>
            </a:r>
            <a:br>
              <a:rPr lang="ru-RU" sz="3200" dirty="0">
                <a:solidFill>
                  <a:schemeClr val="bg1"/>
                </a:solidFill>
              </a:rPr>
            </a:br>
            <a:endParaRPr lang="ru-RU" sz="3200" dirty="0"/>
          </a:p>
        </p:txBody>
      </p:sp>
      <p:sp>
        <p:nvSpPr>
          <p:cNvPr id="3" name="Объект 2"/>
          <p:cNvSpPr>
            <a:spLocks noGrp="1"/>
          </p:cNvSpPr>
          <p:nvPr>
            <p:ph idx="1"/>
          </p:nvPr>
        </p:nvSpPr>
        <p:spPr>
          <a:xfrm>
            <a:off x="0" y="874961"/>
            <a:ext cx="12191999" cy="5846513"/>
          </a:xfrm>
        </p:spPr>
        <p:txBody>
          <a:bodyPr>
            <a:normAutofit/>
          </a:bodyPr>
          <a:lstStyle/>
          <a:p>
            <a:pPr marL="0" indent="0">
              <a:buNone/>
            </a:pPr>
            <a:endParaRPr lang="ru-RU" b="1" dirty="0"/>
          </a:p>
          <a:p>
            <a:r>
              <a:rPr lang="ru-RU" b="1" dirty="0">
                <a:solidFill>
                  <a:srgbClr val="0070C0"/>
                </a:solidFill>
              </a:rPr>
              <a:t> </a:t>
            </a:r>
            <a:r>
              <a:rPr lang="ru-RU" b="1" dirty="0">
                <a:solidFill>
                  <a:schemeClr val="bg1"/>
                </a:solidFill>
              </a:rPr>
              <a:t>при банкротстве</a:t>
            </a:r>
            <a:br>
              <a:rPr lang="ru-RU" dirty="0">
                <a:solidFill>
                  <a:schemeClr val="bg1"/>
                </a:solidFill>
              </a:rPr>
            </a:b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10</a:t>
            </a:fld>
            <a:endParaRPr lang="ru-RU" dirty="0"/>
          </a:p>
        </p:txBody>
      </p:sp>
      <p:pic>
        <p:nvPicPr>
          <p:cNvPr id="5" name="Рисунок 4">
            <a:extLst>
              <a:ext uri="{FF2B5EF4-FFF2-40B4-BE49-F238E27FC236}">
                <a16:creationId xmlns:a16="http://schemas.microsoft.com/office/drawing/2014/main" id="{9D7A5983-DB76-401B-877E-2DCF6BFC5AB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156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1999" cy="75501"/>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r>
              <a:rPr lang="ru-RU" sz="3600" b="1" dirty="0">
                <a:solidFill>
                  <a:schemeClr val="bg1"/>
                </a:solidFill>
              </a:rPr>
              <a:t> </a:t>
            </a:r>
            <a:br>
              <a:rPr lang="ru-RU" sz="3200" dirty="0">
                <a:solidFill>
                  <a:schemeClr val="bg1"/>
                </a:solidFill>
              </a:rPr>
            </a:br>
            <a:endParaRPr lang="ru-RU" sz="3200" dirty="0"/>
          </a:p>
        </p:txBody>
      </p:sp>
      <p:sp>
        <p:nvSpPr>
          <p:cNvPr id="3" name="Объект 2"/>
          <p:cNvSpPr>
            <a:spLocks noGrp="1"/>
          </p:cNvSpPr>
          <p:nvPr>
            <p:ph idx="1"/>
          </p:nvPr>
        </p:nvSpPr>
        <p:spPr>
          <a:xfrm>
            <a:off x="0" y="874961"/>
            <a:ext cx="12191999" cy="5846513"/>
          </a:xfrm>
        </p:spPr>
        <p:txBody>
          <a:bodyPr>
            <a:normAutofit/>
          </a:bodyPr>
          <a:lstStyle/>
          <a:p>
            <a:pPr marL="0" indent="0">
              <a:buNone/>
            </a:pPr>
            <a:endParaRPr lang="ru-RU" b="1" dirty="0"/>
          </a:p>
          <a:p>
            <a:r>
              <a:rPr lang="ru-RU" b="1" dirty="0">
                <a:solidFill>
                  <a:srgbClr val="0070C0"/>
                </a:solidFill>
              </a:rPr>
              <a:t> </a:t>
            </a:r>
            <a:r>
              <a:rPr lang="ru-RU" b="1" dirty="0">
                <a:solidFill>
                  <a:schemeClr val="bg1"/>
                </a:solidFill>
              </a:rPr>
              <a:t>при банкротстве</a:t>
            </a:r>
            <a:br>
              <a:rPr lang="ru-RU" dirty="0">
                <a:solidFill>
                  <a:schemeClr val="bg1"/>
                </a:solidFill>
              </a:rPr>
            </a:b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11</a:t>
            </a:fld>
            <a:endParaRPr lang="ru-RU" dirty="0"/>
          </a:p>
        </p:txBody>
      </p:sp>
      <p:pic>
        <p:nvPicPr>
          <p:cNvPr id="5" name="Рисунок 4">
            <a:extLst>
              <a:ext uri="{FF2B5EF4-FFF2-40B4-BE49-F238E27FC236}">
                <a16:creationId xmlns:a16="http://schemas.microsoft.com/office/drawing/2014/main" id="{26E3DD52-9E74-4A1C-9D2C-DFA3B2C27A85}"/>
              </a:ext>
            </a:extLst>
          </p:cNvPr>
          <p:cNvPicPr>
            <a:picLocks noChangeAspect="1"/>
          </p:cNvPicPr>
          <p:nvPr/>
        </p:nvPicPr>
        <p:blipFill>
          <a:blip r:embed="rId2"/>
          <a:stretch>
            <a:fillRect/>
          </a:stretch>
        </p:blipFill>
        <p:spPr>
          <a:xfrm>
            <a:off x="75501" y="-67112"/>
            <a:ext cx="12116498" cy="6858000"/>
          </a:xfrm>
          <a:prstGeom prst="rect">
            <a:avLst/>
          </a:prstGeom>
        </p:spPr>
      </p:pic>
    </p:spTree>
    <p:extLst>
      <p:ext uri="{BB962C8B-B14F-4D97-AF65-F5344CB8AC3E}">
        <p14:creationId xmlns:p14="http://schemas.microsoft.com/office/powerpoint/2010/main" val="400887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729840"/>
          </a:xfrm>
          <a:solidFill>
            <a:schemeClr val="bg2">
              <a:lumMod val="50000"/>
            </a:schemeClr>
          </a:solidFill>
        </p:spPr>
        <p:txBody>
          <a:bodyPr>
            <a:normAutofit fontScale="90000"/>
          </a:bodyPr>
          <a:lstStyle/>
          <a:p>
            <a:pPr algn="ctr"/>
            <a:br>
              <a:rPr lang="ru-RU" sz="3600" dirty="0">
                <a:solidFill>
                  <a:schemeClr val="bg1"/>
                </a:solidFill>
              </a:rPr>
            </a:br>
            <a:r>
              <a:rPr lang="ru-RU" sz="3600" dirty="0">
                <a:solidFill>
                  <a:schemeClr val="bg1"/>
                </a:solidFill>
              </a:rPr>
              <a:t>Постановление ФАС ДО от 06.10.2020 по делу N А73-7519/2012</a:t>
            </a:r>
            <a:br>
              <a:rPr lang="ru-RU" dirty="0"/>
            </a:br>
            <a:r>
              <a:rPr lang="ru-RU" dirty="0">
                <a:solidFill>
                  <a:schemeClr val="bg1"/>
                </a:solidFill>
              </a:rPr>
              <a:t> </a:t>
            </a:r>
            <a:endParaRPr lang="ru-RU" sz="3200" dirty="0">
              <a:solidFill>
                <a:schemeClr val="bg1"/>
              </a:solidFill>
            </a:endParaRP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729842"/>
            <a:ext cx="12192001" cy="6128158"/>
          </a:xfrm>
        </p:spPr>
        <p:txBody>
          <a:bodyPr>
            <a:normAutofit/>
          </a:bodyPr>
          <a:lstStyle/>
          <a:p>
            <a:pPr>
              <a:defRPr/>
            </a:pPr>
            <a:r>
              <a:rPr lang="ru-RU" dirty="0">
                <a:solidFill>
                  <a:srgbClr val="3669AB"/>
                </a:solidFill>
              </a:rPr>
              <a:t>Вступившим в законную силу судебным актом признаны незаконными действия конкурсного управляющего, выразившиеся </a:t>
            </a:r>
            <a:r>
              <a:rPr lang="ru-RU" b="1" dirty="0">
                <a:solidFill>
                  <a:srgbClr val="3669AB"/>
                </a:solidFill>
              </a:rPr>
              <a:t>в нарушении порядка удовлетворения требований залогового кредитора </a:t>
            </a:r>
            <a:r>
              <a:rPr lang="ru-RU" dirty="0">
                <a:solidFill>
                  <a:srgbClr val="3669AB"/>
                </a:solidFill>
              </a:rPr>
              <a:t>и направлении денежных средств поступивших по экспортным контрактам, </a:t>
            </a:r>
            <a:r>
              <a:rPr lang="ru-RU" b="1" dirty="0">
                <a:solidFill>
                  <a:srgbClr val="3669AB"/>
                </a:solidFill>
              </a:rPr>
              <a:t>права требования по которым обременены залогом в пользу ВЭБ.РФ</a:t>
            </a:r>
            <a:r>
              <a:rPr lang="ru-RU" dirty="0">
                <a:solidFill>
                  <a:srgbClr val="3669AB"/>
                </a:solidFill>
              </a:rPr>
              <a:t>, </a:t>
            </a:r>
            <a:r>
              <a:rPr lang="ru-RU" b="1" dirty="0">
                <a:solidFill>
                  <a:srgbClr val="3669AB"/>
                </a:solidFill>
              </a:rPr>
              <a:t>на погашение текущих платежей</a:t>
            </a:r>
            <a:r>
              <a:rPr lang="ru-RU" dirty="0">
                <a:solidFill>
                  <a:srgbClr val="3669AB"/>
                </a:solidFill>
              </a:rPr>
              <a:t>, что повлекло причинение убытков конкурсному кредитору.</a:t>
            </a:r>
          </a:p>
          <a:p>
            <a:pPr>
              <a:defRPr/>
            </a:pPr>
            <a:r>
              <a:rPr lang="ru-RU" dirty="0">
                <a:solidFill>
                  <a:srgbClr val="993300"/>
                </a:solidFill>
              </a:rPr>
              <a:t> </a:t>
            </a:r>
            <a:r>
              <a:rPr lang="ru-RU" dirty="0">
                <a:solidFill>
                  <a:srgbClr val="3669AB"/>
                </a:solidFill>
              </a:rPr>
              <a:t>Взысканы убытки в размере </a:t>
            </a:r>
            <a:r>
              <a:rPr lang="ru-RU" b="1" dirty="0">
                <a:solidFill>
                  <a:srgbClr val="3669AB"/>
                </a:solidFill>
              </a:rPr>
              <a:t>1 807 529 609 рублей 48 копеек</a:t>
            </a:r>
            <a:r>
              <a:rPr lang="ru-RU" dirty="0">
                <a:solidFill>
                  <a:srgbClr val="3669AB"/>
                </a:solidFill>
              </a:rPr>
              <a:t>.</a:t>
            </a:r>
          </a:p>
          <a:p>
            <a:pPr>
              <a:defRPr/>
            </a:pPr>
            <a:endParaRPr lang="ru-RU" sz="2400" dirty="0">
              <a:solidFill>
                <a:srgbClr val="3669AB"/>
              </a:solidFill>
            </a:endParaRPr>
          </a:p>
          <a:p>
            <a:pPr>
              <a:defRPr/>
            </a:pPr>
            <a:r>
              <a:rPr lang="ru-RU" sz="2400" dirty="0">
                <a:solidFill>
                  <a:srgbClr val="C00000"/>
                </a:solidFill>
              </a:rPr>
              <a:t> </a:t>
            </a:r>
            <a:endParaRPr lang="ru-RU" sz="2400" dirty="0">
              <a:solidFill>
                <a:srgbClr val="003399"/>
              </a:solidFill>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12</a:t>
            </a:fld>
            <a:endParaRPr lang="ru-RU" dirty="0"/>
          </a:p>
        </p:txBody>
      </p:sp>
    </p:spTree>
    <p:extLst>
      <p:ext uri="{BB962C8B-B14F-4D97-AF65-F5344CB8AC3E}">
        <p14:creationId xmlns:p14="http://schemas.microsoft.com/office/powerpoint/2010/main" val="167859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1999" cy="75501"/>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r>
              <a:rPr lang="ru-RU" sz="3600" b="1" dirty="0">
                <a:solidFill>
                  <a:schemeClr val="bg1"/>
                </a:solidFill>
              </a:rPr>
              <a:t> </a:t>
            </a:r>
            <a:br>
              <a:rPr lang="ru-RU" sz="3200" dirty="0">
                <a:solidFill>
                  <a:schemeClr val="bg1"/>
                </a:solidFill>
              </a:rPr>
            </a:br>
            <a:endParaRPr lang="ru-RU" sz="3200" dirty="0"/>
          </a:p>
        </p:txBody>
      </p:sp>
      <p:sp>
        <p:nvSpPr>
          <p:cNvPr id="3" name="Объект 2"/>
          <p:cNvSpPr>
            <a:spLocks noGrp="1"/>
          </p:cNvSpPr>
          <p:nvPr>
            <p:ph idx="1"/>
          </p:nvPr>
        </p:nvSpPr>
        <p:spPr>
          <a:xfrm>
            <a:off x="0" y="1"/>
            <a:ext cx="12191999" cy="6721474"/>
          </a:xfrm>
        </p:spPr>
        <p:txBody>
          <a:bodyPr>
            <a:normAutofit/>
          </a:bodyPr>
          <a:lstStyle/>
          <a:p>
            <a:pPr marL="0" indent="0">
              <a:buNone/>
            </a:pPr>
            <a:endParaRPr lang="ru-RU" b="1" dirty="0"/>
          </a:p>
          <a:p>
            <a:r>
              <a:rPr lang="ru-RU" b="1" dirty="0">
                <a:solidFill>
                  <a:srgbClr val="0070C0"/>
                </a:solidFill>
              </a:rPr>
              <a:t> </a:t>
            </a:r>
            <a:r>
              <a:rPr lang="ru-RU" sz="2400" b="1" dirty="0"/>
              <a:t>Всего  за период с 2017-2022 год о привлечении к ответственности - 556 заявлений</a:t>
            </a:r>
            <a:br>
              <a:rPr lang="ru-RU" sz="2400" dirty="0">
                <a:solidFill>
                  <a:schemeClr val="bg1"/>
                </a:solidFill>
              </a:rPr>
            </a:br>
            <a:endParaRPr lang="ru-RU" sz="2400" dirty="0">
              <a:solidFill>
                <a:schemeClr val="bg1"/>
              </a:solidFill>
            </a:endParaRPr>
          </a:p>
          <a:p>
            <a:r>
              <a:rPr lang="ru-RU" sz="2400" b="1" dirty="0"/>
              <a:t>Необоснованное привлечение специалистов </a:t>
            </a:r>
            <a:r>
              <a:rPr lang="ru-RU" sz="2400" dirty="0"/>
              <a:t>-</a:t>
            </a:r>
            <a:r>
              <a:rPr lang="ru-RU" sz="2400" b="1" dirty="0"/>
              <a:t>113.</a:t>
            </a:r>
          </a:p>
          <a:p>
            <a:r>
              <a:rPr lang="ru-RU" sz="2400" dirty="0"/>
              <a:t>Взыскано убытков:  в 2022 году – 66.89 </a:t>
            </a:r>
            <a:r>
              <a:rPr lang="ru-RU" sz="2400" dirty="0" err="1"/>
              <a:t>млн.руб</a:t>
            </a:r>
            <a:r>
              <a:rPr lang="ru-RU" sz="2400" dirty="0"/>
              <a:t>.</a:t>
            </a:r>
          </a:p>
          <a:p>
            <a:r>
              <a:rPr lang="ru-RU" sz="2400" dirty="0"/>
              <a:t>                                      в 2021 году – 32.27 </a:t>
            </a:r>
            <a:r>
              <a:rPr lang="ru-RU" sz="2400" dirty="0" err="1"/>
              <a:t>млн.руб</a:t>
            </a:r>
            <a:r>
              <a:rPr lang="ru-RU" sz="2400" dirty="0"/>
              <a:t>.  </a:t>
            </a:r>
          </a:p>
          <a:p>
            <a:r>
              <a:rPr lang="ru-RU" sz="2400" dirty="0"/>
              <a:t>                   за последние пять лет - 207,7 млн рублей.</a:t>
            </a:r>
          </a:p>
          <a:p>
            <a:endParaRPr lang="ru-RU" sz="2400" dirty="0"/>
          </a:p>
          <a:p>
            <a:r>
              <a:rPr lang="ru-RU" sz="2400" b="1" dirty="0"/>
              <a:t>Не оспаривание сделок </a:t>
            </a:r>
            <a:r>
              <a:rPr lang="ru-RU" sz="2400" dirty="0"/>
              <a:t>-  </a:t>
            </a:r>
            <a:r>
              <a:rPr lang="ru-RU" sz="2400" b="1" dirty="0"/>
              <a:t>75</a:t>
            </a:r>
            <a:r>
              <a:rPr lang="ru-RU" sz="2400" dirty="0"/>
              <a:t>.</a:t>
            </a:r>
          </a:p>
          <a:p>
            <a:r>
              <a:rPr lang="ru-RU" sz="2400" dirty="0"/>
              <a:t>Взыскано убытков:  в 2022 году – 498,99 </a:t>
            </a:r>
            <a:r>
              <a:rPr lang="ru-RU" sz="2400" dirty="0" err="1"/>
              <a:t>млн.руб</a:t>
            </a:r>
            <a:r>
              <a:rPr lang="ru-RU" sz="2400" dirty="0"/>
              <a:t>.</a:t>
            </a:r>
          </a:p>
          <a:p>
            <a:r>
              <a:rPr lang="ru-RU" sz="2400" dirty="0"/>
              <a:t>                                      в 2021 году - 369.83 </a:t>
            </a:r>
            <a:r>
              <a:rPr lang="ru-RU" sz="2400" dirty="0" err="1"/>
              <a:t>млн.руб</a:t>
            </a:r>
            <a:r>
              <a:rPr lang="ru-RU" sz="2400" dirty="0"/>
              <a:t>.</a:t>
            </a:r>
          </a:p>
          <a:p>
            <a:r>
              <a:rPr lang="ru-RU" sz="2400" dirty="0"/>
              <a:t>                  за последние пять лет - 1,47 млрд. рублей.</a:t>
            </a:r>
          </a:p>
        </p:txBody>
      </p:sp>
      <p:sp>
        <p:nvSpPr>
          <p:cNvPr id="4" name="Номер слайда 3"/>
          <p:cNvSpPr>
            <a:spLocks noGrp="1"/>
          </p:cNvSpPr>
          <p:nvPr>
            <p:ph type="sldNum" sz="quarter" idx="12"/>
          </p:nvPr>
        </p:nvSpPr>
        <p:spPr/>
        <p:txBody>
          <a:bodyPr/>
          <a:lstStyle/>
          <a:p>
            <a:fld id="{608A0D5B-5051-4464-BB30-AEA7E665977E}" type="slidenum">
              <a:rPr lang="ru-RU" smtClean="0"/>
              <a:t>13</a:t>
            </a:fld>
            <a:endParaRPr lang="ru-RU" dirty="0"/>
          </a:p>
        </p:txBody>
      </p:sp>
    </p:spTree>
    <p:extLst>
      <p:ext uri="{BB962C8B-B14F-4D97-AF65-F5344CB8AC3E}">
        <p14:creationId xmlns:p14="http://schemas.microsoft.com/office/powerpoint/2010/main" val="242386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flipV="1">
            <a:off x="0" y="-45717"/>
            <a:ext cx="12130481" cy="45719"/>
          </a:xfrm>
          <a:solidFill>
            <a:schemeClr val="bg1"/>
          </a:solidFill>
        </p:spPr>
        <p:txBody>
          <a:bodyPr>
            <a:normAutofit fontScale="90000"/>
          </a:bodyPr>
          <a:lstStyle/>
          <a:p>
            <a:pPr algn="ctr"/>
            <a:r>
              <a:rPr lang="ru-RU"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04007"/>
            <a:ext cx="12192001" cy="6253993"/>
          </a:xfrm>
        </p:spPr>
        <p:txBody>
          <a:bodyPr/>
          <a:lstStyle/>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14</a:t>
            </a:fld>
            <a:endParaRPr lang="ru-RU" dirty="0"/>
          </a:p>
        </p:txBody>
      </p:sp>
      <p:pic>
        <p:nvPicPr>
          <p:cNvPr id="5" name="Рисунок 4">
            <a:extLst>
              <a:ext uri="{FF2B5EF4-FFF2-40B4-BE49-F238E27FC236}">
                <a16:creationId xmlns:a16="http://schemas.microsoft.com/office/drawing/2014/main" id="{EAB23A79-6332-4482-A388-92F824D77116}"/>
              </a:ext>
            </a:extLst>
          </p:cNvPr>
          <p:cNvPicPr>
            <a:picLocks noChangeAspect="1"/>
          </p:cNvPicPr>
          <p:nvPr/>
        </p:nvPicPr>
        <p:blipFill>
          <a:blip r:embed="rId2"/>
          <a:stretch>
            <a:fillRect/>
          </a:stretch>
        </p:blipFill>
        <p:spPr>
          <a:xfrm>
            <a:off x="-2" y="-45717"/>
            <a:ext cx="12172427" cy="6903717"/>
          </a:xfrm>
          <a:prstGeom prst="rect">
            <a:avLst/>
          </a:prstGeom>
        </p:spPr>
      </p:pic>
    </p:spTree>
    <p:extLst>
      <p:ext uri="{BB962C8B-B14F-4D97-AF65-F5344CB8AC3E}">
        <p14:creationId xmlns:p14="http://schemas.microsoft.com/office/powerpoint/2010/main" val="226353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713062"/>
          </a:xfrm>
          <a:solidFill>
            <a:schemeClr val="bg2">
              <a:lumMod val="50000"/>
            </a:schemeClr>
          </a:solidFill>
        </p:spPr>
        <p:txBody>
          <a:bodyPr>
            <a:normAutofit/>
          </a:bodyPr>
          <a:lstStyle/>
          <a:p>
            <a:pPr algn="ctr"/>
            <a:r>
              <a:rPr lang="ru-RU" sz="3200" dirty="0">
                <a:solidFill>
                  <a:schemeClr val="bg1"/>
                </a:solidFill>
              </a:rPr>
              <a:t>Определение от 16 ноября 2020 г. N 307-ЭС20-11632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713064"/>
            <a:ext cx="12192001" cy="6144936"/>
          </a:xfrm>
        </p:spPr>
        <p:txBody>
          <a:bodyPr>
            <a:normAutofit fontScale="85000" lnSpcReduction="10000"/>
          </a:bodyPr>
          <a:lstStyle/>
          <a:p>
            <a:r>
              <a:rPr lang="ru-RU" altLang="ru-RU" sz="2400" dirty="0">
                <a:solidFill>
                  <a:srgbClr val="003399"/>
                </a:solidFill>
              </a:rPr>
              <a:t>Обязанность арбитражного управляющего действовать добросовестно и разумно в интересах должника, кредиторов и общества при проведении процедур, применяемых в деле о банкротстве, в настоящее время закреплена в качестве общего требования в части 4 статьи 20.3 Закона о банкротстве.</a:t>
            </a:r>
            <a:endParaRPr lang="ru-RU" altLang="ru-RU" sz="2400" dirty="0">
              <a:solidFill>
                <a:srgbClr val="003399"/>
              </a:solidFill>
              <a:hlinkClick r:id="rId2"/>
            </a:endParaRPr>
          </a:p>
          <a:p>
            <a:r>
              <a:rPr lang="ru-RU" altLang="ru-RU" sz="2400" dirty="0">
                <a:solidFill>
                  <a:srgbClr val="003399"/>
                </a:solidFill>
              </a:rPr>
              <a:t>Принимая во внимание публично-правовой характер процедур банкротства, это общее требование распространяется также на реализацию прав арбитражного управляющего, которые предоставлены ему для защиты законных интересов должника и кредиторов, достижения целей соответствующих процедур банкротства.</a:t>
            </a:r>
          </a:p>
          <a:p>
            <a:r>
              <a:rPr lang="ru-RU" altLang="ru-RU" sz="2400" dirty="0">
                <a:solidFill>
                  <a:srgbClr val="003399"/>
                </a:solidFill>
              </a:rPr>
              <a:t> Судебное оспаривание сделок должника, предусмотренное главой III.1 Закона N 127-ФЗ и применяемое при банкротстве физических лиц, согласно абзацу первому части 7 статьи 213.9 Закона о банкротстве является одним из механизмов формирования конкурсной массы, за счет которой подлежат удовлетворению требования кредиторов гражданина.</a:t>
            </a:r>
            <a:endParaRPr lang="ru-RU" altLang="ru-RU" sz="2400" dirty="0">
              <a:solidFill>
                <a:srgbClr val="003399"/>
              </a:solidFill>
              <a:hlinkClick r:id="rId3"/>
            </a:endParaRPr>
          </a:p>
          <a:p>
            <a:r>
              <a:rPr lang="ru-RU" altLang="ru-RU" sz="2400" dirty="0">
                <a:solidFill>
                  <a:srgbClr val="003399"/>
                </a:solidFill>
              </a:rPr>
              <a:t>Таким образом, в силу Закона финансовый управляющий должен предпринимать меры, направленные на увеличение конкурсной массы должника - гражданина, в том числе посредством обращения в арбитражный суд с заявлениями о признании недействительными сделок, а также о применении последствий недействительности сделок, заключенных или исполненных должником.</a:t>
            </a:r>
          </a:p>
          <a:p>
            <a:r>
              <a:rPr lang="ru-RU" altLang="ru-RU" sz="2400" dirty="0">
                <a:solidFill>
                  <a:srgbClr val="003399"/>
                </a:solidFill>
              </a:rPr>
              <a:t>В то же время, толкуя категорию разумности и добросовестности поведения арбитражного управляющего, судебная практика признает, что деятельность арбитражного управляющего по наполнению конкурсной массы должна носить рациональный характер, не допускающий бессмысленных формальных действий, влекущих неоправданное увеличение расходов на проведение процедур, применяемых в деле о банкротстве, и прочих текущих платежей, в ущерб конкурсной массе и интересам кредиторов. </a:t>
            </a:r>
            <a:r>
              <a:rPr lang="ru-RU" altLang="ru-RU" sz="2400" u="sng" dirty="0">
                <a:solidFill>
                  <a:srgbClr val="003399"/>
                </a:solidFill>
              </a:rPr>
              <a:t>Не всякое оспаривание может привести к положительному для конкурсной массы результату. </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15</a:t>
            </a:fld>
            <a:endParaRPr lang="ru-RU" dirty="0"/>
          </a:p>
        </p:txBody>
      </p:sp>
    </p:spTree>
    <p:extLst>
      <p:ext uri="{BB962C8B-B14F-4D97-AF65-F5344CB8AC3E}">
        <p14:creationId xmlns:p14="http://schemas.microsoft.com/office/powerpoint/2010/main" val="268499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729840"/>
          </a:xfrm>
          <a:solidFill>
            <a:schemeClr val="bg2">
              <a:lumMod val="50000"/>
            </a:schemeClr>
          </a:solidFill>
        </p:spPr>
        <p:txBody>
          <a:bodyPr/>
          <a:lstStyle/>
          <a:p>
            <a:pPr algn="ctr"/>
            <a:r>
              <a:rPr lang="ru-RU" dirty="0">
                <a:solidFill>
                  <a:schemeClr val="bg1"/>
                </a:solidFill>
              </a:rPr>
              <a:t> </a:t>
            </a:r>
            <a:r>
              <a:rPr lang="ru-RU" sz="3200" dirty="0">
                <a:solidFill>
                  <a:schemeClr val="bg1"/>
                </a:solidFill>
              </a:rPr>
              <a:t>Оспаривание сделок</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729842"/>
            <a:ext cx="12192001" cy="6128158"/>
          </a:xfrm>
        </p:spPr>
        <p:txBody>
          <a:bodyPr>
            <a:normAutofit fontScale="92500" lnSpcReduction="10000"/>
          </a:bodyPr>
          <a:lstStyle/>
          <a:p>
            <a:pPr>
              <a:defRPr/>
            </a:pPr>
            <a:r>
              <a:rPr lang="ru-RU" sz="2400" dirty="0">
                <a:solidFill>
                  <a:srgbClr val="993300"/>
                </a:solidFill>
              </a:rPr>
              <a:t>Определение от 26.10.2017 </a:t>
            </a:r>
            <a:r>
              <a:rPr lang="en-US" sz="2400" dirty="0">
                <a:solidFill>
                  <a:srgbClr val="993300"/>
                </a:solidFill>
              </a:rPr>
              <a:t>N 305-</a:t>
            </a:r>
            <a:r>
              <a:rPr lang="ru-RU" sz="2400" dirty="0">
                <a:solidFill>
                  <a:srgbClr val="993300"/>
                </a:solidFill>
              </a:rPr>
              <a:t>ЭС17-8225</a:t>
            </a:r>
            <a:r>
              <a:rPr lang="ru-RU" sz="2400" dirty="0">
                <a:solidFill>
                  <a:schemeClr val="accent6"/>
                </a:solidFill>
              </a:rPr>
              <a:t>- </a:t>
            </a:r>
            <a:r>
              <a:rPr lang="ru-RU" sz="2400" dirty="0">
                <a:solidFill>
                  <a:srgbClr val="002A7E"/>
                </a:solidFill>
              </a:rPr>
              <a:t>если и</a:t>
            </a:r>
            <a:r>
              <a:rPr lang="ru-RU" sz="2400" dirty="0">
                <a:solidFill>
                  <a:srgbClr val="3669AB"/>
                </a:solidFill>
              </a:rPr>
              <a:t>сковая давность по требованию о признании сделки недействительной пропущена по вине арбитражного управляющего, то с него могут быть взысканы убытки, причиненные таким пропуском, в размере, определяемом судом с учетом всех обстоятельств дела, исходя из принципов справедливости и соразмерности ответственности (п. 4 ст. 20.4 Закона о банкротстве, п. 32 Постановления Пленума ВАС РФ от 23.12.2010 N 63). </a:t>
            </a:r>
          </a:p>
          <a:p>
            <a:pPr>
              <a:defRPr/>
            </a:pPr>
            <a:r>
              <a:rPr lang="ru-RU" sz="2400" dirty="0">
                <a:solidFill>
                  <a:srgbClr val="3669AB"/>
                </a:solidFill>
              </a:rPr>
              <a:t>Под убытками, причиненными кредиторам, понимается в том числе и утрата возможности увеличения конкурсной массы, которая произошла вследствие неправомерного бездействия КУ.</a:t>
            </a:r>
            <a:endParaRPr lang="ru-RU" sz="2400" dirty="0">
              <a:solidFill>
                <a:srgbClr val="3669AB"/>
              </a:solidFill>
              <a:hlinkClick r:id="rId2"/>
            </a:endParaRPr>
          </a:p>
          <a:p>
            <a:pPr>
              <a:defRPr/>
            </a:pPr>
            <a:r>
              <a:rPr lang="ru-RU" sz="2400" dirty="0">
                <a:solidFill>
                  <a:srgbClr val="993300"/>
                </a:solidFill>
              </a:rPr>
              <a:t>Определение от 29 января 2020 г. N 308-ЭС19-18779(1,2)</a:t>
            </a:r>
            <a:r>
              <a:rPr lang="ru-RU" sz="2400" dirty="0">
                <a:solidFill>
                  <a:schemeClr val="accent6"/>
                </a:solidFill>
              </a:rPr>
              <a:t> </a:t>
            </a:r>
            <a:r>
              <a:rPr lang="ru-RU" sz="2400" i="1" u="sng" dirty="0">
                <a:solidFill>
                  <a:schemeClr val="accent6"/>
                </a:solidFill>
              </a:rPr>
              <a:t> </a:t>
            </a:r>
            <a:r>
              <a:rPr lang="ru-RU" sz="2400" i="1" u="sng" dirty="0">
                <a:solidFill>
                  <a:srgbClr val="993300"/>
                </a:solidFill>
              </a:rPr>
              <a:t>(за пределами периода подозрительности)</a:t>
            </a:r>
          </a:p>
          <a:p>
            <a:pPr>
              <a:defRPr/>
            </a:pPr>
            <a:r>
              <a:rPr lang="ru-RU" sz="2400" dirty="0">
                <a:solidFill>
                  <a:srgbClr val="3669AB"/>
                </a:solidFill>
              </a:rPr>
              <a:t>возбуждение по инициативе арбитражного управляющего судебных производств по заведомо бесперспективным требованиям может указывать либо на его непрофессионализм, либо на его недобросовестность, влекущие для конкурсной массы дополнительные издержки. Уменьшение конкурсной массы, вызванное подобными неправомерными действиями, может являться основанием для взыскания с арбитражного управляющего убытков.</a:t>
            </a:r>
          </a:p>
          <a:p>
            <a:pPr>
              <a:defRPr/>
            </a:pPr>
            <a:r>
              <a:rPr lang="ru-RU" sz="2400" dirty="0">
                <a:solidFill>
                  <a:srgbClr val="3669AB"/>
                </a:solidFill>
              </a:rPr>
              <a:t>действия  АУ, воздержавшейся от бесперспективного оспаривания сделок, разумны, рациональны, направлены на реализацию целей конкурсного производства, а значит правомерны. Именно из этого исходил суд первой инстанции, отказав  кредитору в удовлетворении иска. Напротив, выводы апелляционного и окружного судов по квалификации действий арбитражного управляющего не соответствуют установленным обстоятельствам дела.</a:t>
            </a:r>
          </a:p>
          <a:p>
            <a:pPr>
              <a:defRPr/>
            </a:pPr>
            <a:r>
              <a:rPr lang="ru-RU" sz="2400" dirty="0">
                <a:solidFill>
                  <a:srgbClr val="C00000"/>
                </a:solidFill>
              </a:rPr>
              <a:t> </a:t>
            </a:r>
            <a:endParaRPr lang="ru-RU" sz="2400" dirty="0">
              <a:solidFill>
                <a:srgbClr val="003399"/>
              </a:solidFill>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16</a:t>
            </a:fld>
            <a:endParaRPr lang="ru-RU" dirty="0"/>
          </a:p>
        </p:txBody>
      </p:sp>
    </p:spTree>
    <p:extLst>
      <p:ext uri="{BB962C8B-B14F-4D97-AF65-F5344CB8AC3E}">
        <p14:creationId xmlns:p14="http://schemas.microsoft.com/office/powerpoint/2010/main" val="294906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713062"/>
          </a:xfrm>
          <a:solidFill>
            <a:schemeClr val="bg2">
              <a:lumMod val="50000"/>
            </a:schemeClr>
          </a:solidFill>
        </p:spPr>
        <p:txBody>
          <a:bodyPr>
            <a:normAutofit/>
          </a:bodyPr>
          <a:lstStyle/>
          <a:p>
            <a:pPr algn="ctr"/>
            <a:r>
              <a:rPr lang="ru-RU" sz="3200" dirty="0">
                <a:solidFill>
                  <a:schemeClr val="bg1"/>
                </a:solidFill>
              </a:rPr>
              <a:t>Определение от 7.04. 2022 г. N 305-ЭС16-16302(5)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713064"/>
            <a:ext cx="12192001" cy="6144936"/>
          </a:xfrm>
        </p:spPr>
        <p:txBody>
          <a:bodyPr>
            <a:normAutofit/>
          </a:bodyPr>
          <a:lstStyle/>
          <a:p>
            <a:pPr>
              <a:defRPr/>
            </a:pPr>
            <a:r>
              <a:rPr lang="ru-RU" sz="2400" dirty="0"/>
              <a:t> </a:t>
            </a:r>
            <a:r>
              <a:rPr lang="ru-RU" sz="2400" dirty="0">
                <a:solidFill>
                  <a:srgbClr val="003399"/>
                </a:solidFill>
              </a:rPr>
              <a:t>располагал сведениями о том, что сделки между  должником и компанией "СКБМ" через "фирму - однодневку" (общество "Вестник") являются частью плана по незаконному безвозмездному выводу активов общества "Восход". Несмотря на это он в период с 02.10.2017 по 28.02.2018, имея полномочия по оспариванию сделок, </a:t>
            </a:r>
            <a:r>
              <a:rPr lang="ru-RU" sz="2400" b="1" dirty="0">
                <a:solidFill>
                  <a:srgbClr val="003399"/>
                </a:solidFill>
              </a:rPr>
              <a:t>умышленно не предпринимал меры к возврату безвозмездно выбывшего имущества, находившегося в это время в собственности компании "СКБМ".</a:t>
            </a:r>
            <a:r>
              <a:rPr lang="ru-RU" sz="2400" dirty="0">
                <a:solidFill>
                  <a:srgbClr val="003399"/>
                </a:solidFill>
              </a:rPr>
              <a:t> Любой разумный и добросовестный управляющий, обладающий тем же объемом информации о действительной сути отношений, которой располагал Горбунов Н.И., незамедлительно подал бы в суд заявление о признании сделок недействительными, ходатайство о принятии обеспечительных мер в виде ареста отчужденного имущества, что позволило бы вернуть в натуре упомянутое имущество в конкурсную массу, реализовать его и произвести расчеты с кредиторами за счет выручки.</a:t>
            </a:r>
          </a:p>
          <a:p>
            <a:pPr>
              <a:defRPr/>
            </a:pPr>
            <a:r>
              <a:rPr lang="ru-RU" sz="2400" dirty="0">
                <a:solidFill>
                  <a:srgbClr val="003399"/>
                </a:solidFill>
              </a:rPr>
              <a:t>Гагаринский районный суд города Москвы 16.12.2019 вынес в отношении Горбунова Н.И. </a:t>
            </a:r>
            <a:r>
              <a:rPr lang="ru-RU" sz="2400" b="1" dirty="0">
                <a:solidFill>
                  <a:srgbClr val="003399"/>
                </a:solidFill>
              </a:rPr>
              <a:t>обвинительный приговор.</a:t>
            </a:r>
            <a:r>
              <a:rPr lang="ru-RU" sz="2400" dirty="0">
                <a:solidFill>
                  <a:srgbClr val="003399"/>
                </a:solidFill>
              </a:rPr>
              <a:t> Установлено, что  АУ </a:t>
            </a:r>
            <a:r>
              <a:rPr lang="ru-RU" sz="2400" b="1" dirty="0">
                <a:solidFill>
                  <a:srgbClr val="003399"/>
                </a:solidFill>
              </a:rPr>
              <a:t>вступил в преступный сговор с лицом</a:t>
            </a:r>
            <a:r>
              <a:rPr lang="ru-RU" sz="2400" dirty="0">
                <a:solidFill>
                  <a:srgbClr val="003399"/>
                </a:solidFill>
              </a:rPr>
              <a:t>, являющимся одновременно фактическим владельцем и общества "Восход", и компании "СКБМ", получал от него денежные средства за незаконное бездействие. </a:t>
            </a:r>
            <a:r>
              <a:rPr lang="ru-RU" sz="2400" dirty="0">
                <a:solidFill>
                  <a:srgbClr val="C00000"/>
                </a:solidFill>
              </a:rPr>
              <a:t>ВС оставил 1 инстанцию - взыскано 64 242 454 руб. в возмещение убытков.</a:t>
            </a:r>
            <a:endParaRPr lang="ru-RU" sz="2400" dirty="0">
              <a:solidFill>
                <a:srgbClr val="C00000"/>
              </a:solidFill>
              <a:hlinkClick r:id="rId2"/>
            </a:endParaRPr>
          </a:p>
          <a:p>
            <a:endParaRPr lang="ru-RU" altLang="ru-RU" sz="2400" u="sng" dirty="0">
              <a:solidFill>
                <a:srgbClr val="003399"/>
              </a:solidFill>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17</a:t>
            </a:fld>
            <a:endParaRPr lang="ru-RU" dirty="0"/>
          </a:p>
        </p:txBody>
      </p:sp>
    </p:spTree>
    <p:extLst>
      <p:ext uri="{BB962C8B-B14F-4D97-AF65-F5344CB8AC3E}">
        <p14:creationId xmlns:p14="http://schemas.microsoft.com/office/powerpoint/2010/main" val="184944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461392"/>
          </a:xfrm>
          <a:solidFill>
            <a:schemeClr val="bg2">
              <a:lumMod val="50000"/>
            </a:schemeClr>
          </a:solidFill>
        </p:spPr>
        <p:txBody>
          <a:bodyPr>
            <a:noAutofit/>
          </a:bodyPr>
          <a:lstStyle/>
          <a:p>
            <a:pPr algn="ctr"/>
            <a:r>
              <a:rPr lang="ru-RU" sz="3200" dirty="0">
                <a:solidFill>
                  <a:schemeClr val="bg1"/>
                </a:solidFill>
              </a:rPr>
              <a:t>Определение от 14.06. 2022 </a:t>
            </a:r>
            <a:r>
              <a:rPr lang="en-US" sz="3200" dirty="0">
                <a:solidFill>
                  <a:schemeClr val="bg1"/>
                </a:solidFill>
              </a:rPr>
              <a:t>N 302-</a:t>
            </a:r>
            <a:r>
              <a:rPr lang="ru-RU" sz="3200" dirty="0">
                <a:solidFill>
                  <a:schemeClr val="bg1"/>
                </a:solidFill>
              </a:rPr>
              <a:t>ЭС21-29794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461394"/>
            <a:ext cx="12192001" cy="6396606"/>
          </a:xfrm>
        </p:spPr>
        <p:txBody>
          <a:bodyPr>
            <a:normAutofit fontScale="25000" lnSpcReduction="20000"/>
          </a:bodyPr>
          <a:lstStyle/>
          <a:p>
            <a:pPr>
              <a:lnSpc>
                <a:spcPct val="120000"/>
              </a:lnSpc>
            </a:pPr>
            <a:r>
              <a:rPr lang="ru-RU" altLang="ru-RU" sz="6400" dirty="0">
                <a:solidFill>
                  <a:srgbClr val="003399"/>
                </a:solidFill>
              </a:rPr>
              <a:t>В силу разъяснений, изложенных в п. 32 ПП  № 63 , если исковая давность по требованию о признании сделки недействительной пропущена по вине КУ, то с него могут быть взысканы убытки, причиненные таким пропуском.  </a:t>
            </a:r>
          </a:p>
          <a:p>
            <a:pPr>
              <a:lnSpc>
                <a:spcPct val="120000"/>
              </a:lnSpc>
            </a:pPr>
            <a:r>
              <a:rPr lang="ru-RU" altLang="ru-RU" sz="6400" dirty="0">
                <a:solidFill>
                  <a:srgbClr val="003399"/>
                </a:solidFill>
              </a:rPr>
              <a:t>Вместе с тем, названные </a:t>
            </a:r>
            <a:r>
              <a:rPr lang="ru-RU" altLang="ru-RU" sz="6400" b="1" dirty="0">
                <a:solidFill>
                  <a:srgbClr val="003399"/>
                </a:solidFill>
              </a:rPr>
              <a:t>убытки могут быть взысканы только в случае, если имеются основания полагать, что, не будь пропущена исковая давность, существовала бы высокая вероятность удовлетворения требований о признании сделки недействительной.</a:t>
            </a:r>
          </a:p>
          <a:p>
            <a:pPr>
              <a:lnSpc>
                <a:spcPct val="120000"/>
              </a:lnSpc>
            </a:pPr>
            <a:r>
              <a:rPr lang="ru-RU" altLang="ru-RU" sz="6400" dirty="0">
                <a:solidFill>
                  <a:srgbClr val="003399"/>
                </a:solidFill>
              </a:rPr>
              <a:t>В рассматриваемой ситуации суды фактически исходили из того, что спорные сделки в любом случае были бы признаны недействительными по специальным правилам законодательства о несостоятельности.</a:t>
            </a:r>
          </a:p>
          <a:p>
            <a:pPr>
              <a:lnSpc>
                <a:spcPct val="120000"/>
              </a:lnSpc>
            </a:pPr>
            <a:r>
              <a:rPr lang="ru-RU" altLang="ru-RU" sz="6400" b="1" dirty="0">
                <a:solidFill>
                  <a:srgbClr val="003399"/>
                </a:solidFill>
              </a:rPr>
              <a:t>Однако указанный вывод следует признать ошибочным</a:t>
            </a:r>
            <a:r>
              <a:rPr lang="ru-RU" altLang="ru-RU" sz="6400" dirty="0">
                <a:solidFill>
                  <a:srgbClr val="003399"/>
                </a:solidFill>
              </a:rPr>
              <a:t>.</a:t>
            </a:r>
          </a:p>
          <a:p>
            <a:pPr>
              <a:lnSpc>
                <a:spcPct val="120000"/>
              </a:lnSpc>
            </a:pPr>
            <a:r>
              <a:rPr lang="ru-RU" altLang="ru-RU" sz="6400" dirty="0">
                <a:solidFill>
                  <a:srgbClr val="003399"/>
                </a:solidFill>
              </a:rPr>
              <a:t>Настоящее дело о банкротстве возбуждено 25.04.2016. Спорные договор залога и соглашение об обращении взыскания на заложенное имущество заключены 12.01.2015 и 25.06.2015 соответственно, то есть </a:t>
            </a:r>
            <a:r>
              <a:rPr lang="ru-RU" altLang="ru-RU" sz="6400" b="1" dirty="0">
                <a:solidFill>
                  <a:srgbClr val="003399"/>
                </a:solidFill>
              </a:rPr>
              <a:t>более чем за полгода </a:t>
            </a:r>
            <a:r>
              <a:rPr lang="ru-RU" altLang="ru-RU" sz="6400" dirty="0">
                <a:solidFill>
                  <a:srgbClr val="003399"/>
                </a:solidFill>
              </a:rPr>
              <a:t>до возбуждения дела о банкротстве.</a:t>
            </a:r>
          </a:p>
          <a:p>
            <a:pPr>
              <a:lnSpc>
                <a:spcPct val="120000"/>
              </a:lnSpc>
            </a:pPr>
            <a:r>
              <a:rPr lang="ru-RU" altLang="ru-RU" sz="6400" dirty="0">
                <a:solidFill>
                  <a:srgbClr val="003399"/>
                </a:solidFill>
              </a:rPr>
              <a:t>Следовательно, указанные сделки </a:t>
            </a:r>
            <a:r>
              <a:rPr lang="ru-RU" altLang="ru-RU" sz="6400" b="1" dirty="0">
                <a:solidFill>
                  <a:srgbClr val="003399"/>
                </a:solidFill>
              </a:rPr>
              <a:t>не могли быть оспорены по мотиву оказания кредитору предпочтения по правилам статьи 61.3 Закона </a:t>
            </a:r>
            <a:r>
              <a:rPr lang="ru-RU" altLang="ru-RU" sz="6400" dirty="0">
                <a:solidFill>
                  <a:srgbClr val="003399"/>
                </a:solidFill>
              </a:rPr>
              <a:t>о банкротстве.</a:t>
            </a:r>
          </a:p>
          <a:p>
            <a:pPr>
              <a:lnSpc>
                <a:spcPct val="120000"/>
              </a:lnSpc>
            </a:pPr>
            <a:r>
              <a:rPr lang="ru-RU" altLang="ru-RU" sz="6400" dirty="0">
                <a:solidFill>
                  <a:srgbClr val="003399"/>
                </a:solidFill>
              </a:rPr>
              <a:t> Даты заключения договоров относятся к периодам подозрительности, определенным статей 61.2 этого Закона.  </a:t>
            </a:r>
          </a:p>
          <a:p>
            <a:pPr>
              <a:lnSpc>
                <a:spcPct val="120000"/>
              </a:lnSpc>
            </a:pPr>
            <a:r>
              <a:rPr lang="ru-RU" altLang="ru-RU" sz="6400" dirty="0">
                <a:solidFill>
                  <a:srgbClr val="003399"/>
                </a:solidFill>
              </a:rPr>
              <a:t>Суды установили, что продавец передал покупателю заложенные оборудование и станки в счет погашения 44 464 579,20 руб. из суммы невозвращенного аванса. Судами </a:t>
            </a:r>
            <a:r>
              <a:rPr lang="ru-RU" altLang="ru-RU" sz="6400" b="1" dirty="0">
                <a:solidFill>
                  <a:srgbClr val="003399"/>
                </a:solidFill>
              </a:rPr>
              <a:t>не установлено</a:t>
            </a:r>
            <a:r>
              <a:rPr lang="ru-RU" altLang="ru-RU" sz="6400" dirty="0">
                <a:solidFill>
                  <a:srgbClr val="003399"/>
                </a:solidFill>
              </a:rPr>
              <a:t>, что переданное должником имущество </a:t>
            </a:r>
            <a:r>
              <a:rPr lang="ru-RU" altLang="ru-RU" sz="6400" b="1" dirty="0">
                <a:solidFill>
                  <a:srgbClr val="003399"/>
                </a:solidFill>
              </a:rPr>
              <a:t>стоило дороже </a:t>
            </a:r>
            <a:r>
              <a:rPr lang="ru-RU" altLang="ru-RU" sz="6400" dirty="0">
                <a:solidFill>
                  <a:srgbClr val="003399"/>
                </a:solidFill>
              </a:rPr>
              <a:t>названной суммы. Лица, участвующие в деле, также не привели подтвержденных доказательствами доводов о наличии вреда от спорных сделок. Кроме того, факт </a:t>
            </a:r>
            <a:r>
              <a:rPr lang="ru-RU" altLang="ru-RU" sz="6400" b="1" dirty="0">
                <a:solidFill>
                  <a:srgbClr val="003399"/>
                </a:solidFill>
              </a:rPr>
              <a:t>перечисления денежных средств в качестве аванса никем не оспорен</a:t>
            </a:r>
            <a:r>
              <a:rPr lang="ru-RU" altLang="ru-RU" sz="6400" dirty="0">
                <a:solidFill>
                  <a:srgbClr val="003399"/>
                </a:solidFill>
              </a:rPr>
              <a:t>, задолженность по возврату аванса в непогашенной части включена в реестр.</a:t>
            </a:r>
          </a:p>
          <a:p>
            <a:pPr>
              <a:lnSpc>
                <a:spcPct val="120000"/>
              </a:lnSpc>
            </a:pPr>
            <a:r>
              <a:rPr lang="ru-RU" altLang="ru-RU" sz="6400" dirty="0">
                <a:solidFill>
                  <a:srgbClr val="003399"/>
                </a:solidFill>
              </a:rPr>
              <a:t>Учитывая изложенное</a:t>
            </a:r>
            <a:r>
              <a:rPr lang="ru-RU" altLang="ru-RU" sz="6400" b="1" dirty="0">
                <a:solidFill>
                  <a:srgbClr val="000099"/>
                </a:solidFill>
              </a:rPr>
              <a:t>, спорные договоры не могли быть квалифицированы как причинившие вред кредиторам должника, у сделок отсутствовали признаки подозрительности, предусмотренные </a:t>
            </a:r>
            <a:r>
              <a:rPr lang="ru-RU" altLang="ru-RU" sz="6400" b="1" dirty="0" err="1">
                <a:solidFill>
                  <a:srgbClr val="000099"/>
                </a:solidFill>
              </a:rPr>
              <a:t>пп</a:t>
            </a:r>
            <a:r>
              <a:rPr lang="ru-RU" altLang="ru-RU" sz="6400" b="1" dirty="0">
                <a:solidFill>
                  <a:srgbClr val="000099"/>
                </a:solidFill>
              </a:rPr>
              <a:t>. 1 и 2 ст. 61.2 Закона о банкротстве.</a:t>
            </a:r>
          </a:p>
          <a:p>
            <a:pPr>
              <a:lnSpc>
                <a:spcPct val="120000"/>
              </a:lnSpc>
            </a:pPr>
            <a:r>
              <a:rPr lang="ru-RU" altLang="ru-RU" sz="6400" dirty="0">
                <a:solidFill>
                  <a:srgbClr val="C00000"/>
                </a:solidFill>
              </a:rPr>
              <a:t>ВС РФ – отменил судебные акты, </a:t>
            </a:r>
            <a:r>
              <a:rPr lang="ru-RU" altLang="ru-RU" sz="8000" b="1" dirty="0">
                <a:solidFill>
                  <a:srgbClr val="C00000"/>
                </a:solidFill>
              </a:rPr>
              <a:t>отказал в удовлетворении</a:t>
            </a:r>
            <a:r>
              <a:rPr lang="ru-RU" altLang="ru-RU" sz="8000" dirty="0">
                <a:solidFill>
                  <a:srgbClr val="C00000"/>
                </a:solidFill>
              </a:rPr>
              <a:t>. </a:t>
            </a:r>
          </a:p>
          <a:p>
            <a:pPr>
              <a:defRPr/>
            </a:pPr>
            <a:endParaRPr lang="ru-RU" sz="6400" dirty="0">
              <a:solidFill>
                <a:srgbClr val="3669AB"/>
              </a:solidFill>
            </a:endParaRPr>
          </a:p>
          <a:p>
            <a:pPr>
              <a:defRPr/>
            </a:pPr>
            <a:endParaRPr lang="ru-RU" sz="6400" dirty="0">
              <a:solidFill>
                <a:srgbClr val="003399"/>
              </a:solidFill>
            </a:endParaRPr>
          </a:p>
          <a:p>
            <a:endParaRPr lang="ru-RU" sz="6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18</a:t>
            </a:fld>
            <a:endParaRPr lang="ru-RU" dirty="0"/>
          </a:p>
        </p:txBody>
      </p:sp>
    </p:spTree>
    <p:extLst>
      <p:ext uri="{BB962C8B-B14F-4D97-AF65-F5344CB8AC3E}">
        <p14:creationId xmlns:p14="http://schemas.microsoft.com/office/powerpoint/2010/main" val="141133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578838"/>
          </a:xfrm>
          <a:solidFill>
            <a:schemeClr val="bg2">
              <a:lumMod val="50000"/>
            </a:schemeClr>
          </a:solidFill>
        </p:spPr>
        <p:txBody>
          <a:bodyPr>
            <a:normAutofit/>
          </a:bodyPr>
          <a:lstStyle/>
          <a:p>
            <a:pPr algn="ctr"/>
            <a:r>
              <a:rPr lang="ru-RU" sz="3200" dirty="0">
                <a:solidFill>
                  <a:schemeClr val="bg1"/>
                </a:solidFill>
              </a:rPr>
              <a:t>Определение от 04.03.2021 № 305-ЭС17-2507(21) </a:t>
            </a:r>
            <a:r>
              <a:rPr lang="ru-RU" sz="2800" dirty="0">
                <a:solidFill>
                  <a:schemeClr val="bg1"/>
                </a:solidFill>
              </a:rPr>
              <a:t>(платеж 18.04. 2014)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578840"/>
            <a:ext cx="12192001" cy="6279160"/>
          </a:xfrm>
        </p:spPr>
        <p:txBody>
          <a:bodyPr>
            <a:normAutofit fontScale="92500" lnSpcReduction="10000"/>
          </a:bodyPr>
          <a:lstStyle/>
          <a:p>
            <a:r>
              <a:rPr lang="ru-RU" altLang="ru-RU" sz="2200" dirty="0">
                <a:solidFill>
                  <a:srgbClr val="003399"/>
                </a:solidFill>
              </a:rPr>
              <a:t>По общему правилу периоды подозрительности в деле о банкротстве должника исчисляются с даты принятия арбитражным судом заявления о признании должника банкротом (ст. 61.2, 61.3 Закона о банкротстве). Согласно разъяснениям, содержащимся в п. 7 постановления № 35, такой датой является дата принятия судом первого заявления независимо от того, какое заявление впоследствии будет признано обоснованным.</a:t>
            </a:r>
          </a:p>
          <a:p>
            <a:r>
              <a:rPr lang="ru-RU" altLang="ru-RU" sz="2200" dirty="0">
                <a:solidFill>
                  <a:srgbClr val="003399"/>
                </a:solidFill>
              </a:rPr>
              <a:t>Определяя период подозрительности в рассматриваемом споре, суды первой инстанции и округа исходили из возбуждения дела о банкротстве управления АС МО с соблюдением правил подсудности (2016)</a:t>
            </a:r>
          </a:p>
          <a:p>
            <a:r>
              <a:rPr lang="ru-RU" altLang="ru-RU" sz="2200" dirty="0">
                <a:solidFill>
                  <a:srgbClr val="003399"/>
                </a:solidFill>
              </a:rPr>
              <a:t>Дата возбуждения дела о банкротстве управления, в любом случае, не может быть позже 19.09.2014 (принятие заявления АСГМ- затем передача по подсудности)</a:t>
            </a:r>
          </a:p>
          <a:p>
            <a:r>
              <a:rPr lang="ru-RU" altLang="ru-RU" sz="2200" dirty="0">
                <a:solidFill>
                  <a:srgbClr val="003399"/>
                </a:solidFill>
              </a:rPr>
              <a:t>Вместе с тем судом не дана оценка тому обстоятельству, что, начиная с 2011 года, в АСГМ поступали заявления ряда лиц с требованием о признании должника банкротом, которые последовательно оставлялись судом без рассмотрения в связи с погашением управлением задолженности.</a:t>
            </a:r>
          </a:p>
          <a:p>
            <a:r>
              <a:rPr lang="ru-RU" altLang="ru-RU" sz="2200" u="sng" dirty="0">
                <a:solidFill>
                  <a:srgbClr val="003399"/>
                </a:solidFill>
              </a:rPr>
              <a:t>Установление ретроспективного периода подозрительности позволит проверить те сделки, которые совершались в искусственно созданных самим должником условиях видимости его финансового благополучия, но в действительности были направлены на вывод ликвидных активов управления с недобросовестными целями.</a:t>
            </a:r>
          </a:p>
          <a:p>
            <a:r>
              <a:rPr lang="ru-RU" altLang="ru-RU" sz="2200" u="sng" dirty="0">
                <a:solidFill>
                  <a:srgbClr val="003399"/>
                </a:solidFill>
              </a:rPr>
              <a:t>Установление судами иного периода подозрительности для целей оспаривания совершенных должником сделок само по себе не является обстоятельством, влекущим пересмотр уже проверенных судами требований кредиторов должника, а также внесение изменений в реестр</a:t>
            </a:r>
            <a:r>
              <a:rPr lang="ru-RU" altLang="ru-RU" sz="2200" dirty="0">
                <a:solidFill>
                  <a:srgbClr val="003399"/>
                </a:solidFill>
              </a:rPr>
              <a:t>. В противном случае нарушается принцип правовой определенности, что ведет к дестабилизации сложившихся  материальных правоотношений.</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19</a:t>
            </a:fld>
            <a:endParaRPr lang="ru-RU" dirty="0"/>
          </a:p>
        </p:txBody>
      </p:sp>
    </p:spTree>
    <p:extLst>
      <p:ext uri="{BB962C8B-B14F-4D97-AF65-F5344CB8AC3E}">
        <p14:creationId xmlns:p14="http://schemas.microsoft.com/office/powerpoint/2010/main" val="101727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1" y="2"/>
            <a:ext cx="12192000" cy="1057012"/>
          </a:xfrm>
          <a:solidFill>
            <a:schemeClr val="bg2">
              <a:lumMod val="50000"/>
            </a:schemeClr>
          </a:solidFill>
        </p:spPr>
        <p:txBody>
          <a:bodyPr/>
          <a:lstStyle/>
          <a:p>
            <a:pPr algn="ctr"/>
            <a:r>
              <a:rPr lang="ru-RU" dirty="0">
                <a:solidFill>
                  <a:schemeClr val="bg1"/>
                </a:solidFill>
              </a:rPr>
              <a:t>п.4 ст.20.3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1057014"/>
            <a:ext cx="12192001" cy="5800986"/>
          </a:xfrm>
        </p:spPr>
        <p:txBody>
          <a:bodyPr/>
          <a:lstStyle/>
          <a:p>
            <a:r>
              <a:rPr lang="ru-RU" dirty="0"/>
              <a:t> </a:t>
            </a:r>
            <a:r>
              <a:rPr lang="ru-RU" dirty="0">
                <a:solidFill>
                  <a:srgbClr val="3669AB"/>
                </a:solidFill>
              </a:rPr>
              <a:t>При проведении процедур, применяемых в деле о банкротстве, арбитражный управляющий обязан действовать добросовестно и разумно в интересах должника, кредиторов и общества.</a:t>
            </a:r>
            <a:endParaRPr lang="ru-RU" dirty="0">
              <a:solidFill>
                <a:srgbClr val="3669AB"/>
              </a:solidFill>
              <a:hlinkClick r:id="rId2">
                <a:extLst>
                  <a:ext uri="{A12FA001-AC4F-418D-AE19-62706E023703}">
                    <ahyp:hlinkClr xmlns:ahyp="http://schemas.microsoft.com/office/drawing/2018/hyperlinkcolor" val="tx"/>
                  </a:ext>
                </a:extLst>
              </a:hlinkClick>
            </a:endParaRPr>
          </a:p>
          <a:p>
            <a:pPr marL="0" indent="0">
              <a:buNone/>
            </a:pPr>
            <a:r>
              <a:rPr lang="ru-RU" dirty="0">
                <a:solidFill>
                  <a:srgbClr val="3669AB"/>
                </a:solidFill>
              </a:rPr>
              <a:t> </a:t>
            </a:r>
            <a:endParaRPr lang="ru-RU" dirty="0">
              <a:solidFill>
                <a:srgbClr val="3669AB"/>
              </a:solidFill>
              <a:hlinkClick r:id="rId3">
                <a:extLst>
                  <a:ext uri="{A12FA001-AC4F-418D-AE19-62706E023703}">
                    <ahyp:hlinkClr xmlns:ahyp="http://schemas.microsoft.com/office/drawing/2018/hyperlinkcolor" val="tx"/>
                  </a:ext>
                </a:extLst>
              </a:hlinkClick>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a:t>
            </a:fld>
            <a:endParaRPr lang="ru-RU" dirty="0"/>
          </a:p>
        </p:txBody>
      </p:sp>
      <p:sp>
        <p:nvSpPr>
          <p:cNvPr id="5" name="Прямоугольник 4">
            <a:extLst>
              <a:ext uri="{FF2B5EF4-FFF2-40B4-BE49-F238E27FC236}">
                <a16:creationId xmlns:a16="http://schemas.microsoft.com/office/drawing/2014/main" id="{13623A65-F51A-4202-9B54-A161B33B69F2}"/>
              </a:ext>
            </a:extLst>
          </p:cNvPr>
          <p:cNvSpPr/>
          <p:nvPr/>
        </p:nvSpPr>
        <p:spPr>
          <a:xfrm>
            <a:off x="3459060" y="2912726"/>
            <a:ext cx="6096000" cy="369332"/>
          </a:xfrm>
          <a:prstGeom prst="rect">
            <a:avLst/>
          </a:prstGeom>
        </p:spPr>
        <p:txBody>
          <a:bodyPr>
            <a:spAutoFit/>
          </a:bodyPr>
          <a:lstStyle/>
          <a:p>
            <a:pPr algn="just"/>
            <a:r>
              <a:rPr lang="ru-RU" dirty="0">
                <a:latin typeface="Arial" panose="020B0604020202020204" pitchFamily="34" charset="0"/>
              </a:rPr>
              <a:t>  </a:t>
            </a:r>
            <a:endParaRPr lang="ru-RU" dirty="0">
              <a:solidFill>
                <a:srgbClr val="0000FF"/>
              </a:solidFill>
              <a:latin typeface="Arial" panose="020B0604020202020204" pitchFamily="34" charset="0"/>
              <a:hlinkClick r:id="rId2"/>
            </a:endParaRPr>
          </a:p>
        </p:txBody>
      </p:sp>
    </p:spTree>
    <p:extLst>
      <p:ext uri="{BB962C8B-B14F-4D97-AF65-F5344CB8AC3E}">
        <p14:creationId xmlns:p14="http://schemas.microsoft.com/office/powerpoint/2010/main" val="193879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1057012"/>
          </a:xfrm>
          <a:solidFill>
            <a:schemeClr val="bg2">
              <a:lumMod val="50000"/>
            </a:schemeClr>
          </a:solidFill>
        </p:spPr>
        <p:txBody>
          <a:bodyPr>
            <a:normAutofit/>
          </a:bodyPr>
          <a:lstStyle/>
          <a:p>
            <a:pPr algn="ctr"/>
            <a:r>
              <a:rPr lang="ru-RU" sz="3200" dirty="0">
                <a:solidFill>
                  <a:schemeClr val="bg1"/>
                </a:solidFill>
              </a:rPr>
              <a:t>Реституция / Виндикация  определение от 27.08.2020 </a:t>
            </a:r>
            <a:br>
              <a:rPr lang="ru-RU" sz="3200" dirty="0">
                <a:solidFill>
                  <a:schemeClr val="bg1"/>
                </a:solidFill>
              </a:rPr>
            </a:br>
            <a:r>
              <a:rPr lang="ru-RU" sz="3200" dirty="0">
                <a:solidFill>
                  <a:schemeClr val="bg1"/>
                </a:solidFill>
              </a:rPr>
              <a:t>№306-ЭС17-11031 (6)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1057014"/>
            <a:ext cx="12192001" cy="5800986"/>
          </a:xfrm>
        </p:spPr>
        <p:txBody>
          <a:bodyPr>
            <a:normAutofit fontScale="92500" lnSpcReduction="20000"/>
          </a:bodyPr>
          <a:lstStyle/>
          <a:p>
            <a:r>
              <a:rPr lang="ru-RU" altLang="ru-RU" sz="2400" dirty="0">
                <a:solidFill>
                  <a:srgbClr val="0070C0"/>
                </a:solidFill>
              </a:rPr>
              <a:t>При отчуждении имущества должника в преддверии его банкротства и последующем оформлении передачи права собственности на данное имущество от первого приобретателя к иным лицам по цепочке сделок следует различать две ситуации.</a:t>
            </a:r>
          </a:p>
          <a:p>
            <a:r>
              <a:rPr lang="ru-RU" altLang="ru-RU" sz="2400" b="1" u="sng" dirty="0">
                <a:solidFill>
                  <a:srgbClr val="0070C0"/>
                </a:solidFill>
              </a:rPr>
              <a:t>В первом случае</a:t>
            </a:r>
            <a:r>
              <a:rPr lang="ru-RU" altLang="ru-RU" sz="2400" dirty="0">
                <a:solidFill>
                  <a:srgbClr val="0070C0"/>
                </a:solidFill>
              </a:rPr>
              <a:t>, когда волеизъявление первого приобретателя отчужденного должником имущества соответствует его воле: этот приобретатель вступил в реальные договорные отношения с должником и действительно желал создать правовые последствия в виде перехода к нему права собственности. В таком случае при отчуждении им спорного имущества на основании последующих (второй, третьей, четвертой и т.д.) сделок права должника (его кредиторов) подлежат защите путем предъявления заявления об оспаривании первой сделки по правилам </a:t>
            </a:r>
            <a:br>
              <a:rPr lang="ru-RU" altLang="ru-RU" sz="2400" dirty="0">
                <a:solidFill>
                  <a:srgbClr val="0070C0"/>
                </a:solidFill>
              </a:rPr>
            </a:br>
            <a:r>
              <a:rPr lang="ru-RU" altLang="ru-RU" sz="2400" dirty="0">
                <a:solidFill>
                  <a:srgbClr val="0070C0"/>
                </a:solidFill>
                <a:hlinkClick r:id="rId2"/>
              </a:rPr>
              <a:t>ст. 61.8 </a:t>
            </a:r>
            <a:r>
              <a:rPr lang="ru-RU" altLang="ru-RU" sz="2400" dirty="0" err="1">
                <a:solidFill>
                  <a:srgbClr val="0070C0"/>
                </a:solidFill>
                <a:hlinkClick r:id="rId2"/>
              </a:rPr>
              <a:t>ЗоБ</a:t>
            </a:r>
            <a:r>
              <a:rPr lang="ru-RU" altLang="ru-RU" sz="2400" dirty="0">
                <a:solidFill>
                  <a:srgbClr val="0070C0"/>
                </a:solidFill>
                <a:hlinkClick r:id="rId2"/>
              </a:rPr>
              <a:t> к первому приобретателю и </a:t>
            </a:r>
            <a:r>
              <a:rPr lang="ru-RU" altLang="ru-RU" sz="2400" dirty="0" err="1">
                <a:solidFill>
                  <a:srgbClr val="0070C0"/>
                </a:solidFill>
                <a:hlinkClick r:id="rId2"/>
              </a:rPr>
              <a:t>виндикационного</a:t>
            </a:r>
            <a:r>
              <a:rPr lang="ru-RU" altLang="ru-RU" sz="2400" dirty="0">
                <a:solidFill>
                  <a:srgbClr val="0070C0"/>
                </a:solidFill>
                <a:hlinkClick r:id="rId2"/>
              </a:rPr>
              <a:t> иска по правилам </a:t>
            </a:r>
            <a:r>
              <a:rPr lang="ru-RU" altLang="ru-RU" sz="2400" dirty="0">
                <a:solidFill>
                  <a:srgbClr val="0070C0"/>
                </a:solidFill>
                <a:hlinkClick r:id="rId3"/>
              </a:rPr>
              <a:t>ст. 301 и </a:t>
            </a:r>
            <a:r>
              <a:rPr lang="ru-RU" altLang="ru-RU" sz="2400" dirty="0">
                <a:solidFill>
                  <a:srgbClr val="0070C0"/>
                </a:solidFill>
                <a:hlinkClick r:id="rId4"/>
              </a:rPr>
              <a:t>302 ГК к последнему приобретателю, а не с использованием правового механизма, установленного </a:t>
            </a:r>
            <a:r>
              <a:rPr lang="ru-RU" altLang="ru-RU" sz="2400" dirty="0">
                <a:solidFill>
                  <a:srgbClr val="0070C0"/>
                </a:solidFill>
                <a:hlinkClick r:id="rId5"/>
              </a:rPr>
              <a:t>ст. 167 ГК (</a:t>
            </a:r>
            <a:r>
              <a:rPr lang="ru-RU" altLang="ru-RU" sz="2400" dirty="0">
                <a:solidFill>
                  <a:srgbClr val="0070C0"/>
                </a:solidFill>
                <a:hlinkClick r:id="rId6"/>
              </a:rPr>
              <a:t>Постановление КС РФ от 21.04.2003 N 6-П). </a:t>
            </a:r>
          </a:p>
          <a:p>
            <a:r>
              <a:rPr lang="ru-RU" altLang="ru-RU" sz="2400" dirty="0">
                <a:solidFill>
                  <a:srgbClr val="0070C0"/>
                </a:solidFill>
                <a:hlinkClick r:id="rId6"/>
              </a:rPr>
              <a:t>Вопрос о подсудности </a:t>
            </a:r>
            <a:r>
              <a:rPr lang="ru-RU" altLang="ru-RU" sz="2400" dirty="0">
                <a:solidFill>
                  <a:srgbClr val="0070C0"/>
                </a:solidFill>
              </a:rPr>
              <a:t> _</a:t>
            </a:r>
            <a:r>
              <a:rPr lang="ru-RU" altLang="ru-RU" sz="2400" b="1" dirty="0">
                <a:solidFill>
                  <a:srgbClr val="0070C0"/>
                </a:solidFill>
                <a:hlinkClick r:id="rId7"/>
              </a:rPr>
              <a:t>п. 16 </a:t>
            </a:r>
            <a:r>
              <a:rPr lang="ru-RU" altLang="ru-RU" sz="2400" dirty="0">
                <a:solidFill>
                  <a:srgbClr val="0070C0"/>
                </a:solidFill>
                <a:hlinkClick r:id="rId7"/>
              </a:rPr>
              <a:t>постановления Пленума  N 63 . </a:t>
            </a:r>
          </a:p>
          <a:p>
            <a:r>
              <a:rPr lang="ru-RU" altLang="ru-RU" sz="2400" b="1" u="sng" dirty="0">
                <a:solidFill>
                  <a:srgbClr val="0070C0"/>
                </a:solidFill>
              </a:rPr>
              <a:t>Однако возможна обратная ситуация</a:t>
            </a:r>
            <a:r>
              <a:rPr lang="ru-RU" altLang="ru-RU" sz="2400" dirty="0">
                <a:solidFill>
                  <a:srgbClr val="0070C0"/>
                </a:solidFill>
              </a:rPr>
              <a:t>, при которой первый приобретатель, формально выражая волю на получение права собственности на имущество должника путем подписания договора об отчуждении, не намеревается породить отраженные в этом договоре правовые последствия.  Когда создается лишь видимость широкого вовлечения имущества должника в гражданский оборот,  а в действительности совершается одна единственная (прикрываемая) сделка - сделка по передаче права собственности на имущество от должника к бенефициару.  </a:t>
            </a:r>
          </a:p>
          <a:p>
            <a:r>
              <a:rPr lang="ru-RU" altLang="ru-RU" sz="2400" dirty="0">
                <a:solidFill>
                  <a:srgbClr val="0070C0"/>
                </a:solidFill>
              </a:rPr>
              <a:t>Это означает, что правопорядок признает совершенной лишь прикрываемую сделку - ту сделку, которая действительно имелась в виду. Именно она подлежит оценке в соответствии с применимыми к ней правилами, установленным ГК </a:t>
            </a:r>
            <a:r>
              <a:rPr lang="ru-RU" altLang="ru-RU" sz="2400" dirty="0">
                <a:solidFill>
                  <a:srgbClr val="0070C0"/>
                </a:solidFill>
                <a:hlinkClick r:id="rId8"/>
              </a:rPr>
              <a:t>или специальными законами.</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20</a:t>
            </a:fld>
            <a:endParaRPr lang="ru-RU" dirty="0"/>
          </a:p>
        </p:txBody>
      </p:sp>
    </p:spTree>
    <p:extLst>
      <p:ext uri="{BB962C8B-B14F-4D97-AF65-F5344CB8AC3E}">
        <p14:creationId xmlns:p14="http://schemas.microsoft.com/office/powerpoint/2010/main" val="298571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61240" cy="444615"/>
          </a:xfrm>
          <a:solidFill>
            <a:schemeClr val="bg2">
              <a:lumMod val="50000"/>
            </a:schemeClr>
          </a:solidFill>
        </p:spPr>
        <p:txBody>
          <a:bodyPr>
            <a:normAutofit fontScale="90000"/>
          </a:bodyPr>
          <a:lstStyle/>
          <a:p>
            <a:pPr algn="ctr"/>
            <a:r>
              <a:rPr lang="ru-RU" sz="3200" dirty="0">
                <a:solidFill>
                  <a:schemeClr val="bg1"/>
                </a:solidFill>
              </a:rPr>
              <a:t>Определение от 9.02.23 №</a:t>
            </a:r>
            <a:r>
              <a:rPr lang="en-US" sz="3200" dirty="0">
                <a:solidFill>
                  <a:schemeClr val="bg1"/>
                </a:solidFill>
              </a:rPr>
              <a:t> 302-</a:t>
            </a:r>
            <a:r>
              <a:rPr lang="ru-RU" sz="3200" dirty="0">
                <a:solidFill>
                  <a:schemeClr val="bg1"/>
                </a:solidFill>
              </a:rPr>
              <a:t>ЭС20-4222 (17,18)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30761" y="444617"/>
            <a:ext cx="12192001" cy="6413383"/>
          </a:xfrm>
        </p:spPr>
        <p:txBody>
          <a:bodyPr>
            <a:normAutofit fontScale="25000" lnSpcReduction="20000"/>
          </a:bodyPr>
          <a:lstStyle/>
          <a:p>
            <a:pPr>
              <a:lnSpc>
                <a:spcPct val="120000"/>
              </a:lnSpc>
              <a:defRPr/>
            </a:pPr>
            <a:r>
              <a:rPr lang="ru-RU" sz="7200" dirty="0">
                <a:solidFill>
                  <a:srgbClr val="003399"/>
                </a:solidFill>
              </a:rPr>
              <a:t>Васильев (владелец 0, 0005% доли в УК Банка ) –Банк– Наливайко– Васильев</a:t>
            </a:r>
          </a:p>
          <a:p>
            <a:pPr>
              <a:lnSpc>
                <a:spcPct val="120000"/>
              </a:lnSpc>
              <a:defRPr/>
            </a:pPr>
            <a:r>
              <a:rPr lang="ru-RU" sz="7200" dirty="0">
                <a:solidFill>
                  <a:srgbClr val="003399"/>
                </a:solidFill>
              </a:rPr>
              <a:t>Суды взыскали с Наливайко И.А. в пользу Банка 345 182 356,95 руб. В удовлетворении остальной части заявления отказано. Суды исходили из того, что Наливайко И.А. </a:t>
            </a:r>
            <a:r>
              <a:rPr lang="ru-RU" sz="7200" b="1" dirty="0">
                <a:solidFill>
                  <a:srgbClr val="003399"/>
                </a:solidFill>
              </a:rPr>
              <a:t>не подтвердил факт оплаты</a:t>
            </a:r>
            <a:r>
              <a:rPr lang="ru-RU" sz="7200" dirty="0">
                <a:solidFill>
                  <a:srgbClr val="003399"/>
                </a:solidFill>
              </a:rPr>
              <a:t>, а сделка совершена с явным намерением причинить ущерб кредиторам Банка. В отношении сделки с Васильевым А.И. суды не установили его связи как с Банком (по крайней мере такой, которая позволяла бы контролировать действия банка), так и с Наливайко И.А.</a:t>
            </a:r>
          </a:p>
          <a:p>
            <a:pPr>
              <a:lnSpc>
                <a:spcPct val="120000"/>
              </a:lnSpc>
              <a:defRPr/>
            </a:pPr>
            <a:r>
              <a:rPr lang="ru-RU" sz="7200" dirty="0">
                <a:solidFill>
                  <a:srgbClr val="003399"/>
                </a:solidFill>
              </a:rPr>
              <a:t>Предмет кассационного обжалования судебных актов по данному обособленному спору  всего свелся к квалификации сделок по отчуждению имущества банка: </a:t>
            </a:r>
            <a:r>
              <a:rPr lang="ru-RU" sz="7200" b="1" dirty="0">
                <a:solidFill>
                  <a:srgbClr val="003399"/>
                </a:solidFill>
              </a:rPr>
              <a:t>были ли это две самостоятельные сделки либо это была одна сделка между банком и Васильевым А.И</a:t>
            </a:r>
            <a:r>
              <a:rPr lang="ru-RU" sz="7200" dirty="0">
                <a:solidFill>
                  <a:srgbClr val="003399"/>
                </a:solidFill>
              </a:rPr>
              <a:t>., а два последовательных отчуждения имущества совершены лишь для ее прикрытия.</a:t>
            </a:r>
            <a:r>
              <a:rPr lang="ru-RU" altLang="ru-RU" sz="7200" i="1" dirty="0">
                <a:solidFill>
                  <a:srgbClr val="003399"/>
                </a:solidFill>
              </a:rPr>
              <a:t> </a:t>
            </a:r>
          </a:p>
          <a:p>
            <a:pPr>
              <a:lnSpc>
                <a:spcPct val="120000"/>
              </a:lnSpc>
              <a:defRPr/>
            </a:pPr>
            <a:r>
              <a:rPr lang="ru-RU" sz="7200" dirty="0">
                <a:solidFill>
                  <a:srgbClr val="003399"/>
                </a:solidFill>
              </a:rPr>
              <a:t>При таком подходе АСВ следовало доказать, что Наливайко И.А. был подставным лицом: в сделке он участвовал номинально (т.е. без реальной заинтересованности стать собственником имущества) и действовал в интересах Васильева А.И., либо Васильев А.И. знал (должен был знать) о номинальном статусе Наливайко И.А. Затем в соответствии с занимаемой агентством позицией доказыванию подлежал факт причинения вреда кредиторам банка.</a:t>
            </a:r>
          </a:p>
          <a:p>
            <a:pPr>
              <a:lnSpc>
                <a:spcPct val="120000"/>
              </a:lnSpc>
              <a:defRPr/>
            </a:pPr>
            <a:r>
              <a:rPr lang="ru-RU" sz="7200" dirty="0">
                <a:solidFill>
                  <a:srgbClr val="003399"/>
                </a:solidFill>
              </a:rPr>
              <a:t>Агентству достаточно указать на совокупность подозрительных (очевидно необычных для хозяйственного оборота) обстоятельств и подтвердить их хотя бы косвенными доказательствами, выстроив собственную</a:t>
            </a:r>
            <a:br>
              <a:rPr lang="ru-RU" sz="7200" dirty="0">
                <a:solidFill>
                  <a:srgbClr val="003399"/>
                </a:solidFill>
              </a:rPr>
            </a:br>
            <a:r>
              <a:rPr lang="ru-RU" sz="7200" dirty="0">
                <a:solidFill>
                  <a:srgbClr val="003399"/>
                </a:solidFill>
              </a:rPr>
              <a:t>версию развития событий по оспариваемой сделке. В ходе состязательной процедуры бремя доказывания обратного переходит на лиц, отвечающих на претензии агентства, так как именно они должны располагать достоверными знаниями о сделке и прямыми доказательствами.</a:t>
            </a:r>
          </a:p>
          <a:p>
            <a:pPr>
              <a:lnSpc>
                <a:spcPct val="120000"/>
              </a:lnSpc>
              <a:defRPr/>
            </a:pPr>
            <a:r>
              <a:rPr lang="ru-RU" sz="7200" dirty="0">
                <a:solidFill>
                  <a:srgbClr val="003399"/>
                </a:solidFill>
              </a:rPr>
              <a:t>Основной довод АСВ о подозрительности  - сделка между Наливайко И.А. и Васильевым А.И. совершена в течение небольшого периода после того, как сам Наливайко И.А. приобрел у банка спорные помещения.</a:t>
            </a:r>
          </a:p>
          <a:p>
            <a:pPr>
              <a:lnSpc>
                <a:spcPct val="120000"/>
              </a:lnSpc>
              <a:defRPr/>
            </a:pPr>
            <a:r>
              <a:rPr lang="ru-RU" altLang="ru-RU" sz="7200" dirty="0">
                <a:solidFill>
                  <a:srgbClr val="000099"/>
                </a:solidFill>
              </a:rPr>
              <a:t>Судебное акты отставлены в силе.</a:t>
            </a:r>
          </a:p>
          <a:p>
            <a:r>
              <a:rPr lang="ru-RU" altLang="ru-RU" sz="2900" dirty="0">
                <a:solidFill>
                  <a:srgbClr val="0070C0"/>
                </a:solidFill>
              </a:rPr>
              <a:t> </a:t>
            </a:r>
            <a:endParaRPr lang="ru-RU" altLang="ru-RU" sz="2900" dirty="0">
              <a:solidFill>
                <a:srgbClr val="0070C0"/>
              </a:solidFill>
              <a:hlinkClick r:id="rId2"/>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21</a:t>
            </a:fld>
            <a:endParaRPr lang="ru-RU" dirty="0"/>
          </a:p>
        </p:txBody>
      </p:sp>
    </p:spTree>
    <p:extLst>
      <p:ext uri="{BB962C8B-B14F-4D97-AF65-F5344CB8AC3E}">
        <p14:creationId xmlns:p14="http://schemas.microsoft.com/office/powerpoint/2010/main" val="2682950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62728"/>
          </a:xfrm>
          <a:solidFill>
            <a:schemeClr val="bg2">
              <a:lumMod val="50000"/>
            </a:schemeClr>
          </a:solidFill>
        </p:spPr>
        <p:txBody>
          <a:bodyPr>
            <a:normAutofit/>
          </a:bodyPr>
          <a:lstStyle/>
          <a:p>
            <a:pPr algn="ctr"/>
            <a:r>
              <a:rPr lang="ru-RU" altLang="ru-RU" sz="3200" dirty="0">
                <a:solidFill>
                  <a:schemeClr val="bg1"/>
                </a:solidFill>
              </a:rPr>
              <a:t>Практика по притворным сделкам</a:t>
            </a:r>
            <a:r>
              <a:rPr lang="ru-RU" sz="3200"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62730"/>
            <a:ext cx="12192001" cy="6195270"/>
          </a:xfrm>
        </p:spPr>
        <p:txBody>
          <a:bodyPr>
            <a:normAutofit lnSpcReduction="10000"/>
          </a:bodyPr>
          <a:lstStyle/>
          <a:p>
            <a:pPr>
              <a:defRPr/>
            </a:pPr>
            <a:r>
              <a:rPr lang="ru-RU" sz="2400" dirty="0">
                <a:solidFill>
                  <a:srgbClr val="000099"/>
                </a:solidFill>
              </a:rPr>
              <a:t>определение Верховного Суда РФ от 27.08.2020 N 306-ЭС17-11031(6), </a:t>
            </a:r>
          </a:p>
          <a:p>
            <a:pPr>
              <a:defRPr/>
            </a:pPr>
            <a:r>
              <a:rPr lang="ru-RU" sz="2400" dirty="0">
                <a:solidFill>
                  <a:srgbClr val="000099"/>
                </a:solidFill>
              </a:rPr>
              <a:t>определение от 02.07.2020 N 307-ЭС18598(2), </a:t>
            </a:r>
          </a:p>
          <a:p>
            <a:pPr>
              <a:defRPr/>
            </a:pPr>
            <a:r>
              <a:rPr lang="ru-RU" sz="2400" dirty="0">
                <a:solidFill>
                  <a:srgbClr val="C00000"/>
                </a:solidFill>
              </a:rPr>
              <a:t>Определение от 30 марта 2022 г. N 305-ЭС20-20127(4,5) – отказ в передаче</a:t>
            </a:r>
          </a:p>
          <a:p>
            <a:pPr>
              <a:defRPr/>
            </a:pPr>
            <a:r>
              <a:rPr lang="ru-RU" sz="2400" dirty="0">
                <a:solidFill>
                  <a:srgbClr val="003399"/>
                </a:solidFill>
              </a:rPr>
              <a:t>финансовый управляющий имуществом должника  обратился с заявлением о признании недействительными договоров купли-продажи недвижимого имущества (квартир) должника, Зверевой Елены Евгеньевны, Самсонова Сергея Евгеньевича, </a:t>
            </a:r>
            <a:r>
              <a:rPr lang="ru-RU" sz="2400" dirty="0" err="1">
                <a:solidFill>
                  <a:srgbClr val="003399"/>
                </a:solidFill>
              </a:rPr>
              <a:t>Болтрик</a:t>
            </a:r>
            <a:r>
              <a:rPr lang="ru-RU" sz="2400" dirty="0">
                <a:solidFill>
                  <a:srgbClr val="003399"/>
                </a:solidFill>
              </a:rPr>
              <a:t> Яны Сергеевны, Франке Ольги Васильевны, Кочкина Павла Петровича, Департамента городского имущества города Москвы, Зайченко Виталия Николаевича, Романчук Марины Сергеевны и применении </a:t>
            </a:r>
            <a:r>
              <a:rPr lang="ru-RU" sz="2400" b="1" u="sng" dirty="0">
                <a:solidFill>
                  <a:srgbClr val="003399"/>
                </a:solidFill>
              </a:rPr>
              <a:t>последствий недействительности сделок в виде признания права собственности должника на квартиры, </a:t>
            </a:r>
            <a:r>
              <a:rPr lang="ru-RU" sz="2400" b="1" u="sng" dirty="0" err="1">
                <a:solidFill>
                  <a:srgbClr val="003399"/>
                </a:solidFill>
              </a:rPr>
              <a:t>обязания</a:t>
            </a:r>
            <a:r>
              <a:rPr lang="ru-RU" sz="2400" b="1" u="sng" dirty="0">
                <a:solidFill>
                  <a:srgbClr val="003399"/>
                </a:solidFill>
              </a:rPr>
              <a:t> </a:t>
            </a:r>
            <a:r>
              <a:rPr lang="ru-RU" sz="2400" b="1" u="sng" dirty="0" err="1">
                <a:solidFill>
                  <a:srgbClr val="003399"/>
                </a:solidFill>
              </a:rPr>
              <a:t>Болтрик</a:t>
            </a:r>
            <a:r>
              <a:rPr lang="ru-RU" sz="2400" b="1" u="sng" dirty="0">
                <a:solidFill>
                  <a:srgbClr val="003399"/>
                </a:solidFill>
              </a:rPr>
              <a:t> Я.С. и Романчук М.С. возвратить в конкурсную массу должника отчужденные квартиры.</a:t>
            </a:r>
          </a:p>
          <a:p>
            <a:pPr>
              <a:defRPr/>
            </a:pPr>
            <a:r>
              <a:rPr lang="ru-RU" sz="2400" dirty="0">
                <a:solidFill>
                  <a:srgbClr val="C00000"/>
                </a:solidFill>
              </a:rPr>
              <a:t>Квартиры изначально регистрировалась на доверенных лиц, приобретались за счет должника;</a:t>
            </a:r>
          </a:p>
          <a:p>
            <a:pPr>
              <a:defRPr/>
            </a:pPr>
            <a:r>
              <a:rPr lang="ru-RU" sz="2400" dirty="0">
                <a:solidFill>
                  <a:srgbClr val="C00000"/>
                </a:solidFill>
              </a:rPr>
              <a:t>правоохранительными органами установлен факт формального оформления части имущества должника на доверенных по отношению к нему третьих лиц;</a:t>
            </a:r>
          </a:p>
          <a:p>
            <a:pPr>
              <a:defRPr/>
            </a:pPr>
            <a:r>
              <a:rPr lang="ru-RU" sz="2400" dirty="0">
                <a:solidFill>
                  <a:srgbClr val="C00000"/>
                </a:solidFill>
              </a:rPr>
              <a:t>рассмотрено в рамках дела о банкротстве.</a:t>
            </a:r>
          </a:p>
          <a:p>
            <a:r>
              <a:rPr lang="ru-RU" altLang="ru-RU" sz="2400" dirty="0">
                <a:solidFill>
                  <a:srgbClr val="0070C0"/>
                </a:solidFill>
              </a:rPr>
              <a:t> </a:t>
            </a:r>
            <a:endParaRPr lang="ru-RU" altLang="ru-RU" sz="2400" dirty="0">
              <a:solidFill>
                <a:srgbClr val="0070C0"/>
              </a:solidFill>
              <a:hlinkClick r:id="rId2"/>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22</a:t>
            </a:fld>
            <a:endParaRPr lang="ru-RU" dirty="0"/>
          </a:p>
        </p:txBody>
      </p:sp>
    </p:spTree>
    <p:extLst>
      <p:ext uri="{BB962C8B-B14F-4D97-AF65-F5344CB8AC3E}">
        <p14:creationId xmlns:p14="http://schemas.microsoft.com/office/powerpoint/2010/main" val="25844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chemeClr val="bg2">
              <a:lumMod val="50000"/>
            </a:schemeClr>
          </a:solidFill>
        </p:spPr>
        <p:txBody>
          <a:bodyPr>
            <a:normAutofit/>
          </a:bodyPr>
          <a:lstStyle/>
          <a:p>
            <a:pPr algn="ctr"/>
            <a:r>
              <a:rPr lang="ru-RU" sz="3200" dirty="0">
                <a:solidFill>
                  <a:schemeClr val="bg1"/>
                </a:solidFill>
              </a:rPr>
              <a:t>Практика округов. Оспаривание сделок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a:bodyPr>
          <a:lstStyle/>
          <a:p>
            <a:pPr>
              <a:buFont typeface="Wingdings 3" charset="2"/>
              <a:buChar char=""/>
              <a:defRPr/>
            </a:pPr>
            <a:r>
              <a:rPr lang="ru-RU" sz="2000" dirty="0">
                <a:solidFill>
                  <a:srgbClr val="C00000"/>
                </a:solidFill>
              </a:rPr>
              <a:t> постановление  ФАС ВСО от 20.12.2021 по делу N А19-14791/2014 </a:t>
            </a:r>
            <a:r>
              <a:rPr lang="ru-RU" sz="2000" dirty="0">
                <a:solidFill>
                  <a:srgbClr val="C00000"/>
                </a:solidFill>
                <a:hlinkClick r:id="rId2">
                  <a:extLst>
                    <a:ext uri="{A12FA001-AC4F-418D-AE19-62706E023703}">
                      <ahyp:hlinkClr xmlns:ahyp="http://schemas.microsoft.com/office/drawing/2018/hyperlinkcolor" val="tx"/>
                    </a:ext>
                  </a:extLst>
                </a:hlinkClick>
              </a:rPr>
              <a:t>–</a:t>
            </a:r>
            <a:r>
              <a:rPr lang="ru-RU" sz="2000" dirty="0">
                <a:solidFill>
                  <a:srgbClr val="3669AB"/>
                </a:solidFill>
              </a:rPr>
              <a:t> оспаривание сделок с пропуском срока. Убытки-13 031 475 руб.</a:t>
            </a:r>
          </a:p>
          <a:p>
            <a:r>
              <a:rPr lang="en-US" dirty="0"/>
              <a:t> </a:t>
            </a:r>
            <a:r>
              <a:rPr lang="ru-RU" sz="2000" dirty="0">
                <a:solidFill>
                  <a:srgbClr val="C00000"/>
                </a:solidFill>
              </a:rPr>
              <a:t>постановление  ФАС СКО от 09.09.2021 </a:t>
            </a:r>
            <a:r>
              <a:rPr lang="en-US" sz="2000" dirty="0">
                <a:solidFill>
                  <a:srgbClr val="C00000"/>
                </a:solidFill>
              </a:rPr>
              <a:t>N </a:t>
            </a:r>
            <a:r>
              <a:rPr lang="ru-RU" sz="2000" dirty="0">
                <a:solidFill>
                  <a:srgbClr val="C00000"/>
                </a:solidFill>
              </a:rPr>
              <a:t>А32-10233/2016 </a:t>
            </a:r>
            <a:r>
              <a:rPr lang="ru-RU" sz="2000" dirty="0">
                <a:solidFill>
                  <a:srgbClr val="3669AB"/>
                </a:solidFill>
              </a:rPr>
              <a:t>- 8 155 974 руб.</a:t>
            </a:r>
          </a:p>
          <a:p>
            <a:r>
              <a:rPr lang="ru-RU" sz="2000" dirty="0">
                <a:solidFill>
                  <a:srgbClr val="993300"/>
                </a:solidFill>
              </a:rPr>
              <a:t>определение ВС РФ от 27 декабря 2021 г. N 307-ЭС20-21741(3) (отказ в передаче) – </a:t>
            </a:r>
            <a:r>
              <a:rPr lang="ru-RU" sz="2000" dirty="0">
                <a:solidFill>
                  <a:srgbClr val="3669AB"/>
                </a:solidFill>
              </a:rPr>
              <a:t>убытки в виде расходов, связанных с оплатой государственной пошлины в сумме 6 000 руб.,  оспаривание бесперспективных сделок.</a:t>
            </a:r>
          </a:p>
          <a:p>
            <a:r>
              <a:rPr lang="ru-RU" sz="2000" dirty="0">
                <a:solidFill>
                  <a:srgbClr val="C00000"/>
                </a:solidFill>
              </a:rPr>
              <a:t>постановление ФАС ВВО от 1.11. 2021 г. по делу N А28-11686/2020- отказано, бесперспективность.</a:t>
            </a:r>
          </a:p>
          <a:p>
            <a:r>
              <a:rPr lang="ru-RU" sz="2000" dirty="0">
                <a:solidFill>
                  <a:srgbClr val="C00000"/>
                </a:solidFill>
              </a:rPr>
              <a:t> </a:t>
            </a:r>
            <a:r>
              <a:rPr lang="ru-RU" sz="2000" dirty="0">
                <a:solidFill>
                  <a:srgbClr val="3669AB"/>
                </a:solidFill>
              </a:rPr>
              <a:t>конкурсный управляющий не оспаривал указанные сделки в установленном законом порядке.</a:t>
            </a:r>
          </a:p>
          <a:p>
            <a:r>
              <a:rPr lang="ru-RU" sz="2000" dirty="0">
                <a:solidFill>
                  <a:srgbClr val="3669AB"/>
                </a:solidFill>
              </a:rPr>
              <a:t>Между тем результатом их оспаривания самим предпринимателем, как в суде общей юрисдикции, так и в рамках дела о несостоятельности (банкротстве) должника, явился отказ в удовлетворении требований. Названные обстоятельства были известны конкурсному управляющему и учтены при анализе перспектив оспаривания сделок.</a:t>
            </a:r>
          </a:p>
          <a:p>
            <a:endParaRPr lang="ru-RU" sz="2000" dirty="0">
              <a:solidFill>
                <a:srgbClr val="C00000"/>
              </a:solidFill>
            </a:endParaRPr>
          </a:p>
          <a:p>
            <a:r>
              <a:rPr lang="ru-RU" sz="2000" dirty="0"/>
              <a:t> </a:t>
            </a:r>
          </a:p>
          <a:p>
            <a:pPr>
              <a:buFont typeface="Wingdings 3" charset="2"/>
              <a:buChar char=""/>
              <a:defRPr/>
            </a:pPr>
            <a:endParaRPr lang="ru-RU" sz="2000" dirty="0">
              <a:solidFill>
                <a:srgbClr val="3669AB"/>
              </a:solidFill>
            </a:endParaRPr>
          </a:p>
          <a:p>
            <a:pPr>
              <a:buFont typeface="Wingdings 3" charset="2"/>
              <a:buChar char=""/>
              <a:defRPr/>
            </a:pPr>
            <a:endParaRPr lang="ru-RU" sz="2000" dirty="0">
              <a:solidFill>
                <a:srgbClr val="C00000"/>
              </a:solidFill>
              <a:hlinkClick r:id="rId2">
                <a:extLst>
                  <a:ext uri="{A12FA001-AC4F-418D-AE19-62706E023703}">
                    <ahyp:hlinkClr xmlns:ahyp="http://schemas.microsoft.com/office/drawing/2018/hyperlinkcolor" val="tx"/>
                  </a:ext>
                </a:extLst>
              </a:hlinkClick>
            </a:endParaRPr>
          </a:p>
          <a:p>
            <a:pPr>
              <a:buFont typeface="Wingdings 3" charset="2"/>
              <a:buChar char=""/>
              <a:defRPr/>
            </a:pPr>
            <a:endParaRPr lang="ru-RU" sz="2000" dirty="0">
              <a:solidFill>
                <a:srgbClr val="C00000"/>
              </a:solidFill>
              <a:hlinkClick r:id="rId3">
                <a:extLst>
                  <a:ext uri="{A12FA001-AC4F-418D-AE19-62706E023703}">
                    <ahyp:hlinkClr xmlns:ahyp="http://schemas.microsoft.com/office/drawing/2018/hyperlinkcolor" val="tx"/>
                  </a:ext>
                </a:extLst>
              </a:hlinkClick>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23</a:t>
            </a:fld>
            <a:endParaRPr lang="ru-RU" dirty="0"/>
          </a:p>
        </p:txBody>
      </p:sp>
    </p:spTree>
    <p:extLst>
      <p:ext uri="{BB962C8B-B14F-4D97-AF65-F5344CB8AC3E}">
        <p14:creationId xmlns:p14="http://schemas.microsoft.com/office/powerpoint/2010/main" val="289275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chemeClr val="bg2">
              <a:lumMod val="50000"/>
            </a:schemeClr>
          </a:solidFill>
        </p:spPr>
        <p:txBody>
          <a:bodyPr>
            <a:normAutofit fontScale="90000"/>
          </a:bodyPr>
          <a:lstStyle/>
          <a:p>
            <a:pPr algn="ctr"/>
            <a:br>
              <a:rPr lang="ru-RU" sz="3200" dirty="0"/>
            </a:br>
            <a:br>
              <a:rPr lang="ru-RU" sz="3200" dirty="0"/>
            </a:br>
            <a:r>
              <a:rPr lang="ru-RU" sz="3600" dirty="0">
                <a:solidFill>
                  <a:schemeClr val="bg1"/>
                </a:solidFill>
              </a:rPr>
              <a:t>№ 305-ЭС21-20169 (4) от  16 марта 2023 г. </a:t>
            </a:r>
            <a:br>
              <a:rPr lang="ru-RU" sz="3600" dirty="0">
                <a:solidFill>
                  <a:schemeClr val="bg1"/>
                </a:solidFill>
              </a:rPr>
            </a:br>
            <a:br>
              <a:rPr lang="ru-RU" sz="3600" dirty="0">
                <a:solidFill>
                  <a:schemeClr val="bg1"/>
                </a:solidFill>
              </a:rPr>
            </a:br>
            <a:r>
              <a:rPr lang="ru-RU" sz="3200"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lnSpcReduction="10000"/>
          </a:bodyPr>
          <a:lstStyle/>
          <a:p>
            <a:pPr>
              <a:defRPr/>
            </a:pPr>
            <a:r>
              <a:rPr lang="ru-RU" altLang="ru-RU" sz="2000" dirty="0">
                <a:solidFill>
                  <a:srgbClr val="003399"/>
                </a:solidFill>
              </a:rPr>
              <a:t>КУ просил истребовать в ГИБДД МВД РФ информацию и документы о транспортных средствах, указав их марки и идентификационные номера (VIN). Суды отказали, спор о последствиях недействительности сделок разрешен в  пользу КМ.</a:t>
            </a:r>
          </a:p>
          <a:p>
            <a:pPr>
              <a:defRPr/>
            </a:pPr>
            <a:r>
              <a:rPr lang="ru-RU" altLang="ru-RU" sz="2000" dirty="0">
                <a:solidFill>
                  <a:srgbClr val="003399"/>
                </a:solidFill>
              </a:rPr>
              <a:t>ВС РФ – в рамках дела о банкротстве признаны недействительными несколько договоров купли-продажи транспортных средств, заключенных обществом  и Магомедовым И.М., Магомедова З.А  . Применены последствия недействительности сделок.</a:t>
            </a:r>
          </a:p>
          <a:p>
            <a:pPr>
              <a:defRPr/>
            </a:pPr>
            <a:r>
              <a:rPr lang="ru-RU" altLang="ru-RU" sz="2000" dirty="0">
                <a:solidFill>
                  <a:srgbClr val="003399"/>
                </a:solidFill>
              </a:rPr>
              <a:t>Покупатели произвели дальнейшее отчуждение транспортных средств.</a:t>
            </a:r>
          </a:p>
          <a:p>
            <a:pPr>
              <a:defRPr/>
            </a:pPr>
            <a:r>
              <a:rPr lang="ru-RU" altLang="ru-RU" sz="2000" dirty="0">
                <a:solidFill>
                  <a:srgbClr val="003399"/>
                </a:solidFill>
              </a:rPr>
              <a:t>Для достижения данной цели конкурсный управляющий должен принимать меры к пополнению конкурсной массы, в том числе посредством оспаривания совершенных в преддверии банкротства сделок по выводу активов должника (подозрительных сделок, статья 61.2 Закона о банкротстве), совершения иных действий, направленных на поиск, выявление и возврат имущества должника, находящегося у третьих лиц (абзац пятый п. 2 ст. 129 Закона о банкротстве).</a:t>
            </a:r>
          </a:p>
          <a:p>
            <a:pPr>
              <a:defRPr/>
            </a:pPr>
            <a:r>
              <a:rPr lang="ru-RU" altLang="ru-RU" sz="2000" dirty="0">
                <a:solidFill>
                  <a:srgbClr val="003399"/>
                </a:solidFill>
              </a:rPr>
              <a:t>В рассматриваемом случае управляющему необходима была информация о лицах, вступивших в правоотношения с контрагентами должника. Они не включены в перечень субъектов, перечисленных в абзаце седьмом пункта 1 статьи 20.3 Закона о банкротстве. Соответствующая информация могла быть предоставлена управляющему лишь по запросу суда.</a:t>
            </a:r>
          </a:p>
          <a:p>
            <a:pPr>
              <a:defRPr/>
            </a:pPr>
            <a:r>
              <a:rPr lang="ru-RU" altLang="ru-RU" sz="2000" dirty="0">
                <a:solidFill>
                  <a:srgbClr val="003399"/>
                </a:solidFill>
              </a:rPr>
              <a:t>ВС принял определение: запросить в ГИБДД МВД РФ информацию и документы о транспортных средствах, собственниках с предоставлением копий документов КУ.</a:t>
            </a:r>
          </a:p>
          <a:p>
            <a:pPr>
              <a:lnSpc>
                <a:spcPct val="100000"/>
              </a:lnSpc>
            </a:pPr>
            <a:endParaRPr lang="ru-RU" sz="2000" dirty="0"/>
          </a:p>
          <a:p>
            <a:pPr>
              <a:lnSpc>
                <a:spcPct val="100000"/>
              </a:lnSpc>
            </a:pPr>
            <a:r>
              <a:rPr lang="ru-RU" sz="2000" dirty="0"/>
              <a:t> </a:t>
            </a:r>
          </a:p>
          <a:p>
            <a:pPr>
              <a:buFont typeface="Wingdings 3" charset="2"/>
              <a:buChar char=""/>
              <a:defRPr/>
            </a:pPr>
            <a:endParaRPr lang="ru-RU" sz="2000" dirty="0">
              <a:solidFill>
                <a:srgbClr val="3669AB"/>
              </a:solidFill>
            </a:endParaRPr>
          </a:p>
          <a:p>
            <a:pPr>
              <a:buFont typeface="Wingdings 3" charset="2"/>
              <a:buChar char=""/>
              <a:defRPr/>
            </a:pPr>
            <a:endParaRPr lang="ru-RU" sz="2000" dirty="0">
              <a:solidFill>
                <a:srgbClr val="C00000"/>
              </a:solidFill>
              <a:hlinkClick r:id="rId2">
                <a:extLst>
                  <a:ext uri="{A12FA001-AC4F-418D-AE19-62706E023703}">
                    <ahyp:hlinkClr xmlns:ahyp="http://schemas.microsoft.com/office/drawing/2018/hyperlinkcolor" val="tx"/>
                  </a:ext>
                </a:extLst>
              </a:hlinkClick>
            </a:endParaRPr>
          </a:p>
          <a:p>
            <a:pPr>
              <a:buFont typeface="Wingdings 3" charset="2"/>
              <a:buChar char=""/>
              <a:defRPr/>
            </a:pPr>
            <a:endParaRPr lang="ru-RU" sz="2000" dirty="0">
              <a:solidFill>
                <a:srgbClr val="C00000"/>
              </a:solidFill>
              <a:hlinkClick r:id="rId3">
                <a:extLst>
                  <a:ext uri="{A12FA001-AC4F-418D-AE19-62706E023703}">
                    <ahyp:hlinkClr xmlns:ahyp="http://schemas.microsoft.com/office/drawing/2018/hyperlinkcolor" val="tx"/>
                  </a:ext>
                </a:extLst>
              </a:hlinkClick>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24</a:t>
            </a:fld>
            <a:endParaRPr lang="ru-RU" dirty="0"/>
          </a:p>
        </p:txBody>
      </p:sp>
    </p:spTree>
    <p:extLst>
      <p:ext uri="{BB962C8B-B14F-4D97-AF65-F5344CB8AC3E}">
        <p14:creationId xmlns:p14="http://schemas.microsoft.com/office/powerpoint/2010/main" val="206587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chemeClr val="bg2">
              <a:lumMod val="50000"/>
            </a:schemeClr>
          </a:solidFill>
        </p:spPr>
        <p:txBody>
          <a:bodyPr>
            <a:normAutofit fontScale="90000"/>
          </a:bodyPr>
          <a:lstStyle/>
          <a:p>
            <a:pPr algn="ctr"/>
            <a:br>
              <a:rPr lang="ru-RU" altLang="ru-RU" sz="3200" dirty="0">
                <a:solidFill>
                  <a:schemeClr val="bg1"/>
                </a:solidFill>
              </a:rPr>
            </a:br>
            <a:r>
              <a:rPr lang="ru-RU" altLang="ru-RU" sz="3200" dirty="0">
                <a:solidFill>
                  <a:schemeClr val="bg1"/>
                </a:solidFill>
              </a:rPr>
              <a:t>Определение от 15.11.2021 N 307-ЭС19-23103(2)</a:t>
            </a:r>
            <a:br>
              <a:rPr lang="ru-RU" altLang="ru-RU" sz="3200" dirty="0">
                <a:solidFill>
                  <a:schemeClr val="bg1"/>
                </a:solidFill>
              </a:rPr>
            </a:br>
            <a:r>
              <a:rPr lang="ru-RU" sz="3200"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a:bodyPr>
          <a:lstStyle/>
          <a:p>
            <a:pPr>
              <a:defRPr/>
            </a:pPr>
            <a:r>
              <a:rPr lang="ru-RU" altLang="ru-RU" sz="2000" dirty="0">
                <a:solidFill>
                  <a:srgbClr val="003399"/>
                </a:solidFill>
              </a:rPr>
              <a:t>Об истребовании информации о наличии зарегистрированного в отношении должника, его супруги и детей недвижимого имущества и имущественных прав за период </a:t>
            </a:r>
          </a:p>
          <a:p>
            <a:pPr>
              <a:defRPr/>
            </a:pPr>
            <a:r>
              <a:rPr lang="ru-RU" altLang="ru-RU" sz="2000" dirty="0">
                <a:solidFill>
                  <a:srgbClr val="003399"/>
                </a:solidFill>
              </a:rPr>
              <a:t>Суды - исходили из того, что </a:t>
            </a:r>
            <a:r>
              <a:rPr lang="ru-RU" altLang="ru-RU" sz="2000" b="1" dirty="0">
                <a:solidFill>
                  <a:srgbClr val="003399"/>
                </a:solidFill>
              </a:rPr>
              <a:t>сведения об имуществе детей не относятся к сведениям об имуществе </a:t>
            </a:r>
            <a:r>
              <a:rPr lang="ru-RU" altLang="ru-RU" sz="2000" dirty="0">
                <a:solidFill>
                  <a:srgbClr val="003399"/>
                </a:solidFill>
              </a:rPr>
              <a:t>должника, поскольку законом не предусмотрен режим общей совместной собственности родителей и детей.</a:t>
            </a:r>
          </a:p>
          <a:p>
            <a:pPr>
              <a:defRPr/>
            </a:pPr>
            <a:r>
              <a:rPr lang="ru-RU" altLang="ru-RU" sz="2000" dirty="0"/>
              <a:t>ВС - </a:t>
            </a:r>
            <a:r>
              <a:rPr lang="ru-RU" altLang="ru-RU" sz="2000" dirty="0">
                <a:solidFill>
                  <a:srgbClr val="003399"/>
                </a:solidFill>
              </a:rPr>
              <a:t>Дети являются той категорией лиц, которая </a:t>
            </a:r>
            <a:r>
              <a:rPr lang="ru-RU" altLang="ru-RU" sz="2000" b="1" dirty="0">
                <a:solidFill>
                  <a:srgbClr val="003399"/>
                </a:solidFill>
              </a:rPr>
              <a:t>может быть использована должником для вывода имущества </a:t>
            </a:r>
            <a:r>
              <a:rPr lang="ru-RU" altLang="ru-RU" sz="2000" dirty="0">
                <a:solidFill>
                  <a:srgbClr val="003399"/>
                </a:solidFill>
              </a:rPr>
              <a:t>посредством создания фигуры </a:t>
            </a:r>
            <a:r>
              <a:rPr lang="ru-RU" altLang="ru-RU" sz="2000" b="1" dirty="0">
                <a:solidFill>
                  <a:srgbClr val="003399"/>
                </a:solidFill>
              </a:rPr>
              <a:t>мнимого держателя активов.</a:t>
            </a:r>
            <a:r>
              <a:rPr lang="ru-RU" altLang="ru-RU" sz="2000" dirty="0">
                <a:solidFill>
                  <a:srgbClr val="003399"/>
                </a:solidFill>
              </a:rPr>
              <a:t> Учитывая вероятность подобного развития событий, требования арбитражных управляющих о предоставлении уполномоченным на то государственным органом сведений об имуществе, принадлежащем детям должника, подлежат удовлетворению </a:t>
            </a:r>
            <a:r>
              <a:rPr lang="ru-RU" altLang="ru-RU" sz="2000" b="1" dirty="0">
                <a:solidFill>
                  <a:srgbClr val="003399"/>
                </a:solidFill>
              </a:rPr>
              <a:t>при наличии даже минимальных сомнений в фиктивном оформлении на них имущества несостоятельного родителя.</a:t>
            </a:r>
          </a:p>
          <a:p>
            <a:pPr>
              <a:defRPr/>
            </a:pPr>
            <a:r>
              <a:rPr lang="ru-RU" altLang="ru-RU" sz="2000" dirty="0">
                <a:solidFill>
                  <a:srgbClr val="003399"/>
                </a:solidFill>
              </a:rPr>
              <a:t>Предложенный судами способ получения информации о принадлежащем детям имуществе путем анализа иных документов должника </a:t>
            </a:r>
            <a:r>
              <a:rPr lang="ru-RU" altLang="ru-RU" sz="2000" b="1" dirty="0">
                <a:solidFill>
                  <a:srgbClr val="003399"/>
                </a:solidFill>
              </a:rPr>
              <a:t>влечет затягивание процедуры банкротства</a:t>
            </a:r>
            <a:r>
              <a:rPr lang="ru-RU" altLang="ru-RU" sz="2000" dirty="0">
                <a:solidFill>
                  <a:srgbClr val="003399"/>
                </a:solidFill>
              </a:rPr>
              <a:t>, недостижение положительного результата и невозможность в связи с этим выявления и оспаривания сделок с целью возврата имущества в конкурсную массу.</a:t>
            </a:r>
          </a:p>
          <a:p>
            <a:pPr>
              <a:defRPr/>
            </a:pPr>
            <a:r>
              <a:rPr lang="ru-RU" altLang="ru-RU" sz="2000" dirty="0">
                <a:solidFill>
                  <a:srgbClr val="003399"/>
                </a:solidFill>
              </a:rPr>
              <a:t>На новое рассмотрение.</a:t>
            </a:r>
          </a:p>
          <a:p>
            <a:pPr>
              <a:buFont typeface="Wingdings 3" charset="2"/>
              <a:buChar char=""/>
              <a:defRPr/>
            </a:pPr>
            <a:r>
              <a:rPr lang="ru-RU" sz="2000" dirty="0">
                <a:solidFill>
                  <a:srgbClr val="C00000"/>
                </a:solidFill>
              </a:rPr>
              <a:t>  </a:t>
            </a:r>
            <a:endParaRPr lang="ru-RU" sz="2000" dirty="0">
              <a:solidFill>
                <a:srgbClr val="3669AB"/>
              </a:solidFill>
            </a:endParaRPr>
          </a:p>
          <a:p>
            <a:endParaRPr lang="ru-RU" sz="2000" dirty="0">
              <a:solidFill>
                <a:srgbClr val="C00000"/>
              </a:solidFill>
            </a:endParaRPr>
          </a:p>
          <a:p>
            <a:r>
              <a:rPr lang="ru-RU" sz="2000" dirty="0"/>
              <a:t> </a:t>
            </a:r>
          </a:p>
          <a:p>
            <a:pPr>
              <a:buFont typeface="Wingdings 3" charset="2"/>
              <a:buChar char=""/>
              <a:defRPr/>
            </a:pPr>
            <a:endParaRPr lang="ru-RU" sz="2000" dirty="0">
              <a:solidFill>
                <a:srgbClr val="3669AB"/>
              </a:solidFill>
            </a:endParaRPr>
          </a:p>
          <a:p>
            <a:pPr>
              <a:buFont typeface="Wingdings 3" charset="2"/>
              <a:buChar char=""/>
              <a:defRPr/>
            </a:pPr>
            <a:endParaRPr lang="ru-RU" sz="2000" dirty="0">
              <a:solidFill>
                <a:srgbClr val="C00000"/>
              </a:solidFill>
              <a:hlinkClick r:id="rId2">
                <a:extLst>
                  <a:ext uri="{A12FA001-AC4F-418D-AE19-62706E023703}">
                    <ahyp:hlinkClr xmlns:ahyp="http://schemas.microsoft.com/office/drawing/2018/hyperlinkcolor" val="tx"/>
                  </a:ext>
                </a:extLst>
              </a:hlinkClick>
            </a:endParaRPr>
          </a:p>
          <a:p>
            <a:pPr>
              <a:buFont typeface="Wingdings 3" charset="2"/>
              <a:buChar char=""/>
              <a:defRPr/>
            </a:pPr>
            <a:endParaRPr lang="ru-RU" sz="2000" dirty="0">
              <a:solidFill>
                <a:srgbClr val="C00000"/>
              </a:solidFill>
              <a:hlinkClick r:id="rId3">
                <a:extLst>
                  <a:ext uri="{A12FA001-AC4F-418D-AE19-62706E023703}">
                    <ahyp:hlinkClr xmlns:ahyp="http://schemas.microsoft.com/office/drawing/2018/hyperlinkcolor" val="tx"/>
                  </a:ext>
                </a:extLst>
              </a:hlinkClick>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25</a:t>
            </a:fld>
            <a:endParaRPr lang="ru-RU" dirty="0"/>
          </a:p>
        </p:txBody>
      </p:sp>
    </p:spTree>
    <p:extLst>
      <p:ext uri="{BB962C8B-B14F-4D97-AF65-F5344CB8AC3E}">
        <p14:creationId xmlns:p14="http://schemas.microsoft.com/office/powerpoint/2010/main" val="2786527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chemeClr val="bg2">
              <a:lumMod val="50000"/>
            </a:schemeClr>
          </a:solidFill>
        </p:spPr>
        <p:txBody>
          <a:bodyPr>
            <a:normAutofit/>
          </a:bodyPr>
          <a:lstStyle/>
          <a:p>
            <a:pPr algn="ctr"/>
            <a:r>
              <a:rPr lang="ru-RU" altLang="ru-RU" sz="3200" dirty="0">
                <a:solidFill>
                  <a:schemeClr val="bg1"/>
                </a:solidFill>
              </a:rPr>
              <a:t>Определение от 29.04.2021 № 307-ЭС20-22954</a:t>
            </a:r>
            <a:r>
              <a:rPr lang="ru-RU" sz="3200"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a:bodyPr>
          <a:lstStyle/>
          <a:p>
            <a:pPr>
              <a:defRPr/>
            </a:pPr>
            <a:r>
              <a:rPr lang="ru-RU" sz="2000" dirty="0">
                <a:solidFill>
                  <a:srgbClr val="C00000"/>
                </a:solidFill>
              </a:rPr>
              <a:t> </a:t>
            </a:r>
            <a:r>
              <a:rPr lang="ru-RU" altLang="ru-RU" sz="2400" dirty="0">
                <a:solidFill>
                  <a:srgbClr val="003399"/>
                </a:solidFill>
              </a:rPr>
              <a:t>Для проведения полноценного анализа финансово-хозяйственной деятельности должника, в том числе его сделок, причин банкротства управляющий должен, помимо прочего, </a:t>
            </a:r>
            <a:r>
              <a:rPr lang="ru-RU" altLang="ru-RU" sz="2400" b="1" dirty="0">
                <a:solidFill>
                  <a:srgbClr val="003399"/>
                </a:solidFill>
              </a:rPr>
              <a:t>располагать информацией о родственных связях контролирующих лиц.</a:t>
            </a:r>
            <a:r>
              <a:rPr lang="ru-RU" altLang="ru-RU" sz="2400" dirty="0">
                <a:solidFill>
                  <a:srgbClr val="003399"/>
                </a:solidFill>
              </a:rPr>
              <a:t> Эта информация требуется управляющему для осуществления возложенных на него обязанностей.</a:t>
            </a:r>
          </a:p>
          <a:p>
            <a:pPr>
              <a:defRPr/>
            </a:pPr>
            <a:r>
              <a:rPr lang="ru-RU" altLang="ru-RU" sz="2400" dirty="0">
                <a:solidFill>
                  <a:srgbClr val="003399"/>
                </a:solidFill>
              </a:rPr>
              <a:t>Обращение управляющего в суд за содействием в получении сведений о том, кто является родственниками, свойственниками контролирующих общество лиц, преследовало правомерные цели и соответствовало охраняемому законом интересу, а именно защите прав кредиторов.</a:t>
            </a:r>
          </a:p>
          <a:p>
            <a:pPr>
              <a:defRPr/>
            </a:pPr>
            <a:r>
              <a:rPr lang="ru-RU" altLang="ru-RU" sz="2400" dirty="0">
                <a:solidFill>
                  <a:srgbClr val="003399"/>
                </a:solidFill>
              </a:rPr>
              <a:t>Контролировавшие должника лица в своих возражениях против предоставления такой информации </a:t>
            </a:r>
            <a:r>
              <a:rPr lang="ru-RU" altLang="ru-RU" sz="2400" b="1" dirty="0">
                <a:solidFill>
                  <a:srgbClr val="003399"/>
                </a:solidFill>
              </a:rPr>
              <a:t>не могут ограничиться лишь ссылками на то, что испрашиваемые сведения относятся к сфере их личной</a:t>
            </a:r>
            <a:r>
              <a:rPr lang="ru-RU" altLang="ru-RU" sz="2400" dirty="0">
                <a:solidFill>
                  <a:srgbClr val="003399"/>
                </a:solidFill>
              </a:rPr>
              <a:t> и семейной жизни, а должны привести свидетельства того, что запрашиваемая информация </a:t>
            </a:r>
            <a:r>
              <a:rPr lang="ru-RU" altLang="ru-RU" sz="2400" b="1" dirty="0">
                <a:solidFill>
                  <a:srgbClr val="003399"/>
                </a:solidFill>
              </a:rPr>
              <a:t>может быть использована управляющим в целях, не связанных с исполнением возложенных на него полномочий</a:t>
            </a:r>
            <a:r>
              <a:rPr lang="ru-RU" altLang="ru-RU" sz="2400" dirty="0">
                <a:solidFill>
                  <a:srgbClr val="003399"/>
                </a:solidFill>
              </a:rPr>
              <a:t>.</a:t>
            </a:r>
            <a:r>
              <a:rPr lang="ru-RU" sz="2400" dirty="0">
                <a:solidFill>
                  <a:srgbClr val="000099"/>
                </a:solidFill>
              </a:rPr>
              <a:t> </a:t>
            </a:r>
            <a:endParaRPr lang="ru-RU" altLang="ru-RU" sz="2400" dirty="0">
              <a:solidFill>
                <a:srgbClr val="000099"/>
              </a:solidFill>
            </a:endParaRPr>
          </a:p>
          <a:p>
            <a:pPr>
              <a:buFont typeface="Wingdings 3" charset="2"/>
              <a:buChar char=""/>
              <a:defRPr/>
            </a:pPr>
            <a:r>
              <a:rPr lang="ru-RU" sz="2400" dirty="0">
                <a:solidFill>
                  <a:srgbClr val="C00000"/>
                </a:solidFill>
              </a:rPr>
              <a:t> </a:t>
            </a:r>
            <a:endParaRPr lang="ru-RU" sz="2400" dirty="0">
              <a:solidFill>
                <a:srgbClr val="3669AB"/>
              </a:solidFill>
            </a:endParaRPr>
          </a:p>
          <a:p>
            <a:endParaRPr lang="ru-RU" sz="2000" dirty="0">
              <a:solidFill>
                <a:srgbClr val="C00000"/>
              </a:solidFill>
            </a:endParaRPr>
          </a:p>
          <a:p>
            <a:r>
              <a:rPr lang="ru-RU" sz="2000" dirty="0"/>
              <a:t> </a:t>
            </a:r>
          </a:p>
          <a:p>
            <a:pPr>
              <a:buFont typeface="Wingdings 3" charset="2"/>
              <a:buChar char=""/>
              <a:defRPr/>
            </a:pPr>
            <a:endParaRPr lang="ru-RU" sz="2000" dirty="0">
              <a:solidFill>
                <a:srgbClr val="3669AB"/>
              </a:solidFill>
            </a:endParaRPr>
          </a:p>
          <a:p>
            <a:pPr>
              <a:buFont typeface="Wingdings 3" charset="2"/>
              <a:buChar char=""/>
              <a:defRPr/>
            </a:pPr>
            <a:endParaRPr lang="ru-RU" sz="2000" dirty="0">
              <a:solidFill>
                <a:srgbClr val="C00000"/>
              </a:solidFill>
              <a:hlinkClick r:id="rId2">
                <a:extLst>
                  <a:ext uri="{A12FA001-AC4F-418D-AE19-62706E023703}">
                    <ahyp:hlinkClr xmlns:ahyp="http://schemas.microsoft.com/office/drawing/2018/hyperlinkcolor" val="tx"/>
                  </a:ext>
                </a:extLst>
              </a:hlinkClick>
            </a:endParaRPr>
          </a:p>
          <a:p>
            <a:pPr>
              <a:buFont typeface="Wingdings 3" charset="2"/>
              <a:buChar char=""/>
              <a:defRPr/>
            </a:pPr>
            <a:endParaRPr lang="ru-RU" sz="2000" dirty="0">
              <a:solidFill>
                <a:srgbClr val="C00000"/>
              </a:solidFill>
              <a:hlinkClick r:id="rId3">
                <a:extLst>
                  <a:ext uri="{A12FA001-AC4F-418D-AE19-62706E023703}">
                    <ahyp:hlinkClr xmlns:ahyp="http://schemas.microsoft.com/office/drawing/2018/hyperlinkcolor" val="tx"/>
                  </a:ext>
                </a:extLst>
              </a:hlinkClick>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26</a:t>
            </a:fld>
            <a:endParaRPr lang="ru-RU" dirty="0"/>
          </a:p>
        </p:txBody>
      </p:sp>
    </p:spTree>
    <p:extLst>
      <p:ext uri="{BB962C8B-B14F-4D97-AF65-F5344CB8AC3E}">
        <p14:creationId xmlns:p14="http://schemas.microsoft.com/office/powerpoint/2010/main" val="2764336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chemeClr val="bg2">
              <a:lumMod val="50000"/>
            </a:schemeClr>
          </a:solidFill>
        </p:spPr>
        <p:txBody>
          <a:bodyPr>
            <a:normAutofit/>
          </a:bodyPr>
          <a:lstStyle/>
          <a:p>
            <a:pPr algn="ctr"/>
            <a:r>
              <a:rPr lang="ru-RU" altLang="ru-RU" sz="3200" dirty="0">
                <a:solidFill>
                  <a:schemeClr val="bg1"/>
                </a:solidFill>
              </a:rPr>
              <a:t>Определение от 28.10.2021 N 308-ЭС21-12021 </a:t>
            </a:r>
            <a:r>
              <a:rPr lang="ru-RU" sz="3200"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a:bodyPr>
          <a:lstStyle/>
          <a:p>
            <a:pPr>
              <a:buFont typeface="Wingdings 3" charset="2"/>
              <a:buChar char=""/>
              <a:defRPr/>
            </a:pPr>
            <a:r>
              <a:rPr lang="ru-RU" sz="2000" dirty="0">
                <a:solidFill>
                  <a:srgbClr val="C00000"/>
                </a:solidFill>
              </a:rPr>
              <a:t>  </a:t>
            </a:r>
            <a:endParaRPr lang="ru-RU" sz="2000" dirty="0">
              <a:solidFill>
                <a:srgbClr val="3669AB"/>
              </a:solidFill>
            </a:endParaRPr>
          </a:p>
          <a:p>
            <a:pPr>
              <a:defRPr/>
            </a:pPr>
            <a:r>
              <a:rPr lang="ru-RU" sz="2000" dirty="0">
                <a:solidFill>
                  <a:srgbClr val="003399"/>
                </a:solidFill>
              </a:rPr>
              <a:t>Сведения о государственной регистрации актов гражданского состояния в отношении несовершеннолетних детей должника и его супруга (бывшего супруга) выдаются финансовому управляющему, только если </a:t>
            </a:r>
            <a:r>
              <a:rPr lang="ru-RU" sz="2000" b="1" dirty="0">
                <a:solidFill>
                  <a:srgbClr val="003399"/>
                </a:solidFill>
              </a:rPr>
              <a:t>в резолютивной части определения </a:t>
            </a:r>
            <a:r>
              <a:rPr lang="ru-RU" sz="2000" dirty="0">
                <a:solidFill>
                  <a:srgbClr val="003399"/>
                </a:solidFill>
              </a:rPr>
              <a:t>суда, которым он утвержден финансовым управляющим, </a:t>
            </a:r>
            <a:r>
              <a:rPr lang="ru-RU" sz="2000" b="1" dirty="0">
                <a:solidFill>
                  <a:srgbClr val="003399"/>
                </a:solidFill>
              </a:rPr>
              <a:t>указано на истребование судом соответствующих сведений из Единого государственного реестра записей актов гражданского состояния и выдачу этих сведений финансовому управляющему на руки </a:t>
            </a:r>
          </a:p>
          <a:p>
            <a:pPr marL="0" indent="0">
              <a:buNone/>
              <a:defRPr/>
            </a:pPr>
            <a:r>
              <a:rPr lang="ru-RU" sz="2000" dirty="0">
                <a:solidFill>
                  <a:srgbClr val="003399"/>
                </a:solidFill>
              </a:rPr>
              <a:t>   (</a:t>
            </a:r>
            <a:r>
              <a:rPr lang="ru-RU" sz="2000" dirty="0">
                <a:solidFill>
                  <a:srgbClr val="003399"/>
                </a:solidFill>
                <a:hlinkClick r:id="rId2"/>
              </a:rPr>
              <a:t>ч. 5 ст. 3, </a:t>
            </a:r>
            <a:r>
              <a:rPr lang="ru-RU" sz="2000" dirty="0">
                <a:solidFill>
                  <a:srgbClr val="003399"/>
                </a:solidFill>
                <a:hlinkClick r:id="rId3"/>
              </a:rPr>
              <a:t>ч. 7 ст. 66 АПК РФ).</a:t>
            </a:r>
          </a:p>
          <a:p>
            <a:pPr>
              <a:defRPr/>
            </a:pPr>
            <a:r>
              <a:rPr lang="ru-RU" sz="2000" dirty="0">
                <a:solidFill>
                  <a:srgbClr val="003399"/>
                </a:solidFill>
              </a:rPr>
              <a:t>При отсутствии таких указаний в определении об утверждении финансового управляющего суд </a:t>
            </a:r>
            <a:r>
              <a:rPr lang="ru-RU" sz="2000" b="1" dirty="0">
                <a:solidFill>
                  <a:srgbClr val="003399"/>
                </a:solidFill>
              </a:rPr>
              <a:t>по ходатайству управляющего выносит определение о предоставлении </a:t>
            </a:r>
            <a:r>
              <a:rPr lang="ru-RU" sz="2000" dirty="0">
                <a:solidFill>
                  <a:srgbClr val="003399"/>
                </a:solidFill>
              </a:rPr>
              <a:t>таких сведений из органов ЗАГС без проведения судебного заседания.</a:t>
            </a:r>
          </a:p>
          <a:p>
            <a:r>
              <a:rPr lang="ru-RU" sz="2000" dirty="0"/>
              <a:t> </a:t>
            </a:r>
          </a:p>
          <a:p>
            <a:pPr>
              <a:buFont typeface="Wingdings 3" charset="2"/>
              <a:buChar char=""/>
              <a:defRPr/>
            </a:pPr>
            <a:endParaRPr lang="ru-RU" sz="2000" dirty="0">
              <a:solidFill>
                <a:srgbClr val="3669AB"/>
              </a:solidFill>
            </a:endParaRPr>
          </a:p>
          <a:p>
            <a:pPr>
              <a:buFont typeface="Wingdings 3" charset="2"/>
              <a:buChar char=""/>
              <a:defRPr/>
            </a:pPr>
            <a:endParaRPr lang="ru-RU" sz="2000" dirty="0">
              <a:solidFill>
                <a:srgbClr val="C00000"/>
              </a:solidFill>
              <a:hlinkClick r:id="rId4">
                <a:extLst>
                  <a:ext uri="{A12FA001-AC4F-418D-AE19-62706E023703}">
                    <ahyp:hlinkClr xmlns:ahyp="http://schemas.microsoft.com/office/drawing/2018/hyperlinkcolor" val="tx"/>
                  </a:ext>
                </a:extLst>
              </a:hlinkClick>
            </a:endParaRPr>
          </a:p>
          <a:p>
            <a:pPr>
              <a:buFont typeface="Wingdings 3" charset="2"/>
              <a:buChar char=""/>
              <a:defRPr/>
            </a:pPr>
            <a:endParaRPr lang="ru-RU" sz="2000" dirty="0">
              <a:solidFill>
                <a:srgbClr val="C00000"/>
              </a:solidFill>
              <a:hlinkClick r:id="rId5">
                <a:extLst>
                  <a:ext uri="{A12FA001-AC4F-418D-AE19-62706E023703}">
                    <ahyp:hlinkClr xmlns:ahyp="http://schemas.microsoft.com/office/drawing/2018/hyperlinkcolor" val="tx"/>
                  </a:ext>
                </a:extLst>
              </a:hlinkClick>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27</a:t>
            </a:fld>
            <a:endParaRPr lang="ru-RU" dirty="0"/>
          </a:p>
        </p:txBody>
      </p:sp>
    </p:spTree>
    <p:extLst>
      <p:ext uri="{BB962C8B-B14F-4D97-AF65-F5344CB8AC3E}">
        <p14:creationId xmlns:p14="http://schemas.microsoft.com/office/powerpoint/2010/main" val="289914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520115"/>
          </a:xfrm>
          <a:solidFill>
            <a:schemeClr val="accent1"/>
          </a:solidFill>
        </p:spPr>
        <p:txBody>
          <a:bodyPr>
            <a:normAutofit fontScale="90000"/>
          </a:bodyPr>
          <a:lstStyle/>
          <a:p>
            <a:pPr algn="ctr"/>
            <a:r>
              <a:rPr lang="ru-RU" sz="3200" dirty="0">
                <a:solidFill>
                  <a:schemeClr val="bg1"/>
                </a:solidFill>
              </a:rPr>
              <a:t>  Отступление от очередности</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520118"/>
            <a:ext cx="12191999" cy="6337880"/>
          </a:xfrm>
        </p:spPr>
        <p:txBody>
          <a:bodyPr>
            <a:normAutofit fontScale="92500" lnSpcReduction="20000"/>
          </a:bodyPr>
          <a:lstStyle/>
          <a:p>
            <a:r>
              <a:rPr lang="ru-RU" sz="1900" dirty="0">
                <a:solidFill>
                  <a:srgbClr val="993300"/>
                </a:solidFill>
              </a:rPr>
              <a:t>Определение ВС РФ от 7 октября 2021 г. N 301-ЭС21-9161(1,2)- нарушена очередность погашения текущих платежей</a:t>
            </a:r>
          </a:p>
          <a:p>
            <a:pPr marL="0" indent="0">
              <a:buNone/>
            </a:pPr>
            <a:r>
              <a:rPr lang="ru-RU" sz="1900" i="1" dirty="0">
                <a:solidFill>
                  <a:srgbClr val="993300"/>
                </a:solidFill>
              </a:rPr>
              <a:t>(работы по ремонту, замене, проверке технического состояния и обеспечению функционирования оборудования, устройств, механизмов (и их отдельных элементов) на объектах водоснабжения и водоотведения, арендованных должником, а также по приему платежей в пользу заказчика за коммунальные и прочие услуги)</a:t>
            </a:r>
          </a:p>
          <a:p>
            <a:r>
              <a:rPr lang="ru-RU" sz="1900" dirty="0">
                <a:solidFill>
                  <a:srgbClr val="3669AB"/>
                </a:solidFill>
              </a:rPr>
              <a:t>При возникновении различных спорных ситуаций, разногласий, а также в целях устранения имеющихся неопределенностей арбитражный управляющий и кредиторы имеют право обращаться с соответствующими требованиями в арбитражный суд, в производстве которого находится дело о банкротстве, в том числе получая санкцию (разрешение) на совершение тех или иных действий.</a:t>
            </a:r>
          </a:p>
          <a:p>
            <a:r>
              <a:rPr lang="ru-RU" sz="1900" dirty="0">
                <a:solidFill>
                  <a:srgbClr val="3669AB"/>
                </a:solidFill>
              </a:rPr>
              <a:t>конкурсный управляющий  обращался с заявлением о признании обоснованным оказание услуг и несение расходов на привлеченное лицо (компанию) на основании спорного договора от 06.06.2016 ( </a:t>
            </a:r>
            <a:r>
              <a:rPr lang="ru-RU" sz="1900" i="1" dirty="0">
                <a:solidFill>
                  <a:srgbClr val="3669AB"/>
                </a:solidFill>
              </a:rPr>
              <a:t>АУ неоднократно пытался его расторгнуть ).</a:t>
            </a:r>
          </a:p>
          <a:p>
            <a:r>
              <a:rPr lang="ru-RU" sz="1900" dirty="0">
                <a:solidFill>
                  <a:srgbClr val="3669AB"/>
                </a:solidFill>
              </a:rPr>
              <a:t>Текущие требования компании фактически признаны подлежащими удовлетворению в составе третьей очереди текущих платежей на основании вступившего в законную силу судебного акта.</a:t>
            </a:r>
          </a:p>
          <a:p>
            <a:r>
              <a:rPr lang="ru-RU" sz="1900" dirty="0">
                <a:solidFill>
                  <a:srgbClr val="3669AB"/>
                </a:solidFill>
              </a:rPr>
              <a:t>У должника с администрацией имелся действующий договор аренды имущества, предназначенного для оказания коммунальных услуг по водоснабжению и водоотведению, который суды отказались расторгать, при этом трудовой персонал, имеющий квалификацию для обслуживания оборудования, перед банкротством должника переведен в компанию. В это же самое время администрация угрожала конкурсному управляющему введением режима чрезвычайной ситуации на территории поселения, а также предупреждала управляющего о персональной ответственности за прекращение водоснабжения.</a:t>
            </a:r>
          </a:p>
          <a:p>
            <a:r>
              <a:rPr lang="ru-RU" sz="1900" dirty="0">
                <a:solidFill>
                  <a:srgbClr val="3669AB"/>
                </a:solidFill>
              </a:rPr>
              <a:t>находясь в таких условиях, совершение действий по оплате долга перед компанией не может быть оценено как незаконное, нарушающее принципы добросовестности и разумности; любой разумный руководитель в схожей ситуации совершил бы те же самые действия. По этой причине следует согласиться с выводами суда первой инстанции, что отступление от очередности при погашении долга перед компанией, с точки зрения арбитражного управляющего, </a:t>
            </a:r>
            <a:r>
              <a:rPr lang="ru-RU" sz="1900" b="1" u="sng" dirty="0">
                <a:solidFill>
                  <a:srgbClr val="3669AB"/>
                </a:solidFill>
              </a:rPr>
              <a:t>являлось вынужденной социально-значимой мерой, поскольку жизнедеятельность без оказания услуг водоснабжения и водоотведения в жилых домах населенных пунктов невозможна</a:t>
            </a:r>
            <a:r>
              <a:rPr lang="ru-RU" sz="1900" b="1" dirty="0">
                <a:solidFill>
                  <a:srgbClr val="3669AB"/>
                </a:solidFill>
              </a:rPr>
              <a:t>.</a:t>
            </a:r>
          </a:p>
          <a:p>
            <a:endParaRPr lang="ru-RU" sz="18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28</a:t>
            </a:fld>
            <a:endParaRPr lang="ru-RU" dirty="0"/>
          </a:p>
        </p:txBody>
      </p:sp>
    </p:spTree>
    <p:extLst>
      <p:ext uri="{BB962C8B-B14F-4D97-AF65-F5344CB8AC3E}">
        <p14:creationId xmlns:p14="http://schemas.microsoft.com/office/powerpoint/2010/main" val="2058818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ADCF7-C0FB-473C-AED8-87683D8F9E6D}"/>
              </a:ext>
            </a:extLst>
          </p:cNvPr>
          <p:cNvSpPr>
            <a:spLocks noGrp="1"/>
          </p:cNvSpPr>
          <p:nvPr>
            <p:ph type="title"/>
          </p:nvPr>
        </p:nvSpPr>
        <p:spPr>
          <a:xfrm>
            <a:off x="0" y="2"/>
            <a:ext cx="12192000" cy="687895"/>
          </a:xfrm>
          <a:solidFill>
            <a:schemeClr val="accent1"/>
          </a:solidFill>
        </p:spPr>
        <p:txBody>
          <a:bodyPr>
            <a:normAutofit fontScale="90000"/>
          </a:bodyPr>
          <a:lstStyle/>
          <a:p>
            <a:pPr algn="ctr"/>
            <a:br>
              <a:rPr lang="ru-RU" b="1" dirty="0"/>
            </a:br>
            <a:r>
              <a:rPr lang="ru-RU" sz="3600" b="1" dirty="0">
                <a:solidFill>
                  <a:schemeClr val="bg1"/>
                </a:solidFill>
              </a:rPr>
              <a:t>Определение от 21.10.2019 N 305-ЭС19-9863  </a:t>
            </a:r>
            <a:br>
              <a:rPr lang="ru-RU" dirty="0">
                <a:solidFill>
                  <a:schemeClr val="bg1"/>
                </a:solidFill>
              </a:rPr>
            </a:br>
            <a:endParaRPr lang="ru-RU" dirty="0">
              <a:solidFill>
                <a:schemeClr val="bg1"/>
              </a:solidFill>
            </a:endParaRPr>
          </a:p>
        </p:txBody>
      </p:sp>
      <p:sp>
        <p:nvSpPr>
          <p:cNvPr id="3" name="Объект 2">
            <a:extLst>
              <a:ext uri="{FF2B5EF4-FFF2-40B4-BE49-F238E27FC236}">
                <a16:creationId xmlns:a16="http://schemas.microsoft.com/office/drawing/2014/main" id="{62B36879-8359-40FF-8812-CA4732D42FBA}"/>
              </a:ext>
            </a:extLst>
          </p:cNvPr>
          <p:cNvSpPr>
            <a:spLocks noGrp="1"/>
          </p:cNvSpPr>
          <p:nvPr>
            <p:ph idx="1"/>
          </p:nvPr>
        </p:nvSpPr>
        <p:spPr>
          <a:xfrm>
            <a:off x="0" y="687898"/>
            <a:ext cx="12130481" cy="6170102"/>
          </a:xfrm>
        </p:spPr>
        <p:txBody>
          <a:bodyPr>
            <a:normAutofit fontScale="77500" lnSpcReduction="20000"/>
          </a:bodyPr>
          <a:lstStyle/>
          <a:p>
            <a:r>
              <a:rPr lang="ru-RU" u="sng" dirty="0">
                <a:solidFill>
                  <a:srgbClr val="3669AB"/>
                </a:solidFill>
              </a:rPr>
              <a:t>Текущие платежи </a:t>
            </a:r>
            <a:r>
              <a:rPr lang="ru-RU" i="1" u="sng" dirty="0">
                <a:solidFill>
                  <a:srgbClr val="3669AB"/>
                </a:solidFill>
              </a:rPr>
              <a:t>(демонтаж строительного кран вблизи школы)</a:t>
            </a:r>
          </a:p>
          <a:p>
            <a:r>
              <a:rPr lang="ru-RU" dirty="0">
                <a:solidFill>
                  <a:srgbClr val="3669AB"/>
                </a:solidFill>
              </a:rPr>
              <a:t>Конкурсный управляющий может отступить от установленной законом очередности исполнения текущих обязательств в исключительных обстоятельствах. Для этого конкурсный управляющий должен доказать, что изменение очередности исполнения предотвратит катастрофу, или гибель людей. При этом под данные условия могут подпасть выплаты охранному предприятию в случае, если оно отказывается продолжать исполнение обязательств по договору, или выплаты подрядчику, если договор будет связан с обеспечением безопасности людей.</a:t>
            </a:r>
          </a:p>
          <a:p>
            <a:r>
              <a:rPr lang="ru-RU" i="1" dirty="0">
                <a:solidFill>
                  <a:srgbClr val="3669AB"/>
                </a:solidFill>
              </a:rPr>
              <a:t>по смыслу абзаца второго пункта 1 статьи 134 Закона о банкротстве, разъяснений Пленума ВАС РФ, данных в абзаце третьем пункта 40.1 постановления от 23.07.2009 N 60 "О некоторых вопросах, связанных с применением Федерального закона от 30.12.2008 N 296-ФЗ "О внесении изменений в Федеральный закон "О несостоятельности (банкротстве)", отступление арбитражным управляющим от очередности исполнения текущих обязательств, предусмотренной пунктом 2 статьи 134 Закона о банкротстве может быть признано обоснованным, в частности, в случае представления доказательств того, что такое отступление обусловлено исключительными обстоятельствами - необходимостью предотвращения катастрофы, гибели людей.</a:t>
            </a:r>
            <a:endParaRPr lang="ru-RU" i="1" dirty="0">
              <a:solidFill>
                <a:srgbClr val="3669AB"/>
              </a:solidFill>
              <a:hlinkClick r:id="rId2">
                <a:extLst>
                  <a:ext uri="{A12FA001-AC4F-418D-AE19-62706E023703}">
                    <ahyp:hlinkClr xmlns:ahyp="http://schemas.microsoft.com/office/drawing/2018/hyperlinkcolor" val="tx"/>
                  </a:ext>
                </a:extLst>
              </a:hlinkClick>
            </a:endParaRPr>
          </a:p>
          <a:p>
            <a:r>
              <a:rPr lang="ru-RU" i="1" dirty="0">
                <a:solidFill>
                  <a:srgbClr val="3669AB"/>
                </a:solidFill>
              </a:rPr>
              <a:t>абзац третий пункта 40.1 Постановления N 60-  отступление управляющим от очередности, предусмотренной в пункте 2 статьи 134 Закона о банкротстве, может быть признано законным, если это необходимо исходя из целей соответствующей процедуры банкротства, в том числе для недопущения гибели или порчи имущества должника либо предотвращения увольнения работников должника по их инициативе.</a:t>
            </a:r>
            <a:endParaRPr lang="ru-RU" i="1" dirty="0">
              <a:solidFill>
                <a:srgbClr val="3669AB"/>
              </a:solidFill>
              <a:hlinkClick r:id="rId2">
                <a:extLst>
                  <a:ext uri="{A12FA001-AC4F-418D-AE19-62706E023703}">
                    <ahyp:hlinkClr xmlns:ahyp="http://schemas.microsoft.com/office/drawing/2018/hyperlinkcolor" val="tx"/>
                  </a:ext>
                </a:extLst>
              </a:hlinkClick>
            </a:endParaRPr>
          </a:p>
          <a:p>
            <a:endParaRPr lang="ru-RU" dirty="0"/>
          </a:p>
        </p:txBody>
      </p:sp>
      <p:sp>
        <p:nvSpPr>
          <p:cNvPr id="4" name="Номер слайда 3">
            <a:extLst>
              <a:ext uri="{FF2B5EF4-FFF2-40B4-BE49-F238E27FC236}">
                <a16:creationId xmlns:a16="http://schemas.microsoft.com/office/drawing/2014/main" id="{44C5F92C-F0E1-42BA-A890-68FAAB6DE0E1}"/>
              </a:ext>
            </a:extLst>
          </p:cNvPr>
          <p:cNvSpPr>
            <a:spLocks noGrp="1"/>
          </p:cNvSpPr>
          <p:nvPr>
            <p:ph type="sldNum" sz="quarter" idx="12"/>
          </p:nvPr>
        </p:nvSpPr>
        <p:spPr/>
        <p:txBody>
          <a:bodyPr/>
          <a:lstStyle/>
          <a:p>
            <a:fld id="{608A0D5B-5051-4464-BB30-AEA7E665977E}" type="slidenum">
              <a:rPr lang="ru-RU" smtClean="0"/>
              <a:t>29</a:t>
            </a:fld>
            <a:endParaRPr lang="ru-RU" dirty="0"/>
          </a:p>
        </p:txBody>
      </p:sp>
    </p:spTree>
    <p:extLst>
      <p:ext uri="{BB962C8B-B14F-4D97-AF65-F5344CB8AC3E}">
        <p14:creationId xmlns:p14="http://schemas.microsoft.com/office/powerpoint/2010/main" val="85346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1057012"/>
          </a:xfrm>
          <a:solidFill>
            <a:schemeClr val="tx1">
              <a:lumMod val="65000"/>
              <a:lumOff val="35000"/>
            </a:schemeClr>
          </a:solidFill>
        </p:spPr>
        <p:txBody>
          <a:bodyPr>
            <a:normAutofit/>
          </a:bodyPr>
          <a:lstStyle/>
          <a:p>
            <a:pPr algn="ctr"/>
            <a:r>
              <a:rPr lang="ru-RU" sz="3200" dirty="0">
                <a:solidFill>
                  <a:schemeClr val="bg1"/>
                </a:solidFill>
              </a:rPr>
              <a:t>   Виды  ответственности</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1057014"/>
            <a:ext cx="12192001" cy="5800986"/>
          </a:xfrm>
        </p:spPr>
        <p:txBody>
          <a:bodyPr/>
          <a:lstStyle/>
          <a:p>
            <a:r>
              <a:rPr lang="ru-RU" sz="2400" dirty="0">
                <a:solidFill>
                  <a:srgbClr val="C00000"/>
                </a:solidFill>
              </a:rPr>
              <a:t>гражданско-правовая;</a:t>
            </a:r>
          </a:p>
          <a:p>
            <a:r>
              <a:rPr lang="ru-RU" sz="2400" dirty="0">
                <a:solidFill>
                  <a:srgbClr val="3669AB"/>
                </a:solidFill>
              </a:rPr>
              <a:t>убытки;</a:t>
            </a:r>
          </a:p>
          <a:p>
            <a:r>
              <a:rPr lang="ru-RU" sz="2400" dirty="0">
                <a:solidFill>
                  <a:srgbClr val="3669AB"/>
                </a:solidFill>
              </a:rPr>
              <a:t>снижение вознаграждения; отстранение</a:t>
            </a:r>
          </a:p>
          <a:p>
            <a:r>
              <a:rPr lang="ru-RU" sz="2400" dirty="0">
                <a:solidFill>
                  <a:srgbClr val="C00000"/>
                </a:solidFill>
              </a:rPr>
              <a:t>административная;</a:t>
            </a:r>
          </a:p>
          <a:p>
            <a:r>
              <a:rPr lang="ru-RU" sz="2400" dirty="0">
                <a:solidFill>
                  <a:srgbClr val="3669AB"/>
                </a:solidFill>
              </a:rPr>
              <a:t>предупреждение;</a:t>
            </a:r>
          </a:p>
          <a:p>
            <a:r>
              <a:rPr lang="ru-RU" sz="2400" dirty="0">
                <a:solidFill>
                  <a:srgbClr val="3669AB"/>
                </a:solidFill>
              </a:rPr>
              <a:t>штраф от 25 000 до 50 000;</a:t>
            </a:r>
          </a:p>
          <a:p>
            <a:r>
              <a:rPr lang="ru-RU" sz="2400" dirty="0">
                <a:solidFill>
                  <a:srgbClr val="3669AB"/>
                </a:solidFill>
              </a:rPr>
              <a:t>дисквалификация от 6 месяцев до 3-х лет;</a:t>
            </a:r>
          </a:p>
          <a:p>
            <a:r>
              <a:rPr lang="ru-RU" sz="2400" dirty="0">
                <a:solidFill>
                  <a:srgbClr val="C00000"/>
                </a:solidFill>
              </a:rPr>
              <a:t>дисциплинарная;</a:t>
            </a:r>
          </a:p>
          <a:p>
            <a:r>
              <a:rPr lang="ru-RU" sz="2400" dirty="0">
                <a:solidFill>
                  <a:srgbClr val="3669AB"/>
                </a:solidFill>
              </a:rPr>
              <a:t>выговор;</a:t>
            </a:r>
          </a:p>
          <a:p>
            <a:r>
              <a:rPr lang="ru-RU" sz="2400" dirty="0">
                <a:solidFill>
                  <a:srgbClr val="3669AB"/>
                </a:solidFill>
              </a:rPr>
              <a:t>штраф;</a:t>
            </a:r>
          </a:p>
          <a:p>
            <a:r>
              <a:rPr lang="ru-RU" sz="2400" dirty="0">
                <a:solidFill>
                  <a:srgbClr val="3669AB"/>
                </a:solidFill>
              </a:rPr>
              <a:t>исключение</a:t>
            </a:r>
          </a:p>
          <a:p>
            <a:r>
              <a:rPr lang="ru-RU" sz="2400" dirty="0">
                <a:solidFill>
                  <a:srgbClr val="C00000"/>
                </a:solidFill>
              </a:rPr>
              <a:t>уголовная</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3</a:t>
            </a:fld>
            <a:endParaRPr lang="ru-RU" dirty="0"/>
          </a:p>
        </p:txBody>
      </p:sp>
    </p:spTree>
    <p:extLst>
      <p:ext uri="{BB962C8B-B14F-4D97-AF65-F5344CB8AC3E}">
        <p14:creationId xmlns:p14="http://schemas.microsoft.com/office/powerpoint/2010/main" val="1556051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ADCF7-C0FB-473C-AED8-87683D8F9E6D}"/>
              </a:ext>
            </a:extLst>
          </p:cNvPr>
          <p:cNvSpPr>
            <a:spLocks noGrp="1"/>
          </p:cNvSpPr>
          <p:nvPr>
            <p:ph type="title"/>
          </p:nvPr>
        </p:nvSpPr>
        <p:spPr>
          <a:xfrm>
            <a:off x="0" y="3"/>
            <a:ext cx="12192000" cy="402670"/>
          </a:xfrm>
          <a:solidFill>
            <a:schemeClr val="accent1"/>
          </a:solidFill>
        </p:spPr>
        <p:txBody>
          <a:bodyPr>
            <a:normAutofit fontScale="90000"/>
          </a:bodyPr>
          <a:lstStyle/>
          <a:p>
            <a:pPr algn="ctr"/>
            <a:br>
              <a:rPr lang="ru-RU" b="1" dirty="0"/>
            </a:br>
            <a:r>
              <a:rPr lang="ru-RU" sz="3600" b="1" dirty="0">
                <a:solidFill>
                  <a:schemeClr val="bg1"/>
                </a:solidFill>
              </a:rPr>
              <a:t>Определение от</a:t>
            </a:r>
            <a:r>
              <a:rPr lang="ru-RU" sz="3600" dirty="0">
                <a:solidFill>
                  <a:schemeClr val="bg1"/>
                </a:solidFill>
              </a:rPr>
              <a:t>  06.02.2023 №</a:t>
            </a:r>
            <a:r>
              <a:rPr lang="ru-RU" sz="3600" b="1" dirty="0">
                <a:solidFill>
                  <a:schemeClr val="bg1"/>
                </a:solidFill>
              </a:rPr>
              <a:t>  </a:t>
            </a:r>
            <a:r>
              <a:rPr lang="ru-RU" sz="3600" dirty="0">
                <a:solidFill>
                  <a:schemeClr val="bg1"/>
                </a:solidFill>
              </a:rPr>
              <a:t>302-ЭС22-21521</a:t>
            </a:r>
            <a:br>
              <a:rPr lang="ru-RU" dirty="0">
                <a:solidFill>
                  <a:schemeClr val="bg1"/>
                </a:solidFill>
              </a:rPr>
            </a:br>
            <a:endParaRPr lang="ru-RU" dirty="0">
              <a:solidFill>
                <a:schemeClr val="bg1"/>
              </a:solidFill>
            </a:endParaRPr>
          </a:p>
        </p:txBody>
      </p:sp>
      <p:sp>
        <p:nvSpPr>
          <p:cNvPr id="3" name="Объект 2">
            <a:extLst>
              <a:ext uri="{FF2B5EF4-FFF2-40B4-BE49-F238E27FC236}">
                <a16:creationId xmlns:a16="http://schemas.microsoft.com/office/drawing/2014/main" id="{62B36879-8359-40FF-8812-CA4732D42FBA}"/>
              </a:ext>
            </a:extLst>
          </p:cNvPr>
          <p:cNvSpPr>
            <a:spLocks noGrp="1"/>
          </p:cNvSpPr>
          <p:nvPr>
            <p:ph idx="1"/>
          </p:nvPr>
        </p:nvSpPr>
        <p:spPr>
          <a:xfrm>
            <a:off x="0" y="402673"/>
            <a:ext cx="12130481" cy="6455327"/>
          </a:xfrm>
        </p:spPr>
        <p:txBody>
          <a:bodyPr>
            <a:normAutofit fontScale="92500" lnSpcReduction="10000"/>
          </a:bodyPr>
          <a:lstStyle/>
          <a:p>
            <a:pPr lvl="0"/>
            <a:r>
              <a:rPr lang="ru-RU" sz="2000" dirty="0">
                <a:solidFill>
                  <a:srgbClr val="3669AB"/>
                </a:solidFill>
              </a:rPr>
              <a:t> </a:t>
            </a:r>
            <a:r>
              <a:rPr lang="ru-RU" sz="2200" dirty="0">
                <a:solidFill>
                  <a:srgbClr val="3669AB"/>
                </a:solidFill>
              </a:rPr>
              <a:t>Вступившим в законную силу определением суда первой инстанции от 09.12.2020  признана подлежащей приоритетному погашению задолженность перед девятнадцатью бывшими работниками в общей сумме </a:t>
            </a:r>
            <a:br>
              <a:rPr lang="ru-RU" sz="2200" dirty="0">
                <a:solidFill>
                  <a:srgbClr val="3669AB"/>
                </a:solidFill>
              </a:rPr>
            </a:br>
            <a:r>
              <a:rPr lang="ru-RU" sz="2200" dirty="0">
                <a:solidFill>
                  <a:srgbClr val="3669AB"/>
                </a:solidFill>
              </a:rPr>
              <a:t>5 437 559 руб. 61коп.,  </a:t>
            </a:r>
          </a:p>
          <a:p>
            <a:pPr lvl="0"/>
            <a:r>
              <a:rPr lang="ru-RU" sz="2200" dirty="0">
                <a:solidFill>
                  <a:srgbClr val="3669AB"/>
                </a:solidFill>
              </a:rPr>
              <a:t>Жалоба текущего кредитора на действия АУ по невыплате ей денежных средств (компенсация за отпуск и % за нарушение сроков выплаты ЗП). Удовлетворено.</a:t>
            </a:r>
          </a:p>
          <a:p>
            <a:r>
              <a:rPr lang="ru-RU" sz="2200" dirty="0">
                <a:solidFill>
                  <a:srgbClr val="3669AB"/>
                </a:solidFill>
              </a:rPr>
              <a:t>ВС: В соответствии с правовой позицией, изложенной в п. 27 Обзора судебной практики ВС РФ №3 (2018) на такие текущие требования работников начисляются проценты в соответствии со ст. 236 Трудового кодекса. Проценты исчисляются самим арбитражным управляющим при расчетах с кредиторами и</a:t>
            </a:r>
            <a:br>
              <a:rPr lang="ru-RU" sz="2200" dirty="0">
                <a:solidFill>
                  <a:srgbClr val="3669AB"/>
                </a:solidFill>
              </a:rPr>
            </a:br>
            <a:r>
              <a:rPr lang="ru-RU" sz="2200" dirty="0">
                <a:solidFill>
                  <a:srgbClr val="3669AB"/>
                </a:solidFill>
              </a:rPr>
              <a:t>погашаются управляющим одновременно с погашением основных требований работников до расчетов с текущими кредиторами третьей очереди удовлетворении.</a:t>
            </a:r>
          </a:p>
          <a:p>
            <a:r>
              <a:rPr lang="ru-RU" sz="2200" dirty="0">
                <a:solidFill>
                  <a:srgbClr val="3669AB"/>
                </a:solidFill>
              </a:rPr>
              <a:t>Суды не приняли во внимание исключительные обстоятельства настоящего дела, связанные с </a:t>
            </a:r>
            <a:r>
              <a:rPr lang="ru-RU" sz="2200" b="1" dirty="0">
                <a:solidFill>
                  <a:srgbClr val="3669AB"/>
                </a:solidFill>
              </a:rPr>
              <a:t>приданием вступившим в законную силу судебным актом приоритета отдельным выплатам, причитающимся работникам</a:t>
            </a:r>
            <a:r>
              <a:rPr lang="ru-RU" sz="2200" dirty="0">
                <a:solidFill>
                  <a:srgbClr val="3669AB"/>
                </a:solidFill>
              </a:rPr>
              <a:t>, по отношению к общим правилам о расчетах в конкурсном производстве.</a:t>
            </a:r>
          </a:p>
          <a:p>
            <a:r>
              <a:rPr lang="ru-RU" sz="2200" b="1" dirty="0">
                <a:solidFill>
                  <a:srgbClr val="3669AB"/>
                </a:solidFill>
              </a:rPr>
              <a:t>Суд санкционировал внеочередное удовлетворение требований работников лишь в пределах твердой суммы, в которую не вошли проценты, предусмотренные статьей 236 Трудового кодекса</a:t>
            </a:r>
            <a:r>
              <a:rPr lang="ru-RU" sz="2200" dirty="0">
                <a:solidFill>
                  <a:srgbClr val="3669AB"/>
                </a:solidFill>
              </a:rPr>
              <a:t>. Поскольку очередность погашения суммы данных процентов судом не изменялась, у управляющего не имелось оснований для ее выплаты до погашения основного долга перед другими кредиторами по текущим обязательствам второй очереди удовлетворения, возникшим ранее долга перед работниками. </a:t>
            </a:r>
          </a:p>
          <a:p>
            <a:r>
              <a:rPr lang="ru-RU" sz="2200" dirty="0">
                <a:solidFill>
                  <a:srgbClr val="3669AB"/>
                </a:solidFill>
              </a:rPr>
              <a:t>С учетом изложенного, в удовлетворении жалобы </a:t>
            </a:r>
            <a:r>
              <a:rPr lang="ru-RU" sz="2200" dirty="0" err="1">
                <a:solidFill>
                  <a:srgbClr val="3669AB"/>
                </a:solidFill>
              </a:rPr>
              <a:t>Дубицкой</a:t>
            </a:r>
            <a:r>
              <a:rPr lang="ru-RU" sz="2200" dirty="0">
                <a:solidFill>
                  <a:srgbClr val="3669AB"/>
                </a:solidFill>
              </a:rPr>
              <a:t> Л.У. о признании незаконным бездействия конкурсного управляющего, выразившегося в невыплате компенсации в сумме 63 703 рублей 27 копеек, следовало отказать.</a:t>
            </a:r>
          </a:p>
          <a:p>
            <a:endParaRPr lang="ru-RU" i="1" dirty="0">
              <a:solidFill>
                <a:srgbClr val="3669AB"/>
              </a:solidFill>
              <a:hlinkClick r:id="rId2">
                <a:extLst>
                  <a:ext uri="{A12FA001-AC4F-418D-AE19-62706E023703}">
                    <ahyp:hlinkClr xmlns:ahyp="http://schemas.microsoft.com/office/drawing/2018/hyperlinkcolor" val="tx"/>
                  </a:ext>
                </a:extLst>
              </a:hlinkClick>
            </a:endParaRPr>
          </a:p>
          <a:p>
            <a:endParaRPr lang="ru-RU" dirty="0"/>
          </a:p>
        </p:txBody>
      </p:sp>
      <p:sp>
        <p:nvSpPr>
          <p:cNvPr id="4" name="Номер слайда 3">
            <a:extLst>
              <a:ext uri="{FF2B5EF4-FFF2-40B4-BE49-F238E27FC236}">
                <a16:creationId xmlns:a16="http://schemas.microsoft.com/office/drawing/2014/main" id="{44C5F92C-F0E1-42BA-A890-68FAAB6DE0E1}"/>
              </a:ext>
            </a:extLst>
          </p:cNvPr>
          <p:cNvSpPr>
            <a:spLocks noGrp="1"/>
          </p:cNvSpPr>
          <p:nvPr>
            <p:ph type="sldNum" sz="quarter" idx="12"/>
          </p:nvPr>
        </p:nvSpPr>
        <p:spPr/>
        <p:txBody>
          <a:bodyPr/>
          <a:lstStyle/>
          <a:p>
            <a:fld id="{608A0D5B-5051-4464-BB30-AEA7E665977E}" type="slidenum">
              <a:rPr lang="ru-RU" smtClean="0"/>
              <a:t>30</a:t>
            </a:fld>
            <a:endParaRPr lang="ru-RU" dirty="0"/>
          </a:p>
        </p:txBody>
      </p:sp>
    </p:spTree>
    <p:extLst>
      <p:ext uri="{BB962C8B-B14F-4D97-AF65-F5344CB8AC3E}">
        <p14:creationId xmlns:p14="http://schemas.microsoft.com/office/powerpoint/2010/main" val="1953994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92" y="0"/>
            <a:ext cx="12192000" cy="1031846"/>
          </a:xfrm>
          <a:solidFill>
            <a:srgbClr val="C00000"/>
          </a:solidFill>
        </p:spPr>
        <p:txBody>
          <a:bodyPr>
            <a:normAutofit/>
          </a:bodyPr>
          <a:lstStyle/>
          <a:p>
            <a:pPr algn="ctr"/>
            <a:r>
              <a:rPr lang="ru-RU" sz="3600" dirty="0">
                <a:solidFill>
                  <a:schemeClr val="bg1"/>
                </a:solidFill>
              </a:rPr>
              <a:t>Определение от 25 февраля 2019 г. N 310-ЭС17-14074 </a:t>
            </a:r>
            <a:br>
              <a:rPr lang="ru-RU" dirty="0">
                <a:solidFill>
                  <a:schemeClr val="bg1"/>
                </a:solidFill>
              </a:rPr>
            </a:br>
            <a:r>
              <a:rPr lang="ru-RU" sz="2800" dirty="0">
                <a:solidFill>
                  <a:schemeClr val="bg1"/>
                </a:solidFill>
              </a:rPr>
              <a:t>привлеченные специалисты</a:t>
            </a:r>
            <a:endParaRPr lang="ru-RU" sz="4800" dirty="0">
              <a:solidFill>
                <a:schemeClr val="bg1"/>
              </a:solidFill>
            </a:endParaRPr>
          </a:p>
        </p:txBody>
      </p:sp>
      <p:sp>
        <p:nvSpPr>
          <p:cNvPr id="3" name="Объект 2"/>
          <p:cNvSpPr>
            <a:spLocks noGrp="1"/>
          </p:cNvSpPr>
          <p:nvPr>
            <p:ph idx="1"/>
          </p:nvPr>
        </p:nvSpPr>
        <p:spPr>
          <a:xfrm>
            <a:off x="0" y="1031846"/>
            <a:ext cx="12191999" cy="5826154"/>
          </a:xfrm>
        </p:spPr>
        <p:txBody>
          <a:bodyPr>
            <a:normAutofit fontScale="92500" lnSpcReduction="20000"/>
          </a:bodyPr>
          <a:lstStyle/>
          <a:p>
            <a:r>
              <a:rPr lang="ru-RU" dirty="0">
                <a:solidFill>
                  <a:srgbClr val="0070C0"/>
                </a:solidFill>
              </a:rPr>
              <a:t>Отстранение управляющего от исполнения возложенных на него обязанностей должно применяться тогда, когда допущенные им нарушения законодательства порождают обоснованные сомнения в способности данного управляющего к надлежащему ведению процедур банкротства (</a:t>
            </a:r>
            <a:r>
              <a:rPr lang="ru-RU" dirty="0">
                <a:solidFill>
                  <a:srgbClr val="0070C0"/>
                </a:solidFill>
                <a:hlinkClick r:id="rId2">
                  <a:extLst>
                    <a:ext uri="{A12FA001-AC4F-418D-AE19-62706E023703}">
                      <ahyp:hlinkClr xmlns:ahyp="http://schemas.microsoft.com/office/drawing/2018/hyperlinkcolor" val="tx"/>
                    </a:ext>
                  </a:extLst>
                </a:hlinkClick>
              </a:rPr>
              <a:t> п. 56 Постановления Пленума ВАС РФ N 35  ).</a:t>
            </a:r>
          </a:p>
          <a:p>
            <a:r>
              <a:rPr lang="ru-RU" dirty="0">
                <a:solidFill>
                  <a:srgbClr val="0070C0"/>
                </a:solidFill>
              </a:rPr>
              <a:t>Разрешая обособленный спор, суды первой и апелляционной инстанций установили, что в соответствии с агентским договором, заключенным  КУ, обществу  поручено выполнение ряда ключевых полномочий конкурсного управляющего, закрепленных в </a:t>
            </a:r>
            <a:r>
              <a:rPr lang="ru-RU" dirty="0">
                <a:solidFill>
                  <a:srgbClr val="0070C0"/>
                </a:solidFill>
                <a:hlinkClick r:id="rId3">
                  <a:extLst>
                    <a:ext uri="{A12FA001-AC4F-418D-AE19-62706E023703}">
                      <ahyp:hlinkClr xmlns:ahyp="http://schemas.microsoft.com/office/drawing/2018/hyperlinkcolor" val="tx"/>
                    </a:ext>
                  </a:extLst>
                </a:hlinkClick>
              </a:rPr>
              <a:t>ст. 129 Закона  </a:t>
            </a:r>
          </a:p>
          <a:p>
            <a:r>
              <a:rPr lang="ru-RU" dirty="0">
                <a:solidFill>
                  <a:srgbClr val="0070C0"/>
                </a:solidFill>
              </a:rPr>
              <a:t>Действительно, арбитражный управляющий для обеспечения возложенных на него обязанностей в деле о банкротстве имеет право привлекать на договорной основе иных лиц с оплатой их деятельности за счет средств должника, если иное не установлено </a:t>
            </a:r>
            <a:r>
              <a:rPr lang="ru-RU" dirty="0">
                <a:solidFill>
                  <a:srgbClr val="0070C0"/>
                </a:solidFill>
                <a:hlinkClick r:id="rId4">
                  <a:extLst>
                    <a:ext uri="{A12FA001-AC4F-418D-AE19-62706E023703}">
                      <ahyp:hlinkClr xmlns:ahyp="http://schemas.microsoft.com/office/drawing/2018/hyperlinkcolor" val="tx"/>
                    </a:ext>
                  </a:extLst>
                </a:hlinkClick>
              </a:rPr>
              <a:t>Законом </a:t>
            </a:r>
            <a:r>
              <a:rPr lang="ru-RU" dirty="0">
                <a:solidFill>
                  <a:srgbClr val="0070C0"/>
                </a:solidFill>
              </a:rPr>
              <a:t> </a:t>
            </a:r>
            <a:endParaRPr lang="ru-RU" dirty="0">
              <a:solidFill>
                <a:srgbClr val="0070C0"/>
              </a:solidFill>
              <a:hlinkClick r:id="rId5">
                <a:extLst>
                  <a:ext uri="{A12FA001-AC4F-418D-AE19-62706E023703}">
                    <ahyp:hlinkClr xmlns:ahyp="http://schemas.microsoft.com/office/drawing/2018/hyperlinkcolor" val="tx"/>
                  </a:ext>
                </a:extLst>
              </a:hlinkClick>
            </a:endParaRPr>
          </a:p>
          <a:p>
            <a:r>
              <a:rPr lang="ru-RU" dirty="0">
                <a:solidFill>
                  <a:srgbClr val="0070C0"/>
                </a:solidFill>
              </a:rPr>
              <a:t>Вместе с тем такая передача полномочий не должна приводить к фактическому самоустранению конкурсного управляющего от руководства текущей деятельностью несостоятельного должника.</a:t>
            </a:r>
          </a:p>
          <a:p>
            <a:r>
              <a:rPr lang="ru-RU" b="1" dirty="0">
                <a:solidFill>
                  <a:srgbClr val="993300"/>
                </a:solidFill>
              </a:rPr>
              <a:t>   </a:t>
            </a:r>
            <a:endParaRPr lang="ru-RU" dirty="0">
              <a:solidFill>
                <a:srgbClr val="0070C0"/>
              </a:solidFill>
            </a:endParaRPr>
          </a:p>
          <a:p>
            <a:endParaRPr lang="ru-RU" sz="1800" dirty="0">
              <a:solidFill>
                <a:srgbClr val="0070C0"/>
              </a:solidFill>
              <a:hlinkClick r:id="rId6"/>
            </a:endParaRPr>
          </a:p>
          <a:p>
            <a:pPr marL="0" indent="0">
              <a:buNone/>
            </a:pP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31</a:t>
            </a:fld>
            <a:endParaRPr lang="ru-RU" dirty="0"/>
          </a:p>
        </p:txBody>
      </p:sp>
    </p:spTree>
    <p:extLst>
      <p:ext uri="{BB962C8B-B14F-4D97-AF65-F5344CB8AC3E}">
        <p14:creationId xmlns:p14="http://schemas.microsoft.com/office/powerpoint/2010/main" val="63862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E1E868-0741-4157-AD1E-B3B597D013FB}"/>
              </a:ext>
            </a:extLst>
          </p:cNvPr>
          <p:cNvSpPr>
            <a:spLocks noGrp="1"/>
          </p:cNvSpPr>
          <p:nvPr>
            <p:ph type="title"/>
          </p:nvPr>
        </p:nvSpPr>
        <p:spPr>
          <a:xfrm>
            <a:off x="0" y="1"/>
            <a:ext cx="12192000" cy="1031845"/>
          </a:xfrm>
          <a:solidFill>
            <a:srgbClr val="C00000"/>
          </a:solidFill>
        </p:spPr>
        <p:txBody>
          <a:bodyPr>
            <a:normAutofit/>
          </a:bodyPr>
          <a:lstStyle/>
          <a:p>
            <a:pPr algn="ctr"/>
            <a:r>
              <a:rPr lang="ru-RU" sz="3200" dirty="0">
                <a:solidFill>
                  <a:schemeClr val="bg1"/>
                </a:solidFill>
              </a:rPr>
              <a:t>Определение от 14.10.2019 №305-ЭС16-20779</a:t>
            </a:r>
          </a:p>
        </p:txBody>
      </p:sp>
      <p:sp>
        <p:nvSpPr>
          <p:cNvPr id="3" name="Объект 2">
            <a:extLst>
              <a:ext uri="{FF2B5EF4-FFF2-40B4-BE49-F238E27FC236}">
                <a16:creationId xmlns:a16="http://schemas.microsoft.com/office/drawing/2014/main" id="{85CE6F75-A1D4-484C-B144-E51A928D86E9}"/>
              </a:ext>
            </a:extLst>
          </p:cNvPr>
          <p:cNvSpPr>
            <a:spLocks noGrp="1"/>
          </p:cNvSpPr>
          <p:nvPr>
            <p:ph idx="1"/>
          </p:nvPr>
        </p:nvSpPr>
        <p:spPr>
          <a:xfrm>
            <a:off x="117445" y="1182848"/>
            <a:ext cx="11996257" cy="5335398"/>
          </a:xfrm>
        </p:spPr>
        <p:txBody>
          <a:bodyPr/>
          <a:lstStyle/>
          <a:p>
            <a:r>
              <a:rPr lang="ru-RU" i="1" dirty="0"/>
              <a:t> </a:t>
            </a:r>
            <a:r>
              <a:rPr lang="ru-RU" dirty="0">
                <a:solidFill>
                  <a:srgbClr val="3669AB"/>
                </a:solidFill>
              </a:rPr>
              <a:t>Управляющий нанял юристов для защиты от жалоб кредиторов. Услуги юристов подлежали оплате за счет конкурсной массы. </a:t>
            </a:r>
          </a:p>
          <a:p>
            <a:r>
              <a:rPr lang="ru-RU" dirty="0">
                <a:solidFill>
                  <a:srgbClr val="3669AB"/>
                </a:solidFill>
              </a:rPr>
              <a:t>Верховный суд указал на недопустимость такой практики: если управляющий действует исключительно в своих интересах, расходы на ведение процесса он должен нести сам.</a:t>
            </a:r>
          </a:p>
          <a:p>
            <a:endParaRPr lang="ru-RU" dirty="0"/>
          </a:p>
        </p:txBody>
      </p:sp>
      <p:sp>
        <p:nvSpPr>
          <p:cNvPr id="4" name="Номер слайда 3">
            <a:extLst>
              <a:ext uri="{FF2B5EF4-FFF2-40B4-BE49-F238E27FC236}">
                <a16:creationId xmlns:a16="http://schemas.microsoft.com/office/drawing/2014/main" id="{DAB4A311-00D2-4C9E-BCE0-82A2FA5CE6C7}"/>
              </a:ext>
            </a:extLst>
          </p:cNvPr>
          <p:cNvSpPr>
            <a:spLocks noGrp="1"/>
          </p:cNvSpPr>
          <p:nvPr>
            <p:ph type="sldNum" sz="quarter" idx="12"/>
          </p:nvPr>
        </p:nvSpPr>
        <p:spPr/>
        <p:txBody>
          <a:bodyPr/>
          <a:lstStyle/>
          <a:p>
            <a:fld id="{608A0D5B-5051-4464-BB30-AEA7E665977E}" type="slidenum">
              <a:rPr lang="ru-RU" smtClean="0"/>
              <a:t>32</a:t>
            </a:fld>
            <a:endParaRPr lang="ru-RU" dirty="0"/>
          </a:p>
        </p:txBody>
      </p:sp>
    </p:spTree>
    <p:extLst>
      <p:ext uri="{BB962C8B-B14F-4D97-AF65-F5344CB8AC3E}">
        <p14:creationId xmlns:p14="http://schemas.microsoft.com/office/powerpoint/2010/main" val="3451667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normAutofit/>
          </a:bodyPr>
          <a:lstStyle/>
          <a:p>
            <a:pPr algn="ctr"/>
            <a:r>
              <a:rPr lang="ru-RU" altLang="ru-RU" sz="3200" dirty="0">
                <a:solidFill>
                  <a:schemeClr val="bg1"/>
                </a:solidFill>
              </a:rPr>
              <a:t>п.6 ст.138 </a:t>
            </a:r>
            <a:endParaRPr lang="ru-RU" sz="32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a:bodyPr>
          <a:lstStyle/>
          <a:p>
            <a:pPr>
              <a:lnSpc>
                <a:spcPct val="80000"/>
              </a:lnSpc>
            </a:pPr>
            <a:r>
              <a:rPr lang="ru-RU" altLang="en-US" dirty="0">
                <a:solidFill>
                  <a:srgbClr val="0070C0"/>
                </a:solidFill>
              </a:rPr>
              <a:t>расходы на </a:t>
            </a:r>
            <a:r>
              <a:rPr lang="ru-RU" altLang="en-US" dirty="0">
                <a:solidFill>
                  <a:srgbClr val="0070C0"/>
                </a:solidFill>
                <a:sym typeface="SimSun" panose="02010600030101010101" pitchFamily="2" charset="-122"/>
              </a:rPr>
              <a:t>обеспечение сохранности предмета залога и реализацию его на торгах покрываются за счет средств, поступивших от реализации предмета залога, до расходования этих средств в соответствии с пунктами 1 и 2 настоящей статьи (п. 6 ст. 138   482-ФЗ); </a:t>
            </a:r>
          </a:p>
          <a:p>
            <a:pPr>
              <a:lnSpc>
                <a:spcPct val="80000"/>
              </a:lnSpc>
            </a:pPr>
            <a:endParaRPr lang="ru-RU" altLang="ru-RU" dirty="0">
              <a:solidFill>
                <a:srgbClr val="0070C0"/>
              </a:solidFill>
            </a:endParaRPr>
          </a:p>
          <a:p>
            <a:pPr>
              <a:lnSpc>
                <a:spcPct val="80000"/>
              </a:lnSpc>
            </a:pPr>
            <a:endParaRPr lang="ru-RU" altLang="en-US" dirty="0">
              <a:solidFill>
                <a:srgbClr val="0070C0"/>
              </a:solidFill>
              <a:sym typeface="SimSun" panose="02010600030101010101" pitchFamily="2" charset="-122"/>
            </a:endParaRPr>
          </a:p>
          <a:p>
            <a:pPr>
              <a:lnSpc>
                <a:spcPct val="80000"/>
              </a:lnSpc>
            </a:pPr>
            <a:r>
              <a:rPr lang="ru-RU" altLang="en-US" sz="2400" dirty="0">
                <a:solidFill>
                  <a:srgbClr val="0070C0"/>
                </a:solidFill>
              </a:rPr>
              <a:t>в  </a:t>
            </a:r>
            <a:r>
              <a:rPr lang="ru-RU" altLang="en-US" sz="2400" dirty="0">
                <a:solidFill>
                  <a:srgbClr val="0070C0"/>
                </a:solidFill>
                <a:sym typeface="SimSun" panose="02010600030101010101" pitchFamily="2" charset="-122"/>
              </a:rPr>
              <a:t>составе имущества должника отдельно учитывается и подлежит </a:t>
            </a:r>
            <a:r>
              <a:rPr lang="ru-RU" altLang="en-US" sz="2400" u="sng" dirty="0">
                <a:solidFill>
                  <a:srgbClr val="0070C0"/>
                </a:solidFill>
                <a:sym typeface="SimSun" panose="02010600030101010101" pitchFamily="2" charset="-122"/>
              </a:rPr>
              <a:t>обязательной  оценке </a:t>
            </a:r>
            <a:r>
              <a:rPr lang="ru-RU" altLang="en-US" sz="2400" dirty="0">
                <a:solidFill>
                  <a:srgbClr val="0070C0"/>
                </a:solidFill>
                <a:sym typeface="SimSun" panose="02010600030101010101" pitchFamily="2" charset="-122"/>
              </a:rPr>
              <a:t>имущество, являющееся предметом залога (п.2 ст. 131);</a:t>
            </a:r>
          </a:p>
          <a:p>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33</a:t>
            </a:fld>
            <a:endParaRPr lang="ru-RU" dirty="0"/>
          </a:p>
        </p:txBody>
      </p:sp>
    </p:spTree>
    <p:extLst>
      <p:ext uri="{BB962C8B-B14F-4D97-AF65-F5344CB8AC3E}">
        <p14:creationId xmlns:p14="http://schemas.microsoft.com/office/powerpoint/2010/main" val="40374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2" y="0"/>
            <a:ext cx="12192000" cy="796953"/>
          </a:xfrm>
          <a:solidFill>
            <a:srgbClr val="92D050"/>
          </a:solidFill>
        </p:spPr>
        <p:txBody>
          <a:bodyPr>
            <a:normAutofit/>
          </a:bodyPr>
          <a:lstStyle/>
          <a:p>
            <a:pPr algn="ctr"/>
            <a:r>
              <a:rPr lang="ru-RU" altLang="ru-RU" sz="3200" dirty="0">
                <a:solidFill>
                  <a:schemeClr val="bg1"/>
                </a:solidFill>
              </a:rPr>
              <a:t>Расходы на оценку </a:t>
            </a:r>
            <a:endParaRPr lang="ru-RU" sz="32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fontScale="92500" lnSpcReduction="10000"/>
          </a:bodyPr>
          <a:lstStyle/>
          <a:p>
            <a:pPr>
              <a:buFont typeface="Wingdings 3" charset="2"/>
              <a:buChar char=""/>
              <a:defRPr/>
            </a:pPr>
            <a:r>
              <a:rPr lang="ru-RU" altLang="ru-RU" b="1" dirty="0">
                <a:solidFill>
                  <a:srgbClr val="7C0701"/>
                </a:solidFill>
              </a:rPr>
              <a:t>Определение ВС РФ от  25.04. 2019 г. N 306-ЭС18-21709 – о взыскании судебных расходов по ст.59</a:t>
            </a:r>
          </a:p>
          <a:p>
            <a:pPr>
              <a:buFont typeface="Wingdings 3" charset="2"/>
              <a:buChar char=""/>
              <a:defRPr/>
            </a:pPr>
            <a:r>
              <a:rPr lang="ru-RU" altLang="ru-RU" b="1" i="1" dirty="0">
                <a:solidFill>
                  <a:srgbClr val="003399"/>
                </a:solidFill>
              </a:rPr>
              <a:t>расходы на оценку предмета залога покрываются также за счет средств от реализации предмета залога, до распределения этих средств залоговому кредитору.</a:t>
            </a:r>
          </a:p>
          <a:p>
            <a:pPr>
              <a:buFont typeface="Wingdings 3" charset="2"/>
              <a:buChar char=""/>
              <a:defRPr/>
            </a:pPr>
            <a:r>
              <a:rPr lang="ru-RU" altLang="ru-RU" dirty="0">
                <a:solidFill>
                  <a:srgbClr val="003399"/>
                </a:solidFill>
              </a:rPr>
              <a:t>Помимо суммы, размер которой определяется в соответствии с п. п. 1 и 2 ст. 138 Закона о банкротстве, залогодержатель обязан перечислить на специальный банковский счет денежные средства на возмещение расходов по содержанию предмета залога, а также иных расходов, связанных с его реализацией при оставлении предмета залога за собой.</a:t>
            </a:r>
            <a:endParaRPr lang="ru-RU" altLang="ru-RU" dirty="0">
              <a:solidFill>
                <a:srgbClr val="003399"/>
              </a:solidFill>
              <a:hlinkClick r:id="rId2"/>
            </a:endParaRPr>
          </a:p>
          <a:p>
            <a:pPr>
              <a:buFont typeface="Wingdings 3" charset="2"/>
              <a:buChar char=""/>
              <a:defRPr/>
            </a:pPr>
            <a:r>
              <a:rPr lang="ru-RU" altLang="ru-RU" b="1" dirty="0">
                <a:solidFill>
                  <a:srgbClr val="000099"/>
                </a:solidFill>
              </a:rPr>
              <a:t> </a:t>
            </a:r>
            <a:r>
              <a:rPr lang="ru-RU" dirty="0">
                <a:solidFill>
                  <a:srgbClr val="000099"/>
                </a:solidFill>
              </a:rPr>
              <a:t>Перекладывание данных расходов на </a:t>
            </a:r>
            <a:r>
              <a:rPr lang="ru-RU" dirty="0" err="1">
                <a:solidFill>
                  <a:srgbClr val="000099"/>
                </a:solidFill>
              </a:rPr>
              <a:t>незалоговых</a:t>
            </a:r>
            <a:r>
              <a:rPr lang="ru-RU" dirty="0">
                <a:solidFill>
                  <a:srgbClr val="000099"/>
                </a:solidFill>
              </a:rPr>
              <a:t> кредиторов (на заявителя по делу о банкротстве) не согласуется с целями законодательного регулирования отношений несостоятельности.</a:t>
            </a:r>
          </a:p>
          <a:p>
            <a:r>
              <a:rPr lang="ru-RU" altLang="en-US" dirty="0">
                <a:solidFill>
                  <a:srgbClr val="002A7E"/>
                </a:solidFill>
              </a:rPr>
              <a:t> </a:t>
            </a:r>
            <a:r>
              <a:rPr lang="ru-RU" altLang="ru-RU" dirty="0">
                <a:solidFill>
                  <a:srgbClr val="0070C0"/>
                </a:solidFill>
              </a:rPr>
              <a:t> Под расходами на содержание заложенного имущества и реализацию его на торгах понимаются, в том числе расходы на обеспечение сохранности, оценку, на публикацию сообщений о продаже такого имущества и результатах проведения торгов  </a:t>
            </a:r>
            <a:endParaRPr lang="ru-RU" altLang="ru-RU" dirty="0">
              <a:solidFill>
                <a:srgbClr val="0070C0"/>
              </a:solidFill>
              <a:hlinkClick r:id="rId3"/>
            </a:endParaRPr>
          </a:p>
          <a:p>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34</a:t>
            </a:fld>
            <a:endParaRPr lang="ru-RU" dirty="0"/>
          </a:p>
        </p:txBody>
      </p:sp>
    </p:spTree>
    <p:extLst>
      <p:ext uri="{BB962C8B-B14F-4D97-AF65-F5344CB8AC3E}">
        <p14:creationId xmlns:p14="http://schemas.microsoft.com/office/powerpoint/2010/main" val="403571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803042"/>
          </a:xfrm>
          <a:solidFill>
            <a:srgbClr val="92D050"/>
          </a:solidFill>
        </p:spPr>
        <p:txBody>
          <a:bodyPr>
            <a:noAutofit/>
          </a:bodyPr>
          <a:lstStyle/>
          <a:p>
            <a:pPr algn="ctr"/>
            <a:r>
              <a:rPr lang="ru-RU" altLang="ru-RU" sz="2400" dirty="0">
                <a:solidFill>
                  <a:schemeClr val="bg1"/>
                </a:solidFill>
              </a:rPr>
              <a:t>Определение ВС РФ от 19.10. 2020  N 305-ЭС20-10152  (НДС при сдаче в аренду) </a:t>
            </a:r>
            <a:endParaRPr lang="ru-RU" sz="24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803043"/>
            <a:ext cx="12191999" cy="6054957"/>
          </a:xfrm>
        </p:spPr>
        <p:txBody>
          <a:bodyPr>
            <a:normAutofit fontScale="77500" lnSpcReduction="20000"/>
          </a:bodyPr>
          <a:lstStyle/>
          <a:p>
            <a:pPr>
              <a:buFont typeface="Wingdings 3" charset="2"/>
              <a:buChar char=""/>
              <a:defRPr/>
            </a:pPr>
            <a:r>
              <a:rPr lang="ru-RU" altLang="ru-RU" dirty="0">
                <a:solidFill>
                  <a:srgbClr val="003399"/>
                </a:solidFill>
              </a:rPr>
              <a:t>Банк не исполнил платежные поручение КУ об уплате </a:t>
            </a:r>
            <a:r>
              <a:rPr lang="ru-RU" altLang="ru-RU" b="1" dirty="0">
                <a:solidFill>
                  <a:srgbClr val="003399"/>
                </a:solidFill>
              </a:rPr>
              <a:t>НДС  </a:t>
            </a:r>
            <a:r>
              <a:rPr lang="ru-RU" altLang="ru-RU" dirty="0">
                <a:solidFill>
                  <a:srgbClr val="003399"/>
                </a:solidFill>
              </a:rPr>
              <a:t>(залоговый счет).</a:t>
            </a:r>
          </a:p>
          <a:p>
            <a:pPr>
              <a:buFont typeface="Wingdings 3" charset="2"/>
              <a:buChar char=""/>
              <a:defRPr/>
            </a:pPr>
            <a:r>
              <a:rPr lang="ru-RU" altLang="ru-RU" dirty="0">
                <a:solidFill>
                  <a:srgbClr val="003399"/>
                </a:solidFill>
              </a:rPr>
              <a:t> Отказывая в удовлетворении иска, суды исходили из того, что расходы, связанные с уплатой НДС, не отвечают признакам затрат, упомянутых в пункте 6 статьи 138 Закона о банкротстве. Уплата обязательных платежей из средств, размещенных на залоговом счете, противоречит установленной законодательством о банкротстве очередности удовлетворения требований кредиторов, нарушает права залогового кредитора.</a:t>
            </a:r>
            <a:endParaRPr lang="ru-RU" altLang="ru-RU" dirty="0">
              <a:solidFill>
                <a:srgbClr val="003399"/>
              </a:solidFill>
              <a:hlinkClick r:id="rId2"/>
            </a:endParaRPr>
          </a:p>
          <a:p>
            <a:pPr>
              <a:buFont typeface="Wingdings 3" charset="2"/>
              <a:buChar char=""/>
              <a:defRPr/>
            </a:pPr>
            <a:r>
              <a:rPr lang="ru-RU" altLang="ru-RU" dirty="0">
                <a:solidFill>
                  <a:srgbClr val="003399"/>
                </a:solidFill>
              </a:rPr>
              <a:t>Согласно п. 1 ст. 168 Налогового кодекса РФ сумма налога является частью цены аренды. Поэтому суммы НДС, выделяемые из арендных платежей, и подлежащие уплате в бюджет в рамках текущих обязательств должника </a:t>
            </a:r>
            <a:r>
              <a:rPr lang="ru-RU" altLang="ru-RU" b="1" dirty="0">
                <a:solidFill>
                  <a:srgbClr val="003399"/>
                </a:solidFill>
              </a:rPr>
              <a:t>следует считать расходами на реализацию предмета залога, указанным в пункте 6 статьи 138 Закона о банкротстве, а значит, затраты на уплату НДС, начисленного при сдаче в аренду заложенного имущества в ходе конкурсного производства, погашаются за счет арендной платы до ее распределения по правилам, установленным п. 1 и 2 статьи 138 Закона о банкротстве</a:t>
            </a:r>
            <a:r>
              <a:rPr lang="ru-RU" altLang="ru-RU" dirty="0">
                <a:solidFill>
                  <a:srgbClr val="003399"/>
                </a:solidFill>
              </a:rPr>
              <a:t>, и не могут быть переложены на иных кредиторов должника.</a:t>
            </a:r>
            <a:endParaRPr lang="ru-RU" altLang="ru-RU" dirty="0">
              <a:solidFill>
                <a:srgbClr val="003399"/>
              </a:solidFill>
              <a:hlinkClick r:id="rId3"/>
            </a:endParaRPr>
          </a:p>
          <a:p>
            <a:pPr>
              <a:buFont typeface="Wingdings 3" charset="2"/>
              <a:buChar char=""/>
              <a:defRPr/>
            </a:pPr>
            <a:r>
              <a:rPr lang="ru-RU" altLang="ru-RU" dirty="0">
                <a:solidFill>
                  <a:srgbClr val="003399"/>
                </a:solidFill>
              </a:rPr>
              <a:t>Не являющаяся залогодержателем кредитная организация, обслуживающая специальный счет, осуществляя в процедуре банкротства контроль за тем, относится ли платеж к числу разрешенных, проводит проверку по формальным признакам. Она не вправе заявлять конкурсному управляющему возражения против списания, основанные на доводах о неверном указании им суммы задолженности или момента ее возникновения (по смыслу разъяснений, содержащихся в п. 1 Постановления Пленума ВАС РФ от 06.06.2014 N 36 "О некоторых вопросах, связанных с ведением кредитными организациями банковских счетов лиц, находящихся в процедуре банкротства").</a:t>
            </a:r>
            <a:endParaRPr lang="ru-RU" altLang="ru-RU" dirty="0">
              <a:solidFill>
                <a:srgbClr val="003399"/>
              </a:solidFill>
              <a:hlinkClick r:id="rId4"/>
            </a:endParaRPr>
          </a:p>
          <a:p>
            <a:r>
              <a:rPr lang="ru-RU" altLang="en-US" dirty="0">
                <a:solidFill>
                  <a:srgbClr val="002A7E"/>
                </a:solidFill>
              </a:rPr>
              <a:t> </a:t>
            </a:r>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35</a:t>
            </a:fld>
            <a:endParaRPr lang="ru-RU" dirty="0"/>
          </a:p>
        </p:txBody>
      </p:sp>
    </p:spTree>
    <p:extLst>
      <p:ext uri="{BB962C8B-B14F-4D97-AF65-F5344CB8AC3E}">
        <p14:creationId xmlns:p14="http://schemas.microsoft.com/office/powerpoint/2010/main" val="4017593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rgbClr val="92D050"/>
          </a:solidFill>
        </p:spPr>
        <p:txBody>
          <a:bodyPr>
            <a:normAutofit/>
          </a:bodyPr>
          <a:lstStyle/>
          <a:p>
            <a:pPr algn="ctr"/>
            <a:r>
              <a:rPr lang="ru-RU" altLang="ru-RU" sz="3200" dirty="0">
                <a:solidFill>
                  <a:schemeClr val="bg1"/>
                </a:solidFill>
              </a:rPr>
              <a:t>Определение от 08.04.2021 N 305-ЭС20-20287 </a:t>
            </a:r>
            <a:endParaRPr lang="ru-RU" sz="32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fontScale="85000" lnSpcReduction="20000"/>
          </a:bodyPr>
          <a:lstStyle/>
          <a:p>
            <a:r>
              <a:rPr lang="ru-RU" altLang="ru-RU" dirty="0">
                <a:solidFill>
                  <a:srgbClr val="003399"/>
                </a:solidFill>
              </a:rPr>
              <a:t>в первоочередном порядке в режиме, установленном п. 6 ст. 138 Закона о банкротстве, должны также погашаться </a:t>
            </a:r>
            <a:r>
              <a:rPr lang="ru-RU" altLang="ru-RU" b="1" u="sng" dirty="0">
                <a:solidFill>
                  <a:srgbClr val="003399"/>
                </a:solidFill>
              </a:rPr>
              <a:t>текущие налоговые платежи, связанные с залоговым имуществом (налог на имущество и земельный налог).</a:t>
            </a:r>
            <a:endParaRPr lang="ru-RU" altLang="ru-RU" b="1" u="sng" dirty="0">
              <a:solidFill>
                <a:srgbClr val="003399"/>
              </a:solidFill>
              <a:hlinkClick r:id="rId2"/>
            </a:endParaRPr>
          </a:p>
          <a:p>
            <a:r>
              <a:rPr lang="ru-RU" altLang="ru-RU" dirty="0">
                <a:solidFill>
                  <a:srgbClr val="003399"/>
                </a:solidFill>
              </a:rPr>
              <a:t>При реализации имущества должника-банкрота расходы на обеспечение сохранности предмета залога и реализацию его на торгах покрываются за счет средств, поступивших от реализации предмета залога, до расходования этих средств на иные цели (пункт 6 статьи 138 Закона о банкротстве).</a:t>
            </a:r>
            <a:endParaRPr lang="ru-RU" altLang="ru-RU" dirty="0">
              <a:solidFill>
                <a:srgbClr val="003399"/>
              </a:solidFill>
              <a:hlinkClick r:id="rId3"/>
            </a:endParaRPr>
          </a:p>
          <a:p>
            <a:r>
              <a:rPr lang="ru-RU" altLang="ru-RU" dirty="0">
                <a:solidFill>
                  <a:srgbClr val="003399"/>
                </a:solidFill>
              </a:rPr>
              <a:t> Системное и телеологическое толкование пункта 6 статьи 138 Закона о банкротстве приводит к выводу о необходимости применения правового режима, установленного данной нормой, к обязательствам должника </a:t>
            </a:r>
            <a:r>
              <a:rPr lang="ru-RU" altLang="ru-RU" b="1" u="sng" dirty="0">
                <a:solidFill>
                  <a:srgbClr val="003399"/>
                </a:solidFill>
              </a:rPr>
              <a:t>по уплате имущественных налогов</a:t>
            </a:r>
            <a:r>
              <a:rPr lang="ru-RU" altLang="ru-RU" dirty="0">
                <a:solidFill>
                  <a:srgbClr val="003399"/>
                </a:solidFill>
              </a:rPr>
              <a:t>, начисленных на залоговое имущество за период нахождения должника в банкротных процедурах.</a:t>
            </a:r>
            <a:endParaRPr lang="ru-RU" altLang="ru-RU" dirty="0">
              <a:solidFill>
                <a:srgbClr val="003399"/>
              </a:solidFill>
              <a:hlinkClick r:id="rId4"/>
            </a:endParaRPr>
          </a:p>
          <a:p>
            <a:r>
              <a:rPr lang="ru-RU" altLang="ru-RU" dirty="0"/>
              <a:t> </a:t>
            </a:r>
            <a:r>
              <a:rPr lang="ru-RU" altLang="ru-RU" dirty="0">
                <a:solidFill>
                  <a:srgbClr val="003399"/>
                </a:solidFill>
              </a:rPr>
              <a:t>Вопрос о судьбе предмета залога в значительной степени находится во власти залогового кредитора, способного эффективно влиять на скорость решения вопроса о реализации залогового имущества и, тем самым, избегать накопления долговых обязательств по текущим имущественным налоговым платежам. В связи с этим применение пункта 6 статьи 138 Закона о банкротстве в изложенном выше толковании не влечет существенных изменений в ценности обеспечительной функции залога.</a:t>
            </a:r>
            <a:endParaRPr lang="ru-RU" altLang="ru-RU" dirty="0">
              <a:solidFill>
                <a:srgbClr val="003399"/>
              </a:solidFill>
              <a:hlinkClick r:id="rId5"/>
            </a:endParaRPr>
          </a:p>
          <a:p>
            <a:r>
              <a:rPr lang="ru-RU" altLang="en-US" dirty="0">
                <a:solidFill>
                  <a:srgbClr val="002A7E"/>
                </a:solidFill>
              </a:rPr>
              <a:t> </a:t>
            </a:r>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36</a:t>
            </a:fld>
            <a:endParaRPr lang="ru-RU" dirty="0"/>
          </a:p>
        </p:txBody>
      </p:sp>
    </p:spTree>
    <p:extLst>
      <p:ext uri="{BB962C8B-B14F-4D97-AF65-F5344CB8AC3E}">
        <p14:creationId xmlns:p14="http://schemas.microsoft.com/office/powerpoint/2010/main" val="743901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rgbClr val="92D050"/>
          </a:solidFill>
        </p:spPr>
        <p:txBody>
          <a:bodyPr>
            <a:normAutofit/>
          </a:bodyPr>
          <a:lstStyle/>
          <a:p>
            <a:pPr algn="ctr"/>
            <a:r>
              <a:rPr lang="ru-RU" altLang="ru-RU" sz="3200" dirty="0">
                <a:solidFill>
                  <a:schemeClr val="bg1"/>
                </a:solidFill>
              </a:rPr>
              <a:t>Определение от</a:t>
            </a:r>
            <a:r>
              <a:rPr lang="ru-RU" sz="3200" dirty="0">
                <a:solidFill>
                  <a:schemeClr val="bg1"/>
                </a:solidFill>
              </a:rPr>
              <a:t> 8 июля 2021 г. N 308-ЭС18-21050(41)</a:t>
            </a:r>
            <a:endParaRPr lang="ru-RU" sz="32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fontScale="70000" lnSpcReduction="20000"/>
          </a:bodyPr>
          <a:lstStyle/>
          <a:p>
            <a:r>
              <a:rPr lang="ru-RU" altLang="ru-RU" b="1" i="1" dirty="0">
                <a:solidFill>
                  <a:srgbClr val="000099"/>
                </a:solidFill>
              </a:rPr>
              <a:t>разногласия по очередности удовлетворения текущих обязательных платежей (НДС и страховые взносы),  возникшим в результате продолжения хозяйственной деятельности должника </a:t>
            </a:r>
          </a:p>
          <a:p>
            <a:r>
              <a:rPr lang="ru-RU" altLang="ru-RU" b="1" u="sng" dirty="0">
                <a:solidFill>
                  <a:srgbClr val="000099"/>
                </a:solidFill>
              </a:rPr>
              <a:t>В результате продолжения должником хозяйственной деятельности </a:t>
            </a:r>
            <a:r>
              <a:rPr lang="ru-RU" altLang="ru-RU" dirty="0">
                <a:solidFill>
                  <a:srgbClr val="000099"/>
                </a:solidFill>
              </a:rPr>
              <a:t>основной производственный комплекс (завод) реализован по цене в 1,3 раза выше стоимости имущества, определенной изначально, что делает банк выгодоприобретателем от продолжения деятельности, поскольку ее результатом стало сохранение залогового имущества в наиболее ликвидном состоянии, </a:t>
            </a:r>
            <a:r>
              <a:rPr lang="ru-RU" altLang="ru-RU" b="1" u="sng" dirty="0">
                <a:solidFill>
                  <a:srgbClr val="000099"/>
                </a:solidFill>
              </a:rPr>
              <a:t>но возникла текущая задолженность по обязательным платежам.</a:t>
            </a:r>
          </a:p>
          <a:p>
            <a:r>
              <a:rPr lang="ru-RU" altLang="ru-RU" dirty="0"/>
              <a:t> </a:t>
            </a:r>
            <a:r>
              <a:rPr lang="ru-RU" altLang="ru-RU" dirty="0">
                <a:solidFill>
                  <a:srgbClr val="000099"/>
                </a:solidFill>
              </a:rPr>
              <a:t>конкурсный управляющий сообщил об отказе в удовлетворении требования уполномоченного органа о распределении денежных средств, поступивших от реализации предмета залога, в счет погашения текущей задолженности по обязательным платежам, в силу того, что обязательные платежи, возникшие в результате хозяйственной деятельности, не направлены на сохранение предмета залога.</a:t>
            </a:r>
          </a:p>
          <a:p>
            <a:r>
              <a:rPr lang="ru-RU" altLang="ru-RU" dirty="0"/>
              <a:t> </a:t>
            </a:r>
            <a:r>
              <a:rPr lang="ru-RU" altLang="ru-RU" dirty="0">
                <a:solidFill>
                  <a:srgbClr val="000099"/>
                </a:solidFill>
              </a:rPr>
              <a:t>суды исходили из того, что реестровые требования залоговых кредиторов являются приоритетными перед требованием об уплате налогов и взносов, в связи с чем уплата обязательных платежей из средств, размещенных на залоговом счете, будет противоречить установленным правилам очередности удовлетворения требований кредиторов, а денежные средства, вырученные от реализации залогового имущества, не представляют отдельную налогооблагаемую базу и, как следствие, не подлежат распределению в предлагаемом уполномоченным органом порядке; обратное, по мнению судов, привело бы к нарушению законных прав залогового кредитора - приоритета в удовлетворении его требований.</a:t>
            </a:r>
          </a:p>
          <a:p>
            <a:r>
              <a:rPr lang="ru-RU" altLang="ru-RU" dirty="0"/>
              <a:t> </a:t>
            </a:r>
            <a:r>
              <a:rPr lang="ru-RU" altLang="ru-RU" dirty="0">
                <a:solidFill>
                  <a:srgbClr val="000099"/>
                </a:solidFill>
              </a:rPr>
              <a:t>системное и телеологическое толкование п. 6 ст. 138 Закона о банкротстве приводит к выводу о необходимости применения правового режима, установленного данной нормой, к обязательствам должника по уплате налогов, начисление которых связанно с продолжением эксплуатации залогового имущества в период нахождения должника в банкротных процедурах.</a:t>
            </a:r>
            <a:endParaRPr lang="ru-RU" altLang="ru-RU" dirty="0">
              <a:solidFill>
                <a:srgbClr val="000099"/>
              </a:solidFill>
              <a:hlinkClick r:id="rId2"/>
            </a:endParaRPr>
          </a:p>
          <a:p>
            <a:r>
              <a:rPr lang="ru-RU" altLang="en-US" dirty="0">
                <a:solidFill>
                  <a:srgbClr val="002A7E"/>
                </a:solidFill>
              </a:rPr>
              <a:t> </a:t>
            </a:r>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37</a:t>
            </a:fld>
            <a:endParaRPr lang="ru-RU" dirty="0"/>
          </a:p>
        </p:txBody>
      </p:sp>
    </p:spTree>
    <p:extLst>
      <p:ext uri="{BB962C8B-B14F-4D97-AF65-F5344CB8AC3E}">
        <p14:creationId xmlns:p14="http://schemas.microsoft.com/office/powerpoint/2010/main" val="2235528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2"/>
            <a:ext cx="12192000" cy="503338"/>
          </a:xfrm>
          <a:solidFill>
            <a:srgbClr val="92D050"/>
          </a:solidFill>
        </p:spPr>
        <p:txBody>
          <a:bodyPr>
            <a:normAutofit fontScale="90000"/>
          </a:bodyPr>
          <a:lstStyle/>
          <a:p>
            <a:pPr algn="ctr"/>
            <a:r>
              <a:rPr lang="ru-RU" sz="3200">
                <a:solidFill>
                  <a:schemeClr val="bg1"/>
                </a:solidFill>
              </a:rPr>
              <a:t>Определение от 8 декабря 2022 г. N 310-ЭС19-11382(2)</a:t>
            </a:r>
            <a:endParaRPr lang="ru-RU" sz="32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503340"/>
            <a:ext cx="12191999" cy="6354660"/>
          </a:xfrm>
        </p:spPr>
        <p:txBody>
          <a:bodyPr>
            <a:normAutofit fontScale="70000" lnSpcReduction="20000"/>
          </a:bodyPr>
          <a:lstStyle/>
          <a:p>
            <a:pPr marL="0" indent="0">
              <a:spcBef>
                <a:spcPct val="0"/>
              </a:spcBef>
              <a:buNone/>
              <a:defRPr/>
            </a:pPr>
            <a:r>
              <a:rPr lang="ru-RU" altLang="ru-RU" b="1" i="1" dirty="0">
                <a:solidFill>
                  <a:srgbClr val="000099"/>
                </a:solidFill>
              </a:rPr>
              <a:t> </a:t>
            </a:r>
            <a:r>
              <a:rPr lang="ru-RU" altLang="ru-RU" i="1" dirty="0">
                <a:solidFill>
                  <a:schemeClr val="accent5"/>
                </a:solidFill>
              </a:rPr>
              <a:t>Запрос в КС РФ, приостановление производства по жалобе.</a:t>
            </a:r>
          </a:p>
          <a:p>
            <a:pPr marL="0" indent="0">
              <a:spcBef>
                <a:spcPct val="0"/>
              </a:spcBef>
              <a:buNone/>
              <a:defRPr/>
            </a:pPr>
            <a:r>
              <a:rPr lang="ru-RU" dirty="0">
                <a:solidFill>
                  <a:srgbClr val="003399"/>
                </a:solidFill>
              </a:rPr>
              <a:t>   Спор в части порядка уплаты налога на прибыль </a:t>
            </a:r>
            <a:r>
              <a:rPr lang="ru-RU" b="1" dirty="0">
                <a:solidFill>
                  <a:srgbClr val="003399"/>
                </a:solidFill>
              </a:rPr>
              <a:t>от реализации заложенного и незаложенного имущества </a:t>
            </a:r>
            <a:r>
              <a:rPr lang="ru-RU" dirty="0">
                <a:solidFill>
                  <a:srgbClr val="003399"/>
                </a:solidFill>
              </a:rPr>
              <a:t>должника.</a:t>
            </a:r>
          </a:p>
          <a:p>
            <a:pPr>
              <a:spcBef>
                <a:spcPct val="0"/>
              </a:spcBef>
              <a:defRPr/>
            </a:pPr>
            <a:r>
              <a:rPr lang="ru-RU" dirty="0">
                <a:solidFill>
                  <a:srgbClr val="003399"/>
                </a:solidFill>
              </a:rPr>
              <a:t> Суд первой инстанции применил дифференцированный подход к порядку уплаты налога на прибыль с продажи залогового и </a:t>
            </a:r>
            <a:r>
              <a:rPr lang="ru-RU" dirty="0" err="1">
                <a:solidFill>
                  <a:srgbClr val="003399"/>
                </a:solidFill>
              </a:rPr>
              <a:t>незалогового</a:t>
            </a:r>
            <a:r>
              <a:rPr lang="ru-RU" dirty="0">
                <a:solidFill>
                  <a:srgbClr val="003399"/>
                </a:solidFill>
              </a:rPr>
              <a:t> имущества должника.</a:t>
            </a:r>
          </a:p>
          <a:p>
            <a:pPr>
              <a:spcBef>
                <a:spcPct val="0"/>
              </a:spcBef>
              <a:defRPr/>
            </a:pPr>
            <a:r>
              <a:rPr lang="ru-RU" dirty="0">
                <a:solidFill>
                  <a:srgbClr val="003399"/>
                </a:solidFill>
              </a:rPr>
              <a:t> от реализации залогового имущества - соответствующий налог носит характер текущей задолженности и подлежит удовлетворению в режиме п. 6 статьи 138 Закона о банкротстве. </a:t>
            </a:r>
          </a:p>
          <a:p>
            <a:pPr>
              <a:spcBef>
                <a:spcPct val="0"/>
              </a:spcBef>
              <a:defRPr/>
            </a:pPr>
            <a:r>
              <a:rPr lang="ru-RU" dirty="0">
                <a:solidFill>
                  <a:srgbClr val="003399"/>
                </a:solidFill>
              </a:rPr>
              <a:t>от реализации </a:t>
            </a:r>
            <a:r>
              <a:rPr lang="ru-RU" dirty="0" err="1">
                <a:solidFill>
                  <a:srgbClr val="003399"/>
                </a:solidFill>
              </a:rPr>
              <a:t>незалогового</a:t>
            </a:r>
            <a:r>
              <a:rPr lang="ru-RU" dirty="0">
                <a:solidFill>
                  <a:srgbClr val="003399"/>
                </a:solidFill>
              </a:rPr>
              <a:t> имущества - подлежит удовлетворению за счет оставшегося после удовлетворения требований кредиторов, включенных в реестр требований кредиторов, имущества должника.</a:t>
            </a:r>
          </a:p>
          <a:p>
            <a:pPr>
              <a:spcBef>
                <a:spcPct val="0"/>
              </a:spcBef>
              <a:defRPr/>
            </a:pPr>
            <a:endParaRPr lang="ru-RU" dirty="0">
              <a:solidFill>
                <a:srgbClr val="003399"/>
              </a:solidFill>
            </a:endParaRPr>
          </a:p>
          <a:p>
            <a:pPr>
              <a:spcBef>
                <a:spcPct val="0"/>
              </a:spcBef>
              <a:defRPr/>
            </a:pPr>
            <a:r>
              <a:rPr lang="ru-RU" dirty="0">
                <a:solidFill>
                  <a:srgbClr val="003399"/>
                </a:solidFill>
              </a:rPr>
              <a:t> Суд округа отметил, что изложенный в определении ВС РФ от 08.04.2021 N 305-ЭС20-20287 правовой подход сформирован в отношении земельного налога и налога на имущество, начисление которых связано с продолжением эксплуатации имущества, но не налога на прибыль, который имеет иной характер.</a:t>
            </a:r>
            <a:endParaRPr lang="ru-RU" altLang="ru-RU" dirty="0">
              <a:solidFill>
                <a:srgbClr val="003399"/>
              </a:solidFill>
              <a:hlinkClick r:id="rId2"/>
            </a:endParaRPr>
          </a:p>
          <a:p>
            <a:pPr>
              <a:defRPr/>
            </a:pPr>
            <a:r>
              <a:rPr lang="ru-RU" dirty="0">
                <a:solidFill>
                  <a:srgbClr val="003399"/>
                </a:solidFill>
              </a:rPr>
              <a:t>Необходимость уравнять правовые последствия реализации заложенного и незаложенного имущества, отметив, что уплата налога на прибыль должна быть осуществлена в едином правовом режиме.</a:t>
            </a:r>
          </a:p>
          <a:p>
            <a:pPr>
              <a:defRPr/>
            </a:pPr>
            <a:r>
              <a:rPr lang="ru-RU" dirty="0">
                <a:solidFill>
                  <a:srgbClr val="003399"/>
                </a:solidFill>
              </a:rPr>
              <a:t>Приоритет текущих требований над требованиями, включенными в реестр требований кредиторов должника, в отношении их удовлетворения, обусловлен необходимостью провести процедуру банкротства и обеспечить финансирование конкурсного производства.  </a:t>
            </a:r>
          </a:p>
          <a:p>
            <a:pPr>
              <a:defRPr/>
            </a:pPr>
            <a:r>
              <a:rPr lang="ru-RU" dirty="0">
                <a:solidFill>
                  <a:srgbClr val="003399"/>
                </a:solidFill>
              </a:rPr>
              <a:t>Объектом налогообложения по налогу на прибыль организаций признается прибыль, полученная налогоплательщиком вследствие осуществления деятельности, направленной на соответствующую цель.</a:t>
            </a:r>
          </a:p>
          <a:p>
            <a:pPr>
              <a:defRPr/>
            </a:pPr>
            <a:r>
              <a:rPr lang="ru-RU" dirty="0">
                <a:solidFill>
                  <a:srgbClr val="003399"/>
                </a:solidFill>
              </a:rPr>
              <a:t>Уплата налога на прибыль производится за счет оставшегося после удовлетворения требований кредиторов, включенных в реестр требований кредиторов, имущества должника.</a:t>
            </a:r>
            <a:endParaRPr lang="ru-RU" altLang="ru-RU" dirty="0">
              <a:solidFill>
                <a:srgbClr val="003399"/>
              </a:solidFill>
              <a:hlinkClick r:id="rId3"/>
            </a:endParaRPr>
          </a:p>
          <a:p>
            <a:endParaRPr lang="ru-RU" altLang="ru-RU" dirty="0">
              <a:solidFill>
                <a:srgbClr val="000099"/>
              </a:solidFill>
              <a:hlinkClick r:id="rId4"/>
            </a:endParaRPr>
          </a:p>
          <a:p>
            <a:r>
              <a:rPr lang="ru-RU" altLang="en-US" dirty="0">
                <a:solidFill>
                  <a:srgbClr val="002A7E"/>
                </a:solidFill>
              </a:rPr>
              <a:t> </a:t>
            </a:r>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38</a:t>
            </a:fld>
            <a:endParaRPr lang="ru-RU" dirty="0"/>
          </a:p>
        </p:txBody>
      </p:sp>
    </p:spTree>
    <p:extLst>
      <p:ext uri="{BB962C8B-B14F-4D97-AF65-F5344CB8AC3E}">
        <p14:creationId xmlns:p14="http://schemas.microsoft.com/office/powerpoint/2010/main" val="44910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rgbClr val="92D050"/>
          </a:solidFill>
        </p:spPr>
        <p:txBody>
          <a:bodyPr>
            <a:normAutofit/>
          </a:bodyPr>
          <a:lstStyle/>
          <a:p>
            <a:pPr algn="ctr"/>
            <a:r>
              <a:rPr lang="ru-RU" altLang="en-US" sz="3200" dirty="0">
                <a:solidFill>
                  <a:schemeClr val="bg1"/>
                </a:solidFill>
              </a:rPr>
              <a:t> Залог в банкротстве застройщика</a:t>
            </a:r>
            <a:endParaRPr lang="ru-RU" sz="3200" dirty="0">
              <a:solidFill>
                <a:schemeClr val="bg1"/>
              </a:solidFill>
            </a:endParaRP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fontScale="92500"/>
          </a:bodyPr>
          <a:lstStyle/>
          <a:p>
            <a:r>
              <a:rPr lang="ru-RU" altLang="en-US" sz="2400" dirty="0">
                <a:solidFill>
                  <a:srgbClr val="C00000"/>
                </a:solidFill>
              </a:rPr>
              <a:t>Постановление КС РФ от 21.07.2022 № 34-П. </a:t>
            </a:r>
            <a:r>
              <a:rPr lang="ru-RU" altLang="ru-RU" sz="2400" dirty="0">
                <a:solidFill>
                  <a:srgbClr val="3669AB"/>
                </a:solidFill>
              </a:rPr>
              <a:t>Разъяснения </a:t>
            </a:r>
            <a:r>
              <a:rPr lang="ru-RU" altLang="ru-RU" sz="2400" dirty="0">
                <a:solidFill>
                  <a:srgbClr val="003399"/>
                </a:solidFill>
              </a:rPr>
              <a:t>касаются  залоговых кредиторов, перед которыми у Фонда не возникли обязательства по передаче помещений:  юридические лица, заключившие с застройщиком договор долевого участия в строительстве, а также физические лица, заключившие договор долевого участия в строительстве в отношении  коммерческой недвижимости.</a:t>
            </a:r>
          </a:p>
          <a:p>
            <a:r>
              <a:rPr lang="ru-RU" altLang="ru-RU" sz="2400" dirty="0">
                <a:solidFill>
                  <a:srgbClr val="003399"/>
                </a:solidFill>
              </a:rPr>
              <a:t>Размер требований залоговых кредиторов, который может быть погашен, равен размеру основной суммы задолженности по обеспеченному залогом обязательству и причитающихся процентов, но не более стоимости предмета залога на день принятия решения арбитражного суда о передаче Фонду имущества.</a:t>
            </a:r>
          </a:p>
          <a:p>
            <a:r>
              <a:rPr lang="ru-RU" altLang="ru-RU" sz="2400" dirty="0">
                <a:solidFill>
                  <a:srgbClr val="003399"/>
                </a:solidFill>
              </a:rPr>
              <a:t>Процедура удовлетворения требований залоговых кредиторов разделена   на два  этапа.</a:t>
            </a:r>
          </a:p>
          <a:p>
            <a:r>
              <a:rPr lang="ru-RU" altLang="ru-RU" sz="2400" dirty="0">
                <a:solidFill>
                  <a:srgbClr val="003399"/>
                </a:solidFill>
              </a:rPr>
              <a:t>1) выплата определенную судом сумму в порядке, предусмотренном для погашения требований залоговых кредиторов (путем перечисления денег на специальный банковский счет), или в ином порядке, установленном судом- не может превышать 50% от требований залоговых кредиторов;</a:t>
            </a:r>
          </a:p>
          <a:p>
            <a:r>
              <a:rPr lang="ru-RU" altLang="ru-RU" sz="2400" dirty="0">
                <a:solidFill>
                  <a:srgbClr val="003399"/>
                </a:solidFill>
              </a:rPr>
              <a:t>Остаток – 2 этап.</a:t>
            </a:r>
          </a:p>
          <a:p>
            <a:r>
              <a:rPr lang="ru-RU" altLang="ru-RU" sz="2400" dirty="0">
                <a:solidFill>
                  <a:srgbClr val="003399"/>
                </a:solidFill>
              </a:rPr>
              <a:t>2) залоговые кредиторы вправе претендовать на часть выручки от реализации Фондом свободных помещений. При этом размер подлежащей распределению выручки должен определяться судом с учетом размера требований залоговых кредиторов, объема работ для введения объекта в эксплуатацию и иных обстоятельств, влияющих на расходы фонда.</a:t>
            </a:r>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39</a:t>
            </a:fld>
            <a:endParaRPr lang="ru-RU" dirty="0"/>
          </a:p>
        </p:txBody>
      </p:sp>
    </p:spTree>
    <p:extLst>
      <p:ext uri="{BB962C8B-B14F-4D97-AF65-F5344CB8AC3E}">
        <p14:creationId xmlns:p14="http://schemas.microsoft.com/office/powerpoint/2010/main" val="274555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93376"/>
          </a:xfrm>
          <a:solidFill>
            <a:schemeClr val="bg2">
              <a:lumMod val="50000"/>
            </a:schemeClr>
          </a:solidFill>
        </p:spPr>
        <p:txBody>
          <a:bodyPr>
            <a:normAutofit/>
          </a:bodyPr>
          <a:lstStyle/>
          <a:p>
            <a:pPr algn="ctr"/>
            <a:r>
              <a:rPr lang="ru-RU" sz="3200" dirty="0">
                <a:solidFill>
                  <a:schemeClr val="bg1"/>
                </a:solidFill>
              </a:rPr>
              <a:t>Правовое регулирование  </a:t>
            </a:r>
          </a:p>
        </p:txBody>
      </p:sp>
      <p:sp>
        <p:nvSpPr>
          <p:cNvPr id="3" name="Объект 2"/>
          <p:cNvSpPr>
            <a:spLocks noGrp="1"/>
          </p:cNvSpPr>
          <p:nvPr>
            <p:ph idx="1"/>
          </p:nvPr>
        </p:nvSpPr>
        <p:spPr>
          <a:xfrm>
            <a:off x="0" y="793375"/>
            <a:ext cx="12096785" cy="6064625"/>
          </a:xfrm>
        </p:spPr>
        <p:txBody>
          <a:bodyPr>
            <a:normAutofit/>
          </a:bodyPr>
          <a:lstStyle/>
          <a:p>
            <a:r>
              <a:rPr lang="ru-RU" dirty="0">
                <a:solidFill>
                  <a:srgbClr val="3669AB"/>
                </a:solidFill>
              </a:rPr>
              <a:t>  П. 4 ст. 20.4 Закона  арбитражный управляющий обязан возместить должнику, кредиторам и иным лицам убытки, которые причинены в результате неисполнения или ненадлежащего исполнения арбитражным управляющим возложенных на него обязанностей и факт причинения которых установлен вступившим в законную силу решением суда.</a:t>
            </a:r>
            <a:endParaRPr lang="ru-RU" dirty="0">
              <a:solidFill>
                <a:srgbClr val="3669AB"/>
              </a:solidFill>
              <a:hlinkClick r:id="rId2">
                <a:extLst>
                  <a:ext uri="{A12FA001-AC4F-418D-AE19-62706E023703}">
                    <ahyp:hlinkClr xmlns:ahyp="http://schemas.microsoft.com/office/drawing/2018/hyperlinkcolor" val="tx"/>
                  </a:ext>
                </a:extLst>
              </a:hlinkClick>
            </a:endParaRPr>
          </a:p>
          <a:p>
            <a:r>
              <a:rPr lang="ru-RU" dirty="0">
                <a:solidFill>
                  <a:srgbClr val="3669AB"/>
                </a:solidFill>
              </a:rPr>
              <a:t>Ст. 15, 393 ГК РФ -   ответственность </a:t>
            </a:r>
            <a:r>
              <a:rPr lang="ru-RU" dirty="0">
                <a:solidFill>
                  <a:srgbClr val="0070C0"/>
                </a:solidFill>
              </a:rPr>
              <a:t>арбитражного управляющего является гражданско-правовой.  </a:t>
            </a:r>
          </a:p>
          <a:p>
            <a:r>
              <a:rPr lang="ru-RU" dirty="0">
                <a:solidFill>
                  <a:srgbClr val="0070C0"/>
                </a:solidFill>
              </a:rPr>
              <a:t>информационное письмо Президиума ВАС РФ от 22.05.2012 N 150 «Обзор практики рассмотрения арбитражными судами споров, связанных с отстранением конкурсных управляющих»</a:t>
            </a:r>
          </a:p>
          <a:p>
            <a:r>
              <a:rPr lang="ru-RU" dirty="0"/>
              <a:t> </a:t>
            </a:r>
            <a:r>
              <a:rPr lang="ru-RU" dirty="0">
                <a:solidFill>
                  <a:srgbClr val="3669AB"/>
                </a:solidFill>
              </a:rPr>
              <a:t>Постановление Пленума ВАС РФ от 30.07.2013 N 62 «О некоторых вопросах возмещения убытков лицами, входящими в состав органов юридического лица»</a:t>
            </a:r>
            <a:endParaRPr lang="ru-RU" dirty="0">
              <a:solidFill>
                <a:srgbClr val="3669AB"/>
              </a:solidFill>
              <a:hlinkClick r:id="rId3">
                <a:extLst>
                  <a:ext uri="{A12FA001-AC4F-418D-AE19-62706E023703}">
                    <ahyp:hlinkClr xmlns:ahyp="http://schemas.microsoft.com/office/drawing/2018/hyperlinkcolor" val="tx"/>
                  </a:ext>
                </a:extLst>
              </a:hlinkClick>
            </a:endParaRPr>
          </a:p>
          <a:p>
            <a:r>
              <a:rPr lang="ru-RU" dirty="0">
                <a:solidFill>
                  <a:srgbClr val="0070C0"/>
                </a:solidFill>
              </a:rPr>
              <a:t>Постановления Пленума ВАС РФ от 22.06.2012 N 35</a:t>
            </a:r>
          </a:p>
          <a:p>
            <a:endParaRPr lang="ru-RU" b="1" dirty="0">
              <a:hlinkClick r:id="rId3"/>
            </a:endParaRPr>
          </a:p>
          <a:p>
            <a:endParaRPr lang="ru-RU" b="1" dirty="0">
              <a:solidFill>
                <a:srgbClr val="0070C0"/>
              </a:solidFill>
            </a:endParaRPr>
          </a:p>
          <a:p>
            <a:endParaRPr lang="ru-RU" b="1" dirty="0">
              <a:solidFill>
                <a:srgbClr val="0070C0"/>
              </a:solidFill>
              <a:hlinkClick r:id="rId4"/>
            </a:endParaRPr>
          </a:p>
          <a:p>
            <a:endParaRPr lang="ru-RU" b="1" dirty="0">
              <a:hlinkClick r:id="rId2"/>
            </a:endParaRPr>
          </a:p>
          <a:p>
            <a:endParaRPr lang="ru-RU" dirty="0">
              <a:solidFill>
                <a:srgbClr val="0070C0"/>
              </a:solidFill>
            </a:endParaRPr>
          </a:p>
          <a:p>
            <a:endParaRPr lang="ru-RU" dirty="0">
              <a:solidFill>
                <a:srgbClr val="0070C0"/>
              </a:solidFill>
            </a:endParaRPr>
          </a:p>
          <a:p>
            <a:endParaRPr lang="ru-RU" dirty="0">
              <a:solidFill>
                <a:schemeClr val="accent5"/>
              </a:solidFill>
            </a:endParaRPr>
          </a:p>
          <a:p>
            <a:pPr marL="0" indent="0">
              <a:buNone/>
            </a:pPr>
            <a:endParaRPr lang="ru-RU" dirty="0">
              <a:solidFill>
                <a:schemeClr val="accent5"/>
              </a:solidFill>
            </a:endParaRPr>
          </a:p>
        </p:txBody>
      </p:sp>
      <p:sp>
        <p:nvSpPr>
          <p:cNvPr id="4" name="Номер слайда 3"/>
          <p:cNvSpPr>
            <a:spLocks noGrp="1"/>
          </p:cNvSpPr>
          <p:nvPr>
            <p:ph type="sldNum" sz="quarter" idx="12"/>
          </p:nvPr>
        </p:nvSpPr>
        <p:spPr/>
        <p:txBody>
          <a:bodyPr/>
          <a:lstStyle/>
          <a:p>
            <a:fld id="{608A0D5B-5051-4464-BB30-AEA7E665977E}" type="slidenum">
              <a:rPr lang="ru-RU" smtClean="0"/>
              <a:t>4</a:t>
            </a:fld>
            <a:endParaRPr lang="ru-RU" dirty="0"/>
          </a:p>
        </p:txBody>
      </p:sp>
    </p:spTree>
    <p:extLst>
      <p:ext uri="{BB962C8B-B14F-4D97-AF65-F5344CB8AC3E}">
        <p14:creationId xmlns:p14="http://schemas.microsoft.com/office/powerpoint/2010/main" val="2516975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rgbClr val="92D050"/>
          </a:solidFill>
        </p:spPr>
        <p:txBody>
          <a:bodyPr>
            <a:normAutofit/>
          </a:bodyPr>
          <a:lstStyle/>
          <a:p>
            <a:pPr algn="ctr"/>
            <a:r>
              <a:rPr lang="ru-RU" altLang="ru-RU" sz="3200" dirty="0">
                <a:solidFill>
                  <a:schemeClr val="bg1"/>
                </a:solidFill>
              </a:rPr>
              <a:t>Определение от 3 октября 2022 г. N 305-ЭС21-2063(3,5) </a:t>
            </a:r>
            <a:r>
              <a:rPr lang="ru-RU" altLang="en-US" sz="3200" dirty="0">
                <a:solidFill>
                  <a:schemeClr val="bg1"/>
                </a:solidFill>
              </a:rPr>
              <a:t>  </a:t>
            </a:r>
            <a:endParaRPr lang="ru-RU" sz="3200" dirty="0">
              <a:solidFill>
                <a:schemeClr val="bg1"/>
              </a:solidFill>
            </a:endParaRP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a:bodyPr>
          <a:lstStyle/>
          <a:p>
            <a:r>
              <a:rPr lang="ru-RU" altLang="ru-RU" sz="2400" dirty="0">
                <a:solidFill>
                  <a:srgbClr val="1F2DA8"/>
                </a:solidFill>
              </a:rPr>
              <a:t> </a:t>
            </a:r>
            <a:r>
              <a:rPr lang="ru-RU" altLang="ru-RU" sz="2400" b="1" dirty="0">
                <a:solidFill>
                  <a:srgbClr val="1F2DA8"/>
                </a:solidFill>
              </a:rPr>
              <a:t>КС РФ установил временный порядок</a:t>
            </a:r>
            <a:r>
              <a:rPr lang="ru-RU" altLang="ru-RU" sz="2400" dirty="0">
                <a:solidFill>
                  <a:srgbClr val="1F2DA8"/>
                </a:solidFill>
              </a:rPr>
              <a:t> защиты прав бывших залоговых кредиторов застройщика, предусмотрев механизм предоставления им </a:t>
            </a:r>
            <a:r>
              <a:rPr lang="ru-RU" altLang="ru-RU" sz="2400" b="1" dirty="0">
                <a:solidFill>
                  <a:srgbClr val="1F2DA8"/>
                </a:solidFill>
              </a:rPr>
              <a:t>первоначальной и последующей компенсаций </a:t>
            </a:r>
            <a:r>
              <a:rPr lang="ru-RU" altLang="ru-RU" sz="2400" dirty="0">
                <a:solidFill>
                  <a:srgbClr val="1F2DA8"/>
                </a:solidFill>
              </a:rPr>
              <a:t>со стороны фонда.</a:t>
            </a:r>
          </a:p>
          <a:p>
            <a:r>
              <a:rPr lang="ru-RU" altLang="ru-RU" sz="2400" dirty="0">
                <a:solidFill>
                  <a:srgbClr val="1F2DA8"/>
                </a:solidFill>
              </a:rPr>
              <a:t>Первоначальная компенсация выплачивается в порядке и на условиях, предусмотренных п. 6 ст. 201.10 Закона о банкротстве и абзацем пятым п. 4 резолютивной части постановления N 34-П.</a:t>
            </a:r>
            <a:endParaRPr lang="ru-RU" altLang="ru-RU" sz="2400" dirty="0">
              <a:solidFill>
                <a:srgbClr val="1F2DA8"/>
              </a:solidFill>
              <a:hlinkClick r:id="rId2"/>
            </a:endParaRPr>
          </a:p>
          <a:p>
            <a:r>
              <a:rPr lang="ru-RU" altLang="ru-RU" sz="2400" dirty="0">
                <a:solidFill>
                  <a:srgbClr val="1F2DA8"/>
                </a:solidFill>
              </a:rPr>
              <a:t>Эта часть компенсации </a:t>
            </a:r>
            <a:r>
              <a:rPr lang="ru-RU" altLang="ru-RU" sz="2400" b="1" dirty="0">
                <a:solidFill>
                  <a:srgbClr val="1F2DA8"/>
                </a:solidFill>
              </a:rPr>
              <a:t>причитается залогодержателю из самого факта отчуждения фонду заложенных объектов </a:t>
            </a:r>
            <a:r>
              <a:rPr lang="ru-RU" altLang="ru-RU" sz="2400" dirty="0">
                <a:solidFill>
                  <a:srgbClr val="1F2DA8"/>
                </a:solidFill>
              </a:rPr>
              <a:t>по цене, </a:t>
            </a:r>
            <a:r>
              <a:rPr lang="ru-RU" altLang="ru-RU" sz="2400" b="1" dirty="0">
                <a:solidFill>
                  <a:srgbClr val="1F2DA8"/>
                </a:solidFill>
              </a:rPr>
              <a:t>равной оценочной стоимости прав застройщика на земельный участок с находящимися на нем неотделимыми улучшениями.</a:t>
            </a:r>
            <a:r>
              <a:rPr lang="ru-RU" altLang="ru-RU" sz="2400" dirty="0">
                <a:solidFill>
                  <a:srgbClr val="1F2DA8"/>
                </a:solidFill>
              </a:rPr>
              <a:t> Ее выплата ставит залогодержателя в то же положение, как если бы данные объекты </a:t>
            </a:r>
            <a:r>
              <a:rPr lang="ru-RU" altLang="ru-RU" sz="2400" b="1" dirty="0">
                <a:solidFill>
                  <a:srgbClr val="1F2DA8"/>
                </a:solidFill>
              </a:rPr>
              <a:t>были проданы по этой цене на торгах </a:t>
            </a:r>
            <a:r>
              <a:rPr lang="ru-RU" altLang="ru-RU" sz="2400" dirty="0">
                <a:solidFill>
                  <a:srgbClr val="1F2DA8"/>
                </a:solidFill>
              </a:rPr>
              <a:t>в процедуре банкротства и вырученные от продажи средства распределились бы в соответствии с законодательством о банкротстве между всеми залогодержателями, включая граждан - участников строительства, но в размере, не превышающем </a:t>
            </a:r>
            <a:r>
              <a:rPr lang="ru-RU" altLang="ru-RU" sz="2400" b="1" dirty="0">
                <a:solidFill>
                  <a:srgbClr val="1F2DA8"/>
                </a:solidFill>
              </a:rPr>
              <a:t>50 % от размера их требований к застройщику.</a:t>
            </a:r>
          </a:p>
          <a:p>
            <a:r>
              <a:rPr lang="ru-RU" altLang="ru-RU" sz="2400" b="1" dirty="0">
                <a:solidFill>
                  <a:srgbClr val="1F2DA8"/>
                </a:solidFill>
              </a:rPr>
              <a:t>первоначальная компенсация устанавливается судом при принятии им определения о передаче фонду  прав и обязательств застройщика. К этому времени размер данной части компенсации является определимым.</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40</a:t>
            </a:fld>
            <a:endParaRPr lang="ru-RU" dirty="0"/>
          </a:p>
        </p:txBody>
      </p:sp>
    </p:spTree>
    <p:extLst>
      <p:ext uri="{BB962C8B-B14F-4D97-AF65-F5344CB8AC3E}">
        <p14:creationId xmlns:p14="http://schemas.microsoft.com/office/powerpoint/2010/main" val="2055570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rgbClr val="92D050"/>
          </a:solidFill>
        </p:spPr>
        <p:txBody>
          <a:bodyPr>
            <a:normAutofit/>
          </a:bodyPr>
          <a:lstStyle/>
          <a:p>
            <a:pPr algn="ctr"/>
            <a:r>
              <a:rPr lang="ru-RU" altLang="ru-RU" sz="3200" dirty="0">
                <a:solidFill>
                  <a:schemeClr val="bg1"/>
                </a:solidFill>
              </a:rPr>
              <a:t>Последующая компенсация</a:t>
            </a:r>
            <a:r>
              <a:rPr lang="ru-RU" altLang="en-US" sz="3200" dirty="0">
                <a:solidFill>
                  <a:schemeClr val="bg1"/>
                </a:solidFill>
              </a:rPr>
              <a:t>   </a:t>
            </a:r>
            <a:endParaRPr lang="ru-RU" sz="3200" dirty="0">
              <a:solidFill>
                <a:schemeClr val="bg1"/>
              </a:solidFill>
            </a:endParaRP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fontScale="77500" lnSpcReduction="20000"/>
          </a:bodyPr>
          <a:lstStyle/>
          <a:p>
            <a:r>
              <a:rPr lang="ru-RU" altLang="ru-RU" sz="2400" dirty="0">
                <a:solidFill>
                  <a:srgbClr val="1F2DA8"/>
                </a:solidFill>
              </a:rPr>
              <a:t>Последующая компенсация </a:t>
            </a:r>
            <a:r>
              <a:rPr lang="ru-RU" altLang="ru-RU" sz="2400" b="1" dirty="0">
                <a:solidFill>
                  <a:srgbClr val="1F2DA8"/>
                </a:solidFill>
              </a:rPr>
              <a:t>выплачивается из чистой прибыли фонда, </a:t>
            </a:r>
            <a:r>
              <a:rPr lang="ru-RU" altLang="ru-RU" sz="2400" dirty="0">
                <a:solidFill>
                  <a:srgbClr val="1F2DA8"/>
                </a:solidFill>
              </a:rPr>
              <a:t>полученной им по итогам  достройки проблемного объекта .Часть чистой прибыли фонда распределяется между бывшими  ЗК </a:t>
            </a:r>
            <a:r>
              <a:rPr lang="ru-RU" altLang="ru-RU" sz="2400" b="1" dirty="0">
                <a:solidFill>
                  <a:srgbClr val="1F2DA8"/>
                </a:solidFill>
              </a:rPr>
              <a:t>пропорционально размеру непогашенных перед ними обязательств</a:t>
            </a:r>
            <a:r>
              <a:rPr lang="ru-RU" altLang="ru-RU" sz="2400" dirty="0">
                <a:solidFill>
                  <a:srgbClr val="1F2DA8"/>
                </a:solidFill>
              </a:rPr>
              <a:t>. </a:t>
            </a:r>
          </a:p>
          <a:p>
            <a:r>
              <a:rPr lang="ru-RU" altLang="ru-RU" sz="2400" dirty="0">
                <a:solidFill>
                  <a:srgbClr val="1F2DA8"/>
                </a:solidFill>
              </a:rPr>
              <a:t>Чистая прибыль устанавливается </a:t>
            </a:r>
            <a:r>
              <a:rPr lang="ru-RU" altLang="ru-RU" sz="2400" b="1" dirty="0">
                <a:solidFill>
                  <a:srgbClr val="1F2DA8"/>
                </a:solidFill>
              </a:rPr>
              <a:t>как разность между выручкой от реализации фондом помещений в полученном им объекте строительства и расходами фонда, связанными с участием в правоотношениях по поводу данного объекта. </a:t>
            </a:r>
            <a:r>
              <a:rPr lang="ru-RU" altLang="ru-RU" sz="2400" dirty="0">
                <a:solidFill>
                  <a:srgbClr val="1F2DA8"/>
                </a:solidFill>
              </a:rPr>
              <a:t>К расходам могут быть отнесены </a:t>
            </a:r>
            <a:r>
              <a:rPr lang="ru-RU" altLang="ru-RU" sz="2400" b="1" i="1" dirty="0">
                <a:solidFill>
                  <a:srgbClr val="1F2DA8"/>
                </a:solidFill>
              </a:rPr>
              <a:t>затраты на достройку объекта, ввод его в эксплуатацию, операционные расходы самого фонда, относящихся к объекту (оплата труда персонала, расходы на аренду помещений, транспортные расходы и т.д.), а также расходы на уплату налогов.</a:t>
            </a:r>
            <a:endParaRPr lang="ru-RU" altLang="ru-RU" sz="2400" b="1" i="1" dirty="0">
              <a:solidFill>
                <a:srgbClr val="1F2DA8"/>
              </a:solidFill>
              <a:hlinkClick r:id="rId2"/>
            </a:endParaRPr>
          </a:p>
          <a:p>
            <a:r>
              <a:rPr lang="ru-RU" altLang="ru-RU" sz="2400" dirty="0">
                <a:solidFill>
                  <a:srgbClr val="1F2DA8"/>
                </a:solidFill>
              </a:rPr>
              <a:t>  В резолютивной части определения о передаче фонду имущества, прав и обязательств застройщика суд указывает на </a:t>
            </a:r>
            <a:r>
              <a:rPr lang="ru-RU" altLang="ru-RU" sz="2400" b="1" dirty="0">
                <a:solidFill>
                  <a:srgbClr val="1F2DA8"/>
                </a:solidFill>
              </a:rPr>
              <a:t>приостановление</a:t>
            </a:r>
            <a:r>
              <a:rPr lang="ru-RU" altLang="ru-RU" sz="2400" dirty="0">
                <a:solidFill>
                  <a:srgbClr val="1F2DA8"/>
                </a:solidFill>
              </a:rPr>
              <a:t> производства по вопросу об установлении последующей компенсации (применительно к ст. 143 АПК .</a:t>
            </a:r>
            <a:endParaRPr lang="ru-RU" altLang="ru-RU" sz="2400" dirty="0">
              <a:solidFill>
                <a:srgbClr val="1F2DA8"/>
              </a:solidFill>
              <a:hlinkClick r:id="rId3"/>
            </a:endParaRPr>
          </a:p>
          <a:p>
            <a:r>
              <a:rPr lang="ru-RU" altLang="ru-RU" sz="2400" dirty="0">
                <a:solidFill>
                  <a:srgbClr val="1F2DA8"/>
                </a:solidFill>
              </a:rPr>
              <a:t>Наличие неразрешенного вопроса о размере последующей компенсации </a:t>
            </a:r>
            <a:r>
              <a:rPr lang="ru-RU" altLang="ru-RU" sz="2400" b="1" dirty="0">
                <a:solidFill>
                  <a:srgbClr val="1F2DA8"/>
                </a:solidFill>
              </a:rPr>
              <a:t>не препятствует завершению конкурсного производства.</a:t>
            </a:r>
            <a:r>
              <a:rPr lang="ru-RU" altLang="ru-RU" sz="2400" dirty="0">
                <a:solidFill>
                  <a:srgbClr val="1F2DA8"/>
                </a:solidFill>
              </a:rPr>
              <a:t>  В этом случае к ходатайству о завершении конкурсного производства  КУ прилагает отдельный документ со сведениями о размере обязательств перед бывшими залоговыми кредиторами, не относящимися к числу участников строительства, требования которых остались непогашенными.</a:t>
            </a:r>
          </a:p>
          <a:p>
            <a:r>
              <a:rPr lang="ru-RU" altLang="ru-RU" sz="2400" dirty="0">
                <a:solidFill>
                  <a:srgbClr val="1F2DA8"/>
                </a:solidFill>
              </a:rPr>
              <a:t>После реализации помещений и окончательного установления суммы расходов фонда последний уведомляет об этом КУ и арбитражный суд, рассматривающий дело о банкротстве.</a:t>
            </a:r>
          </a:p>
          <a:p>
            <a:r>
              <a:rPr lang="ru-RU" altLang="ru-RU" sz="2400" dirty="0">
                <a:solidFill>
                  <a:srgbClr val="1F2DA8"/>
                </a:solidFill>
              </a:rPr>
              <a:t>Арбитражный суд возобновляет производство, рассматривает вопрос об установлении последующей компенсации и выносит определение.</a:t>
            </a:r>
          </a:p>
          <a:p>
            <a:r>
              <a:rPr lang="ru-RU" altLang="ru-RU" sz="2400" dirty="0">
                <a:solidFill>
                  <a:srgbClr val="1F2DA8"/>
                </a:solidFill>
              </a:rPr>
              <a:t>В резолютивной части определения суд указывает суммы денежных средств, которые фонд обязан передать каждому лицу, ранее являвшемуся залоговым кредитором застройщика, определяет срок выплаты данных сумм.</a:t>
            </a:r>
          </a:p>
          <a:p>
            <a:r>
              <a:rPr lang="ru-RU" altLang="ru-RU" sz="2400" dirty="0">
                <a:solidFill>
                  <a:srgbClr val="1F2DA8"/>
                </a:solidFill>
              </a:rPr>
              <a:t> КУ должно быть выплачено вознаграждение за оказанные им услуги из самостоятельной имущественной массы, составляющей распределяемую между кредиторами чистую прибыль фонда. Определяется судом.</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41</a:t>
            </a:fld>
            <a:endParaRPr lang="ru-RU" dirty="0"/>
          </a:p>
        </p:txBody>
      </p:sp>
    </p:spTree>
    <p:extLst>
      <p:ext uri="{BB962C8B-B14F-4D97-AF65-F5344CB8AC3E}">
        <p14:creationId xmlns:p14="http://schemas.microsoft.com/office/powerpoint/2010/main" val="331821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lstStyle/>
          <a:p>
            <a:pPr algn="ctr"/>
            <a:r>
              <a:rPr lang="ru-RU" altLang="ru-RU" dirty="0">
                <a:solidFill>
                  <a:schemeClr val="bg1"/>
                </a:solidFill>
              </a:rPr>
              <a:t>Действие во времени  </a:t>
            </a:r>
            <a:endParaRPr lang="ru-RU"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a:bodyPr>
          <a:lstStyle/>
          <a:p>
            <a:r>
              <a:rPr lang="ru-RU" altLang="ru-RU" dirty="0">
                <a:solidFill>
                  <a:srgbClr val="C00000"/>
                </a:solidFill>
              </a:rPr>
              <a:t>Обзор судебной практики ВС РФ №3 за 2021, утвержден  Президиумом ВС РФ 10 ноября 2021 (п.14)</a:t>
            </a:r>
          </a:p>
          <a:p>
            <a:r>
              <a:rPr lang="ru-RU" altLang="ru-RU" dirty="0"/>
              <a:t> </a:t>
            </a:r>
            <a:r>
              <a:rPr lang="ru-RU" altLang="ru-RU" dirty="0">
                <a:solidFill>
                  <a:srgbClr val="000099"/>
                </a:solidFill>
              </a:rPr>
              <a:t>Данная правовая позиция </a:t>
            </a:r>
            <a:r>
              <a:rPr lang="ru-RU" altLang="ru-RU" u="sng" dirty="0">
                <a:solidFill>
                  <a:srgbClr val="000099"/>
                </a:solidFill>
              </a:rPr>
              <a:t>сама по себе не может </a:t>
            </a:r>
            <a:r>
              <a:rPr lang="ru-RU" altLang="ru-RU" dirty="0">
                <a:solidFill>
                  <a:srgbClr val="000099"/>
                </a:solidFill>
              </a:rPr>
              <a:t>рассматриваться как основание для привлечения арбитражного управляющего к ответственности (гражданско-правовой, административной), если действия (бездействие) по распределению средств, поступивших от продажи предмета залога, были совершены арбитражным управляющим до формирования указанной правовой позиции. </a:t>
            </a:r>
            <a:endParaRPr lang="ru-RU" altLang="ru-RU" dirty="0">
              <a:solidFill>
                <a:srgbClr val="000099"/>
              </a:solidFill>
              <a:hlinkClick r:id="rId2"/>
            </a:endParaRPr>
          </a:p>
          <a:p>
            <a:r>
              <a:rPr lang="ru-RU" altLang="en-US" dirty="0">
                <a:solidFill>
                  <a:srgbClr val="002A7E"/>
                </a:solidFill>
              </a:rPr>
              <a:t> Возврат распределенных средств не в связи с указанной позицией. </a:t>
            </a:r>
            <a:r>
              <a:rPr lang="ru-RU" altLang="en-US" sz="3600" b="1" dirty="0">
                <a:solidFill>
                  <a:srgbClr val="FF0000"/>
                </a:solidFill>
              </a:rPr>
              <a:t>???</a:t>
            </a:r>
          </a:p>
          <a:p>
            <a:r>
              <a:rPr lang="ru-RU" altLang="ru-RU" dirty="0">
                <a:solidFill>
                  <a:srgbClr val="002A7E"/>
                </a:solidFill>
              </a:rPr>
              <a:t>Способ защиты - оспаривание сделки по ст.61.3</a:t>
            </a:r>
            <a:endParaRPr lang="ru-RU" altLang="ru-RU" dirty="0">
              <a:solidFill>
                <a:srgbClr val="003399"/>
              </a:solidFill>
            </a:endParaRPr>
          </a:p>
          <a:p>
            <a:r>
              <a:rPr lang="ru-RU" dirty="0">
                <a:solidFill>
                  <a:srgbClr val="3669AB"/>
                </a:solidFill>
              </a:rPr>
              <a:t>Рассмотрение разногласий – по ст. 60</a:t>
            </a:r>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42</a:t>
            </a:fld>
            <a:endParaRPr lang="ru-RU" dirty="0"/>
          </a:p>
        </p:txBody>
      </p:sp>
    </p:spTree>
    <p:extLst>
      <p:ext uri="{BB962C8B-B14F-4D97-AF65-F5344CB8AC3E}">
        <p14:creationId xmlns:p14="http://schemas.microsoft.com/office/powerpoint/2010/main" val="1732832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296729" y="2298200"/>
            <a:ext cx="11597269" cy="3134568"/>
          </a:xfrm>
        </p:spPr>
        <p:txBody>
          <a:bodyPr>
            <a:normAutofit fontScale="62500" lnSpcReduction="20000"/>
          </a:bodyPr>
          <a:lstStyle/>
          <a:p>
            <a:pPr marL="0" indent="0" algn="ctr">
              <a:buNone/>
            </a:pPr>
            <a:r>
              <a:rPr lang="ru-RU" dirty="0"/>
              <a:t>Уважаемый Александр Викторович!</a:t>
            </a:r>
          </a:p>
          <a:p>
            <a:pPr marL="0" indent="0">
              <a:buNone/>
            </a:pPr>
            <a:r>
              <a:rPr lang="ru-RU" dirty="0"/>
              <a:t>Верховным Судом Российской Федерации рассмотрено Ваше обращение по вопросу о допустимости привлечения арбитражных управляющих к административной ответственности в случаях нарушения порядка распределения ими средств, поступивших от продажи предмета залога в рамках процедур банкротства, в связи  с  изменением  Судебной  коллегией по экономическим спорам Верховного Суда Российской Федерации судебной практики  (определения  от   08.04.2021   N.   305-ЭС20-20287,   от 08.07.2021  3° 308-ЭС18-21050(41) и сообщается следующее.</a:t>
            </a:r>
          </a:p>
          <a:p>
            <a:pPr marL="0" indent="0">
              <a:buNone/>
            </a:pPr>
            <a:r>
              <a:rPr lang="ru-RU" dirty="0"/>
              <a:t>Правовая позиция Верховного Суда Российской Федерации по изложенному Вами вопросу разъяснена в пункте 14 Обзора судебной практики Верховного Суда Российской Федерации N. 3 (2021), утвержденного на заседании Президиума Верховного Суда Российской Федерации 10 ноября 2021 г (далее — Обзор).</a:t>
            </a:r>
          </a:p>
          <a:p>
            <a:pPr marL="0" indent="0">
              <a:buNone/>
            </a:pPr>
            <a:r>
              <a:rPr lang="ru-RU" dirty="0"/>
              <a:t>Согласно данному разъяснению привлечение арбитражных управляющих к ответственности (гражданско-правовой, административной) за указанные выше действия (бездействие), совершенные до формирования Верховным Судом Российской Федерации изложенной в названных судебных актах правовой позиции, возможно только на будущее время.</a:t>
            </a:r>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43</a:t>
            </a:fld>
            <a:endParaRPr lang="ru-RU" dirty="0"/>
          </a:p>
        </p:txBody>
      </p:sp>
      <p:sp>
        <p:nvSpPr>
          <p:cNvPr id="20" name="Rectangle 30">
            <a:extLst>
              <a:ext uri="{FF2B5EF4-FFF2-40B4-BE49-F238E27FC236}">
                <a16:creationId xmlns:a16="http://schemas.microsoft.com/office/drawing/2014/main" id="{E1648DB4-56FF-43FA-B6D3-2FF9AD58CAC3}"/>
              </a:ext>
            </a:extLst>
          </p:cNvPr>
          <p:cNvSpPr>
            <a:spLocks noChangeArrowheads="1"/>
          </p:cNvSpPr>
          <p:nvPr/>
        </p:nvSpPr>
        <p:spPr bwMode="auto">
          <a:xfrm>
            <a:off x="91256" y="2730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39637" tIns="6348" rIns="15870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1A1A1A"/>
                </a:solidFill>
                <a:effectLst/>
                <a:latin typeface="Arial" panose="020B0604020202020204" pitchFamily="34" charset="0"/>
                <a:ea typeface="Times New Roman" panose="02020603050405020304" pitchFamily="18" charset="0"/>
              </a:rPr>
              <a:t>Заместитель</a:t>
            </a:r>
            <a:endPar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1C1C1C"/>
                </a:solidFill>
                <a:effectLst/>
                <a:latin typeface="Arial" panose="020B0604020202020204" pitchFamily="34" charset="0"/>
                <a:ea typeface="Times New Roman" panose="02020603050405020304" pitchFamily="18" charset="0"/>
              </a:rPr>
              <a:t>Председателя Верховного </a:t>
            </a:r>
            <a:r>
              <a:rPr kumimoji="0" lang="ru-RU" altLang="ru-RU" sz="1400" b="0" i="0" u="none" strike="noStrike" cap="none" normalizeH="0" baseline="0" dirty="0">
                <a:ln>
                  <a:noFill/>
                </a:ln>
                <a:solidFill>
                  <a:srgbClr val="161616"/>
                </a:solidFill>
                <a:effectLst/>
                <a:latin typeface="Arial" panose="020B0604020202020204" pitchFamily="34" charset="0"/>
                <a:ea typeface="Times New Roman" panose="02020603050405020304" pitchFamily="18" charset="0"/>
              </a:rPr>
              <a:t>Суда </a:t>
            </a:r>
            <a:r>
              <a:rPr kumimoji="0" lang="ru-RU" altLang="ru-RU" sz="1400" b="0" i="0" u="none" strike="noStrike" cap="none" normalizeH="0" baseline="0" dirty="0">
                <a:ln>
                  <a:noFill/>
                </a:ln>
                <a:solidFill>
                  <a:srgbClr val="1C1C1C"/>
                </a:solidFill>
                <a:effectLst/>
                <a:latin typeface="Arial" panose="020B0604020202020204" pitchFamily="34" charset="0"/>
                <a:ea typeface="Times New Roman" panose="02020603050405020304" pitchFamily="18" charset="0"/>
              </a:rPr>
              <a:t>Российской </a:t>
            </a:r>
            <a:r>
              <a:rPr kumimoji="0" lang="ru-RU" altLang="ru-RU" sz="1400" b="0" i="0" u="none" strike="noStrike" cap="none" normalizeH="0" baseline="0" dirty="0">
                <a:ln>
                  <a:noFill/>
                </a:ln>
                <a:solidFill>
                  <a:srgbClr val="212121"/>
                </a:solidFill>
                <a:effectLst/>
                <a:latin typeface="Arial" panose="020B0604020202020204" pitchFamily="34" charset="0"/>
                <a:ea typeface="Times New Roman" panose="02020603050405020304" pitchFamily="18" charset="0"/>
              </a:rPr>
              <a:t>Федерации</a:t>
            </a:r>
            <a:endPar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pSp>
        <p:nvGrpSpPr>
          <p:cNvPr id="21" name="Group 25">
            <a:extLst>
              <a:ext uri="{FF2B5EF4-FFF2-40B4-BE49-F238E27FC236}">
                <a16:creationId xmlns:a16="http://schemas.microsoft.com/office/drawing/2014/main" id="{9FC2F2E1-91CC-4411-8CFF-C43986AA851A}"/>
              </a:ext>
            </a:extLst>
          </p:cNvPr>
          <p:cNvGrpSpPr>
            <a:grpSpLocks/>
          </p:cNvGrpSpPr>
          <p:nvPr/>
        </p:nvGrpSpPr>
        <p:grpSpPr bwMode="auto">
          <a:xfrm>
            <a:off x="1010419" y="1041403"/>
            <a:ext cx="3035300" cy="520700"/>
            <a:chOff x="1447" y="490"/>
            <a:chExt cx="4781" cy="821"/>
          </a:xfrm>
        </p:grpSpPr>
        <p:sp>
          <p:nvSpPr>
            <p:cNvPr id="22" name="Line 29">
              <a:extLst>
                <a:ext uri="{FF2B5EF4-FFF2-40B4-BE49-F238E27FC236}">
                  <a16:creationId xmlns:a16="http://schemas.microsoft.com/office/drawing/2014/main" id="{B9BA0BE3-D54E-423D-BF41-3D56F8E0E272}"/>
                </a:ext>
              </a:extLst>
            </p:cNvPr>
            <p:cNvSpPr>
              <a:spLocks noChangeShapeType="1"/>
            </p:cNvSpPr>
            <p:nvPr/>
          </p:nvSpPr>
          <p:spPr bwMode="auto">
            <a:xfrm>
              <a:off x="4219" y="1040"/>
              <a:ext cx="1167" cy="0"/>
            </a:xfrm>
            <a:prstGeom prst="line">
              <a:avLst/>
            </a:prstGeom>
            <a:noFill/>
            <a:ln w="12192">
              <a:solidFill>
                <a:srgbClr val="44444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Line 28">
              <a:extLst>
                <a:ext uri="{FF2B5EF4-FFF2-40B4-BE49-F238E27FC236}">
                  <a16:creationId xmlns:a16="http://schemas.microsoft.com/office/drawing/2014/main" id="{544D5B7C-ED2A-4962-B265-937840991B84}"/>
                </a:ext>
              </a:extLst>
            </p:cNvPr>
            <p:cNvSpPr>
              <a:spLocks noChangeShapeType="1"/>
            </p:cNvSpPr>
            <p:nvPr/>
          </p:nvSpPr>
          <p:spPr bwMode="auto">
            <a:xfrm>
              <a:off x="1738" y="1040"/>
              <a:ext cx="2097" cy="0"/>
            </a:xfrm>
            <a:prstGeom prst="line">
              <a:avLst/>
            </a:prstGeom>
            <a:noFill/>
            <a:ln w="12192">
              <a:solidFill>
                <a:srgbClr val="44444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75" name="Picture 27">
              <a:extLst>
                <a:ext uri="{FF2B5EF4-FFF2-40B4-BE49-F238E27FC236}">
                  <a16:creationId xmlns:a16="http://schemas.microsoft.com/office/drawing/2014/main" id="{651BD53D-9290-4C0E-A7DD-B0158E5DB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 y="490"/>
              <a:ext cx="584" cy="82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952A0EBA-EE4E-4545-A33A-0CF4A122F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 y="713"/>
              <a:ext cx="4716" cy="53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31">
            <a:extLst>
              <a:ext uri="{FF2B5EF4-FFF2-40B4-BE49-F238E27FC236}">
                <a16:creationId xmlns:a16="http://schemas.microsoft.com/office/drawing/2014/main" id="{FEAEAE5D-6529-4F5B-A6CD-0A99CE7E56F8}"/>
              </a:ext>
            </a:extLst>
          </p:cNvPr>
          <p:cNvSpPr>
            <a:spLocks noChangeArrowheads="1"/>
          </p:cNvSpPr>
          <p:nvPr/>
        </p:nvSpPr>
        <p:spPr bwMode="auto">
          <a:xfrm>
            <a:off x="426219" y="8937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1pPr>
            <a:lvl2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2pPr>
            <a:lvl3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3pPr>
            <a:lvl4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4pPr>
            <a:lvl5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5pPr>
            <a:lvl6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6pPr>
            <a:lvl7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7pPr>
            <a:lvl8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8pPr>
            <a:lvl9pPr eaLnBrk="0" fontAlgn="base" hangingPunct="0">
              <a:spcBef>
                <a:spcPct val="0"/>
              </a:spcBef>
              <a:spcAft>
                <a:spcPct val="0"/>
              </a:spcAft>
              <a:tabLst>
                <a:tab pos="1655763" algn="l"/>
                <a:tab pos="25590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55763" algn="l"/>
                <a:tab pos="2559050" algn="l"/>
              </a:tabLst>
            </a:pPr>
            <a:r>
              <a:rPr kumimoji="0" lang="ru-RU" altLang="ru-RU"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ПoBaPcкaя</a:t>
            </a:r>
            <a:r>
              <a:rPr kumimoji="0" lang="ru-RU" altLang="ru-RU"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ru-RU" altLang="ru-RU"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бл</a:t>
            </a:r>
            <a:r>
              <a:rPr kumimoji="0" lang="ru-RU" altLang="ru-RU"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д. IS, Москва, 121260</a:t>
            </a:r>
            <a:endParaRPr kumimoji="0" lang="ru-RU" altLang="ru-RU"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55763" algn="l"/>
                <a:tab pos="2559050" algn="l"/>
              </a:tabLst>
            </a:pPr>
            <a:r>
              <a:rPr kumimoji="0" lang="ru-RU" altLang="ru-RU"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На 30</a:t>
            </a:r>
            <a:r>
              <a:rPr kumimoji="0" lang="ru-RU" altLang="ru-RU" sz="11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92/05	</a:t>
            </a:r>
            <a:r>
              <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0</a:t>
            </a:r>
            <a:r>
              <a:rPr kumimoji="0" lang="ru-RU" altLang="ru-RU"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4.08.2021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5" name="Прямоугольник 24">
            <a:extLst>
              <a:ext uri="{FF2B5EF4-FFF2-40B4-BE49-F238E27FC236}">
                <a16:creationId xmlns:a16="http://schemas.microsoft.com/office/drawing/2014/main" id="{665E8005-C223-4B9B-B4F6-213173513CD0}"/>
              </a:ext>
            </a:extLst>
          </p:cNvPr>
          <p:cNvSpPr/>
          <p:nvPr/>
        </p:nvSpPr>
        <p:spPr>
          <a:xfrm>
            <a:off x="7861610" y="123932"/>
            <a:ext cx="4330390" cy="2075889"/>
          </a:xfrm>
          <a:prstGeom prst="rect">
            <a:avLst/>
          </a:prstGeom>
        </p:spPr>
        <p:txBody>
          <a:bodyPr wrap="square">
            <a:spAutoFit/>
          </a:bodyPr>
          <a:lstStyle/>
          <a:p>
            <a:pPr marL="210820" marR="257175" indent="2540" algn="ctr">
              <a:lnSpc>
                <a:spcPct val="101000"/>
              </a:lnSpc>
              <a:spcBef>
                <a:spcPts val="1035"/>
              </a:spcBef>
              <a:spcAft>
                <a:spcPts val="0"/>
              </a:spcAft>
            </a:pPr>
            <a:r>
              <a:rPr lang="ru-RU" kern="0" dirty="0">
                <a:latin typeface="Times New Roman" panose="02020603050405020304" pitchFamily="18" charset="0"/>
                <a:ea typeface="Times New Roman" panose="02020603050405020304" pitchFamily="18" charset="0"/>
              </a:rPr>
              <a:t>Статс-секретарю </a:t>
            </a:r>
            <a:r>
              <a:rPr lang="ru-RU" kern="0" dirty="0">
                <a:solidFill>
                  <a:srgbClr val="1F1F1F"/>
                </a:solidFill>
                <a:latin typeface="Times New Roman" panose="02020603050405020304" pitchFamily="18" charset="0"/>
                <a:ea typeface="Times New Roman" panose="02020603050405020304" pitchFamily="18" charset="0"/>
              </a:rPr>
              <a:t>- </a:t>
            </a:r>
            <a:r>
              <a:rPr lang="ru-RU" kern="0" dirty="0">
                <a:latin typeface="Times New Roman" panose="02020603050405020304" pitchFamily="18" charset="0"/>
                <a:ea typeface="Times New Roman" panose="02020603050405020304" pitchFamily="18" charset="0"/>
              </a:rPr>
              <a:t>вице- президенту по правовому регулированию и правоприменению</a:t>
            </a:r>
            <a:r>
              <a:rPr lang="ru-RU" kern="0" spc="-185" dirty="0">
                <a:latin typeface="Times New Roman" panose="02020603050405020304" pitchFamily="18" charset="0"/>
                <a:ea typeface="Times New Roman" panose="02020603050405020304" pitchFamily="18" charset="0"/>
              </a:rPr>
              <a:t> </a:t>
            </a:r>
            <a:r>
              <a:rPr lang="ru-RU" kern="0" dirty="0">
                <a:latin typeface="Times New Roman" panose="02020603050405020304" pitchFamily="18" charset="0"/>
                <a:ea typeface="Times New Roman" panose="02020603050405020304" pitchFamily="18" charset="0"/>
              </a:rPr>
              <a:t>Российского союза промышленников и предпринимателей</a:t>
            </a:r>
          </a:p>
          <a:p>
            <a:pPr>
              <a:spcAft>
                <a:spcPts val="0"/>
              </a:spcAft>
            </a:pPr>
            <a:r>
              <a:rPr lang="ru-RU" sz="2000"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lgn="ctr"/>
            <a:r>
              <a:rPr lang="ru-RU" dirty="0">
                <a:latin typeface="Times New Roman" panose="02020603050405020304" pitchFamily="18" charset="0"/>
                <a:ea typeface="Times New Roman" panose="02020603050405020304" pitchFamily="18" charset="0"/>
              </a:rPr>
              <a:t>А.В.</a:t>
            </a:r>
            <a:r>
              <a:rPr lang="ru-RU" spc="-165"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ВАРВАРИНУ</a:t>
            </a:r>
            <a:endParaRPr lang="ru-RU" dirty="0"/>
          </a:p>
        </p:txBody>
      </p:sp>
      <p:sp>
        <p:nvSpPr>
          <p:cNvPr id="29" name="Rectangle 38">
            <a:extLst>
              <a:ext uri="{FF2B5EF4-FFF2-40B4-BE49-F238E27FC236}">
                <a16:creationId xmlns:a16="http://schemas.microsoft.com/office/drawing/2014/main" id="{AB634FE3-54EF-42F3-A374-47EF8E93D05C}"/>
              </a:ext>
            </a:extLst>
          </p:cNvPr>
          <p:cNvSpPr>
            <a:spLocks noChangeArrowheads="1"/>
          </p:cNvSpPr>
          <p:nvPr/>
        </p:nvSpPr>
        <p:spPr bwMode="auto">
          <a:xfrm>
            <a:off x="2082799" y="46339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30" name="Group 32">
            <a:extLst>
              <a:ext uri="{FF2B5EF4-FFF2-40B4-BE49-F238E27FC236}">
                <a16:creationId xmlns:a16="http://schemas.microsoft.com/office/drawing/2014/main" id="{6ED1E272-EEB4-4E18-9761-7A3BC2C52710}"/>
              </a:ext>
            </a:extLst>
          </p:cNvPr>
          <p:cNvGrpSpPr>
            <a:grpSpLocks/>
          </p:cNvGrpSpPr>
          <p:nvPr/>
        </p:nvGrpSpPr>
        <p:grpSpPr bwMode="auto">
          <a:xfrm>
            <a:off x="426402" y="5319709"/>
            <a:ext cx="10735945" cy="1265238"/>
            <a:chOff x="-2609" y="360"/>
            <a:chExt cx="16907" cy="1993"/>
          </a:xfrm>
        </p:grpSpPr>
        <p:pic>
          <p:nvPicPr>
            <p:cNvPr id="2085" name="Picture 37">
              <a:extLst>
                <a:ext uri="{FF2B5EF4-FFF2-40B4-BE49-F238E27FC236}">
                  <a16:creationId xmlns:a16="http://schemas.microsoft.com/office/drawing/2014/main" id="{6816FCD7-DF53-4315-BBF4-ED52E5BCF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 y="718"/>
              <a:ext cx="9540" cy="1635"/>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E634E387-0FB9-465B-8110-2954EB1A1F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 y="970"/>
              <a:ext cx="1167" cy="1044"/>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a:extLst>
                <a:ext uri="{FF2B5EF4-FFF2-40B4-BE49-F238E27FC236}">
                  <a16:creationId xmlns:a16="http://schemas.microsoft.com/office/drawing/2014/main" id="{54FF9FA5-E490-4ED1-82F9-A0949781D7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8" y="1150"/>
              <a:ext cx="1491" cy="461"/>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a:extLst>
                <a:ext uri="{FF2B5EF4-FFF2-40B4-BE49-F238E27FC236}">
                  <a16:creationId xmlns:a16="http://schemas.microsoft.com/office/drawing/2014/main" id="{2FCD2F79-F065-4111-9F93-6B5D532D7E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1" y="1820"/>
              <a:ext cx="1102" cy="533"/>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33">
              <a:extLst>
                <a:ext uri="{FF2B5EF4-FFF2-40B4-BE49-F238E27FC236}">
                  <a16:creationId xmlns:a16="http://schemas.microsoft.com/office/drawing/2014/main" id="{38769339-A052-44BD-A51F-747A714A0E8C}"/>
                </a:ext>
              </a:extLst>
            </p:cNvPr>
            <p:cNvSpPr txBox="1">
              <a:spLocks noChangeArrowheads="1"/>
            </p:cNvSpPr>
            <p:nvPr/>
          </p:nvSpPr>
          <p:spPr bwMode="auto">
            <a:xfrm>
              <a:off x="-2609" y="360"/>
              <a:ext cx="16907" cy="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1pPr>
              <a:lvl2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2pPr>
              <a:lvl3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3pPr>
              <a:lvl4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4pPr>
              <a:lvl5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5pPr>
              <a:lvl6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6pPr>
              <a:lvl7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7pPr>
              <a:lvl8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8pPr>
              <a:lvl9pPr eaLnBrk="0" fontAlgn="base" hangingPunct="0">
                <a:spcBef>
                  <a:spcPct val="0"/>
                </a:spcBef>
                <a:spcAft>
                  <a:spcPct val="0"/>
                </a:spcAft>
                <a:tabLst>
                  <a:tab pos="1666875" algn="l"/>
                  <a:tab pos="2632075" algn="l"/>
                  <a:tab pos="3340100" algn="l"/>
                  <a:tab pos="4378325" algn="l"/>
                </a:tabLst>
                <a:defRPr>
                  <a:solidFill>
                    <a:schemeClr val="tx1"/>
                  </a:solidFill>
                  <a:latin typeface="Arial" panose="020B0604020202020204" pitchFamily="34" charset="0"/>
                </a:defRPr>
              </a:lvl9pPr>
            </a:lstStyle>
            <a:p>
              <a:pPr marL="0" marR="0" lvl="0" indent="538163" algn="l" defTabSz="914400" rtl="0" eaLnBrk="0" fontAlgn="base" latinLnBrk="0" hangingPunct="0">
                <a:lnSpc>
                  <a:spcPct val="100000"/>
                </a:lnSpc>
                <a:spcBef>
                  <a:spcPct val="0"/>
                </a:spcBef>
                <a:spcAft>
                  <a:spcPct val="0"/>
                </a:spcAft>
                <a:buClrTx/>
                <a:buSzTx/>
                <a:buFontTx/>
                <a:buNone/>
                <a:tabLst>
                  <a:tab pos="1666875" algn="l"/>
                  <a:tab pos="2632075" algn="l"/>
                  <a:tab pos="3340100" algn="l"/>
                  <a:tab pos="4378325" algn="l"/>
                </a:tabLst>
              </a:pP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Приложение:	извлечение	из  Обзора  судебной	практики Верховного Суда Российской Федерации N. 3 (2021) н </a:t>
              </a:r>
              <a:r>
                <a:rPr kumimoji="0" lang="ru-RU" altLang="ru-RU" sz="1400" b="0" i="0" u="none" strike="noStrike" cap="none" normalizeH="0" baseline="0" dirty="0">
                  <a:ln>
                    <a:noFill/>
                  </a:ln>
                  <a:solidFill>
                    <a:srgbClr val="4F5475"/>
                  </a:solidFill>
                  <a:effectLst/>
                  <a:latin typeface="Arial" panose="020B0604020202020204" pitchFamily="34" charset="0"/>
                  <a:ea typeface="Times New Roman" panose="02020603050405020304" pitchFamily="18" charset="0"/>
                </a:rPr>
                <a:t>.4 </a:t>
              </a: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о</a:t>
              </a:r>
            </a:p>
            <a:p>
              <a:pPr marL="0" marR="0" lvl="0" indent="538163" algn="l" defTabSz="914400" rtl="0" eaLnBrk="0" fontAlgn="base" latinLnBrk="0" hangingPunct="0">
                <a:lnSpc>
                  <a:spcPct val="100000"/>
                </a:lnSpc>
                <a:spcBef>
                  <a:spcPct val="0"/>
                </a:spcBef>
                <a:spcAft>
                  <a:spcPct val="0"/>
                </a:spcAft>
                <a:buClrTx/>
                <a:buSzTx/>
                <a:buFontTx/>
                <a:buNone/>
                <a:tabLst>
                  <a:tab pos="1666875" algn="l"/>
                  <a:tab pos="2632075" algn="l"/>
                  <a:tab pos="3340100" algn="l"/>
                  <a:tab pos="4378325" algn="l"/>
                </a:tabLst>
              </a:pPr>
              <a:endParaRPr kumimoji="0" lang="ru-RU" altLang="ru-RU" sz="600" b="0" i="0" u="none" strike="noStrike" cap="none" normalizeH="0" baseline="0" dirty="0">
                <a:ln>
                  <a:noFill/>
                </a:ln>
                <a:solidFill>
                  <a:schemeClr val="tx1"/>
                </a:solidFill>
                <a:effectLst/>
                <a:latin typeface="Arial" panose="020B0604020202020204" pitchFamily="34" charset="0"/>
              </a:endParaRPr>
            </a:p>
            <a:p>
              <a:pPr marL="0" marR="0" lvl="0" indent="538163" algn="r" defTabSz="914400" rtl="0" eaLnBrk="0" fontAlgn="base" latinLnBrk="0" hangingPunct="0">
                <a:lnSpc>
                  <a:spcPct val="100000"/>
                </a:lnSpc>
                <a:spcBef>
                  <a:spcPct val="0"/>
                </a:spcBef>
                <a:spcAft>
                  <a:spcPct val="0"/>
                </a:spcAft>
                <a:buClrTx/>
                <a:buSzTx/>
                <a:buFontTx/>
                <a:buNone/>
                <a:tabLst>
                  <a:tab pos="1666875" algn="l"/>
                  <a:tab pos="2632075" algn="l"/>
                  <a:tab pos="3340100" algn="l"/>
                  <a:tab pos="4378325" algn="l"/>
                </a:tabLst>
              </a:pPr>
              <a:r>
                <a:rPr kumimoji="0" lang="ru-RU" altLang="ru-RU"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И.Л. </a:t>
              </a:r>
              <a:r>
                <a:rPr kumimoji="0" lang="ru-RU" altLang="ru-RU"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Подносова</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pSp>
      <p:sp>
        <p:nvSpPr>
          <p:cNvPr id="32" name="Rectangle 40">
            <a:extLst>
              <a:ext uri="{FF2B5EF4-FFF2-40B4-BE49-F238E27FC236}">
                <a16:creationId xmlns:a16="http://schemas.microsoft.com/office/drawing/2014/main" id="{2FAED86E-367C-4D4C-8C26-EC44F586D023}"/>
              </a:ext>
            </a:extLst>
          </p:cNvPr>
          <p:cNvSpPr>
            <a:spLocks noChangeArrowheads="1"/>
          </p:cNvSpPr>
          <p:nvPr/>
        </p:nvSpPr>
        <p:spPr bwMode="auto">
          <a:xfrm>
            <a:off x="2082799" y="50974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4941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92000" cy="687895"/>
          </a:xfrm>
          <a:solidFill>
            <a:schemeClr val="bg2">
              <a:lumMod val="50000"/>
            </a:schemeClr>
          </a:solidFill>
        </p:spPr>
        <p:txBody>
          <a:bodyPr>
            <a:normAutofit fontScale="90000"/>
          </a:bodyPr>
          <a:lstStyle/>
          <a:p>
            <a:pPr algn="ctr"/>
            <a:r>
              <a:rPr lang="ru-RU" dirty="0">
                <a:solidFill>
                  <a:schemeClr val="bg1"/>
                </a:solidFill>
              </a:rPr>
              <a:t> </a:t>
            </a:r>
            <a:r>
              <a:rPr lang="ru-RU" sz="3600" dirty="0">
                <a:solidFill>
                  <a:schemeClr val="bg1"/>
                </a:solidFill>
              </a:rPr>
              <a:t>Правовая неопределенность</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87897"/>
            <a:ext cx="12192001" cy="6170103"/>
          </a:xfrm>
        </p:spPr>
        <p:txBody>
          <a:bodyPr/>
          <a:lstStyle/>
          <a:p>
            <a:r>
              <a:rPr lang="ru-RU" sz="2000" dirty="0">
                <a:solidFill>
                  <a:srgbClr val="3669AB"/>
                </a:solidFill>
              </a:rPr>
              <a:t>Отсутствие неразумности и недобросовестности в действиях арбитражного управляющего</a:t>
            </a:r>
            <a:r>
              <a:rPr lang="ru-RU" dirty="0"/>
              <a:t> </a:t>
            </a:r>
            <a:r>
              <a:rPr lang="ru-RU" sz="2000" dirty="0">
                <a:solidFill>
                  <a:srgbClr val="3669AB"/>
                </a:solidFill>
              </a:rPr>
              <a:t>пункты 4, 12 постановления Пленума Высшего Арбитражного Суда Российской Федерации от 30.07.2013 </a:t>
            </a:r>
            <a:br>
              <a:rPr lang="ru-RU" sz="2000" dirty="0">
                <a:solidFill>
                  <a:srgbClr val="3669AB"/>
                </a:solidFill>
              </a:rPr>
            </a:br>
            <a:r>
              <a:rPr lang="ru-RU" sz="2000" dirty="0">
                <a:solidFill>
                  <a:srgbClr val="3669AB"/>
                </a:solidFill>
              </a:rPr>
              <a:t>№ 62 «О некоторых вопросах возмещения убытков лицами, входящими в состав органов юридического лица»</a:t>
            </a:r>
          </a:p>
          <a:p>
            <a:r>
              <a:rPr lang="ru-RU" sz="2000" dirty="0">
                <a:solidFill>
                  <a:srgbClr val="C00000"/>
                </a:solidFill>
              </a:rPr>
              <a:t>Постановление Президиума ВАС РФ от 10.12.2013 N 10481/13</a:t>
            </a:r>
          </a:p>
          <a:p>
            <a:r>
              <a:rPr lang="ru-RU" sz="2000" dirty="0">
                <a:solidFill>
                  <a:srgbClr val="3669AB"/>
                </a:solidFill>
              </a:rPr>
              <a:t>В ситуации правовой неопределенности в отношениях, связанных с уплатой НДС при реализации заложенного имущества в процедуре конкурсного производства, в действиях конкурсного управляющего отсутствовали признаки недобросовестности или неразумности</a:t>
            </a:r>
          </a:p>
          <a:p>
            <a:r>
              <a:rPr lang="ru-RU" sz="2000" dirty="0">
                <a:solidFill>
                  <a:srgbClr val="C00000"/>
                </a:solidFill>
              </a:rPr>
              <a:t>Определение ВС РФ от 07.04.2016 </a:t>
            </a:r>
            <a:r>
              <a:rPr lang="en-US" sz="2000" dirty="0">
                <a:solidFill>
                  <a:srgbClr val="C00000"/>
                </a:solidFill>
              </a:rPr>
              <a:t>N 302-</a:t>
            </a:r>
            <a:r>
              <a:rPr lang="ru-RU" sz="2000" dirty="0">
                <a:solidFill>
                  <a:srgbClr val="C00000"/>
                </a:solidFill>
              </a:rPr>
              <a:t>ЭС15-18574 </a:t>
            </a:r>
          </a:p>
          <a:p>
            <a:r>
              <a:rPr lang="ru-RU" sz="2000" dirty="0">
                <a:solidFill>
                  <a:srgbClr val="3669AB"/>
                </a:solidFill>
              </a:rPr>
              <a:t>Поскольку в ситуации правовой неопределенности в отношениях, связанных с исключением основанных на недействительных сделках требований из реестра, в действиях конкурсного управляющего отсутствовали признаки недобросовестности или неразумности.</a:t>
            </a:r>
          </a:p>
          <a:p>
            <a:r>
              <a:rPr lang="ru-RU" sz="2000" dirty="0">
                <a:solidFill>
                  <a:srgbClr val="3669AB"/>
                </a:solidFill>
              </a:rPr>
              <a:t>По результату выявленной направленности воли конкурсного управляющего суды должны были самостоятельно применить надлежащие правовые процедуры для разрешения изложенного в ходатайстве требования.</a:t>
            </a:r>
          </a:p>
          <a:p>
            <a:r>
              <a:rPr lang="ru-RU" sz="2000" dirty="0">
                <a:solidFill>
                  <a:srgbClr val="3669AB"/>
                </a:solidFill>
                <a:hlinkClick r:id="rId2">
                  <a:extLst>
                    <a:ext uri="{A12FA001-AC4F-418D-AE19-62706E023703}">
                      <ahyp:hlinkClr xmlns:ahyp="http://schemas.microsoft.com/office/drawing/2018/hyperlinkcolor" val="tx"/>
                    </a:ext>
                  </a:extLst>
                </a:hlinkClick>
              </a:rPr>
              <a:t>(исключение из реестра или пересмотр по новым обстоятельствам)</a:t>
            </a:r>
          </a:p>
          <a:p>
            <a:pPr marL="0" indent="0">
              <a:buNone/>
            </a:pPr>
            <a:endParaRPr lang="ru-RU" sz="20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44</a:t>
            </a:fld>
            <a:endParaRPr lang="ru-RU" dirty="0"/>
          </a:p>
        </p:txBody>
      </p:sp>
    </p:spTree>
    <p:extLst>
      <p:ext uri="{BB962C8B-B14F-4D97-AF65-F5344CB8AC3E}">
        <p14:creationId xmlns:p14="http://schemas.microsoft.com/office/powerpoint/2010/main" val="71909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75499"/>
          </a:xfrm>
          <a:solidFill>
            <a:srgbClr val="0070C0"/>
          </a:solidFill>
        </p:spPr>
        <p:txBody>
          <a:bodyPr>
            <a:normAutofit fontScale="90000"/>
          </a:bodyPr>
          <a:lstStyle/>
          <a:p>
            <a:pPr algn="ctr"/>
            <a:r>
              <a:rPr lang="ru-RU"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1057014"/>
            <a:ext cx="12192001" cy="5800986"/>
          </a:xfrm>
        </p:spPr>
        <p:txBody>
          <a:bodyPr/>
          <a:lstStyle/>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45</a:t>
            </a:fld>
            <a:endParaRPr lang="ru-RU" dirty="0"/>
          </a:p>
        </p:txBody>
      </p:sp>
      <p:pic>
        <p:nvPicPr>
          <p:cNvPr id="5" name="Рисунок 4">
            <a:extLst>
              <a:ext uri="{FF2B5EF4-FFF2-40B4-BE49-F238E27FC236}">
                <a16:creationId xmlns:a16="http://schemas.microsoft.com/office/drawing/2014/main" id="{C1924E07-E079-4286-B60F-942E745443C6}"/>
              </a:ext>
            </a:extLst>
          </p:cNvPr>
          <p:cNvPicPr>
            <a:picLocks noChangeAspect="1"/>
          </p:cNvPicPr>
          <p:nvPr/>
        </p:nvPicPr>
        <p:blipFill>
          <a:blip r:embed="rId2"/>
          <a:stretch>
            <a:fillRect/>
          </a:stretch>
        </p:blipFill>
        <p:spPr>
          <a:xfrm>
            <a:off x="0" y="75501"/>
            <a:ext cx="12192000" cy="6782497"/>
          </a:xfrm>
          <a:prstGeom prst="rect">
            <a:avLst/>
          </a:prstGeom>
        </p:spPr>
      </p:pic>
    </p:spTree>
    <p:extLst>
      <p:ext uri="{BB962C8B-B14F-4D97-AF65-F5344CB8AC3E}">
        <p14:creationId xmlns:p14="http://schemas.microsoft.com/office/powerpoint/2010/main" val="1389712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2000" cy="750165"/>
          </a:xfrm>
          <a:solidFill>
            <a:schemeClr val="bg2">
              <a:lumMod val="50000"/>
            </a:schemeClr>
          </a:solidFill>
        </p:spPr>
        <p:txBody>
          <a:bodyPr/>
          <a:lstStyle/>
          <a:p>
            <a:pPr algn="ctr"/>
            <a:r>
              <a:rPr lang="ru-RU" dirty="0">
                <a:solidFill>
                  <a:schemeClr val="bg1"/>
                </a:solidFill>
              </a:rPr>
              <a:t> </a:t>
            </a:r>
            <a:r>
              <a:rPr lang="ru-RU" sz="3200" dirty="0">
                <a:solidFill>
                  <a:schemeClr val="bg1"/>
                </a:solidFill>
              </a:rPr>
              <a:t>Жалоба на действия АУ. Срок давности </a:t>
            </a:r>
          </a:p>
        </p:txBody>
      </p:sp>
      <p:sp>
        <p:nvSpPr>
          <p:cNvPr id="3" name="Объект 2"/>
          <p:cNvSpPr>
            <a:spLocks noGrp="1"/>
          </p:cNvSpPr>
          <p:nvPr>
            <p:ph idx="1"/>
          </p:nvPr>
        </p:nvSpPr>
        <p:spPr>
          <a:xfrm>
            <a:off x="1" y="750167"/>
            <a:ext cx="12191999" cy="6107834"/>
          </a:xfrm>
        </p:spPr>
        <p:txBody>
          <a:bodyPr>
            <a:normAutofit fontScale="40000" lnSpcReduction="20000"/>
          </a:bodyPr>
          <a:lstStyle/>
          <a:p>
            <a:pPr marL="0" indent="0">
              <a:buNone/>
            </a:pPr>
            <a:r>
              <a:rPr lang="ru-RU" sz="2400" dirty="0">
                <a:solidFill>
                  <a:srgbClr val="0070C0"/>
                </a:solidFill>
              </a:rPr>
              <a:t>      </a:t>
            </a:r>
          </a:p>
          <a:p>
            <a:pPr>
              <a:lnSpc>
                <a:spcPct val="120000"/>
              </a:lnSpc>
            </a:pPr>
            <a:r>
              <a:rPr lang="ru-RU" sz="6400" b="1" dirty="0">
                <a:solidFill>
                  <a:srgbClr val="0070C0"/>
                </a:solidFill>
              </a:rPr>
              <a:t>   </a:t>
            </a:r>
            <a:r>
              <a:rPr lang="ru-RU" sz="6000" dirty="0">
                <a:hlinkClick r:id="rId2"/>
              </a:rPr>
              <a:t>П. 48 Постановления Пленума ВАС РФ от 22.06.2012 N 35</a:t>
            </a:r>
          </a:p>
          <a:p>
            <a:pPr>
              <a:lnSpc>
                <a:spcPct val="120000"/>
              </a:lnSpc>
            </a:pPr>
            <a:r>
              <a:rPr lang="ru-RU" sz="6000" dirty="0">
                <a:solidFill>
                  <a:srgbClr val="0070C0"/>
                </a:solidFill>
              </a:rPr>
              <a:t>Жалоба на действия (бездействие) арбитражного управляющего может быть подана в арбитражный суд в течение общего срока исковой давности (</a:t>
            </a:r>
            <a:r>
              <a:rPr lang="ru-RU" sz="6000" dirty="0">
                <a:solidFill>
                  <a:srgbClr val="0070C0"/>
                </a:solidFill>
                <a:hlinkClick r:id="rId3">
                  <a:extLst>
                    <a:ext uri="{A12FA001-AC4F-418D-AE19-62706E023703}">
                      <ahyp:hlinkClr xmlns:ahyp="http://schemas.microsoft.com/office/drawing/2018/hyperlinkcolor" val="tx"/>
                    </a:ext>
                  </a:extLst>
                </a:hlinkClick>
              </a:rPr>
              <a:t>ст. 196 ГК РФ) до завершения конкурсного производства или прекращения производства по делу.</a:t>
            </a:r>
          </a:p>
          <a:p>
            <a:pPr>
              <a:lnSpc>
                <a:spcPct val="120000"/>
              </a:lnSpc>
            </a:pPr>
            <a:r>
              <a:rPr lang="ru-RU" sz="6000" dirty="0"/>
              <a:t> </a:t>
            </a:r>
            <a:r>
              <a:rPr lang="ru-RU" sz="6000" dirty="0">
                <a:solidFill>
                  <a:srgbClr val="C00000"/>
                </a:solidFill>
                <a:hlinkClick r:id="rId4">
                  <a:extLst>
                    <a:ext uri="{A12FA001-AC4F-418D-AE19-62706E023703}">
                      <ahyp:hlinkClr xmlns:ahyp="http://schemas.microsoft.com/office/drawing/2018/hyperlinkcolor" val="tx"/>
                    </a:ext>
                  </a:extLst>
                </a:hlinkClick>
              </a:rPr>
              <a:t>Постановление Президиума ВАС РФ от 11.10.2011 N 6962/11 по делу N А07-30069/2005</a:t>
            </a:r>
          </a:p>
          <a:p>
            <a:pPr>
              <a:lnSpc>
                <a:spcPct val="120000"/>
              </a:lnSpc>
            </a:pPr>
            <a:r>
              <a:rPr lang="ru-RU" sz="6000" dirty="0">
                <a:solidFill>
                  <a:srgbClr val="0070C0"/>
                </a:solidFill>
              </a:rPr>
              <a:t>Поскольку  Законом о банкротстве </a:t>
            </a:r>
            <a:r>
              <a:rPr lang="ru-RU" sz="6000" dirty="0">
                <a:hlinkClick r:id="rId5"/>
              </a:rPr>
              <a:t>не установлен специальный срок давности для подачи заявлений о признании ненадлежащими действий арбитражных управляющих, следует применять общий срок исковой давности.</a:t>
            </a:r>
          </a:p>
          <a:p>
            <a:pPr>
              <a:lnSpc>
                <a:spcPct val="120000"/>
              </a:lnSpc>
            </a:pPr>
            <a:endParaRPr lang="ru-RU" sz="6000" dirty="0">
              <a:hlinkClick r:id="rId5"/>
            </a:endParaRPr>
          </a:p>
          <a:p>
            <a:pPr>
              <a:lnSpc>
                <a:spcPct val="120000"/>
              </a:lnSpc>
            </a:pPr>
            <a:r>
              <a:rPr lang="ru-RU" sz="6000" dirty="0">
                <a:solidFill>
                  <a:srgbClr val="0070C0"/>
                </a:solidFill>
              </a:rPr>
              <a:t>Практика высшего суда и судов округов по расширению границ исковой давности  .  </a:t>
            </a:r>
          </a:p>
          <a:p>
            <a:pPr>
              <a:lnSpc>
                <a:spcPct val="120000"/>
              </a:lnSpc>
            </a:pPr>
            <a:endParaRPr lang="ru-RU" sz="6000" b="1" dirty="0">
              <a:solidFill>
                <a:srgbClr val="0070C0"/>
              </a:solidFill>
              <a:hlinkClick r:id="rId3">
                <a:extLst>
                  <a:ext uri="{A12FA001-AC4F-418D-AE19-62706E023703}">
                    <ahyp:hlinkClr xmlns:ahyp="http://schemas.microsoft.com/office/drawing/2018/hyperlinkcolor" val="tx"/>
                  </a:ext>
                </a:extLst>
              </a:hlinkClick>
            </a:endParaRPr>
          </a:p>
          <a:p>
            <a:endParaRPr lang="ru-RU" b="1" dirty="0"/>
          </a:p>
          <a:p>
            <a:pPr marL="0" indent="0">
              <a:buNone/>
            </a:pPr>
            <a:endParaRPr lang="ru-RU" sz="2400" b="1" dirty="0">
              <a:solidFill>
                <a:srgbClr val="0070C0"/>
              </a:solidFill>
            </a:endParaRPr>
          </a:p>
          <a:p>
            <a:pPr marL="0" indent="0">
              <a:buNone/>
            </a:pPr>
            <a:r>
              <a:rPr lang="ru-RU" sz="2200" b="1" u="sng" dirty="0">
                <a:solidFill>
                  <a:srgbClr val="0070C0"/>
                </a:solidFill>
              </a:rPr>
              <a:t>      </a:t>
            </a:r>
            <a:r>
              <a:rPr lang="ru-RU" sz="2200" b="1" u="sng" dirty="0">
                <a:solidFill>
                  <a:srgbClr val="993300"/>
                </a:solidFill>
              </a:rPr>
              <a:t> </a:t>
            </a:r>
            <a:endParaRPr lang="ru-RU" sz="2100" b="1" u="sng" dirty="0">
              <a:solidFill>
                <a:srgbClr val="0070C0"/>
              </a:solidFill>
              <a:hlinkClick r:id="rId6"/>
            </a:endParaRPr>
          </a:p>
          <a:p>
            <a:endParaRPr lang="ru-RU" sz="2100" dirty="0">
              <a:hlinkClick r:id="rId6"/>
            </a:endParaRPr>
          </a:p>
          <a:p>
            <a:endParaRPr lang="ru-RU" sz="2200" dirty="0">
              <a:hlinkClick r:id="rId7"/>
            </a:endParaRPr>
          </a:p>
          <a:p>
            <a:endParaRPr lang="ru-RU" sz="2200" dirty="0">
              <a:hlinkClick r:id="rId7"/>
            </a:endParaRPr>
          </a:p>
          <a:p>
            <a:endParaRPr lang="ru-RU" sz="2000" dirty="0"/>
          </a:p>
          <a:p>
            <a:endParaRPr lang="ru-RU" sz="2000" dirty="0"/>
          </a:p>
        </p:txBody>
      </p:sp>
      <p:sp>
        <p:nvSpPr>
          <p:cNvPr id="4" name="Номер слайда 3"/>
          <p:cNvSpPr>
            <a:spLocks noGrp="1"/>
          </p:cNvSpPr>
          <p:nvPr>
            <p:ph type="sldNum" sz="quarter" idx="12"/>
          </p:nvPr>
        </p:nvSpPr>
        <p:spPr/>
        <p:txBody>
          <a:bodyPr/>
          <a:lstStyle/>
          <a:p>
            <a:fld id="{608A0D5B-5051-4464-BB30-AEA7E665977E}" type="slidenum">
              <a:rPr lang="ru-RU" smtClean="0"/>
              <a:t>46</a:t>
            </a:fld>
            <a:endParaRPr lang="ru-RU" dirty="0"/>
          </a:p>
        </p:txBody>
      </p:sp>
    </p:spTree>
    <p:extLst>
      <p:ext uri="{BB962C8B-B14F-4D97-AF65-F5344CB8AC3E}">
        <p14:creationId xmlns:p14="http://schemas.microsoft.com/office/powerpoint/2010/main" val="652877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lstStyle/>
          <a:p>
            <a:pPr algn="ctr"/>
            <a:r>
              <a:rPr lang="ru-RU" altLang="ru-RU" dirty="0">
                <a:solidFill>
                  <a:schemeClr val="bg1"/>
                </a:solidFill>
              </a:rPr>
              <a:t> ст.196 </a:t>
            </a:r>
            <a:endParaRPr lang="ru-RU"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a:bodyPr>
          <a:lstStyle/>
          <a:p>
            <a:r>
              <a:rPr lang="ru-RU" altLang="en-US" sz="2000" dirty="0">
                <a:solidFill>
                  <a:srgbClr val="3669AB"/>
                </a:solidFill>
              </a:rPr>
              <a:t> 1.</a:t>
            </a:r>
            <a:r>
              <a:rPr lang="ru-RU" sz="2000" dirty="0">
                <a:solidFill>
                  <a:srgbClr val="3669AB"/>
                </a:solidFill>
              </a:rPr>
              <a:t> Общий срок исковой давности составляет три года со дня, определяемого в соответствии со статьей 200 настоящего Кодекса.</a:t>
            </a:r>
            <a:r>
              <a:rPr lang="ru-RU" sz="2000" dirty="0">
                <a:solidFill>
                  <a:srgbClr val="993300"/>
                </a:solidFill>
              </a:rPr>
              <a:t> </a:t>
            </a:r>
          </a:p>
          <a:p>
            <a:r>
              <a:rPr lang="ru-RU" sz="2000" dirty="0">
                <a:solidFill>
                  <a:srgbClr val="993300"/>
                </a:solidFill>
              </a:rPr>
              <a:t>(ч.1. ст.200 -  Если законом не установлено иное, течение срока исковой давности начинается со дня, когда лицо узнало или должно было узнать о нарушении своего права и о том, кто является надлежащим ответчиком по иску о защите этого права).</a:t>
            </a:r>
          </a:p>
          <a:p>
            <a:r>
              <a:rPr lang="ru-RU" sz="2000" dirty="0">
                <a:solidFill>
                  <a:srgbClr val="3669AB"/>
                </a:solidFill>
              </a:rPr>
              <a:t> 2. Срок исковой давности не может превышать </a:t>
            </a:r>
            <a:r>
              <a:rPr lang="ru-RU" sz="2000" b="1" dirty="0">
                <a:solidFill>
                  <a:srgbClr val="3669AB"/>
                </a:solidFill>
              </a:rPr>
              <a:t>десять лет </a:t>
            </a:r>
            <a:r>
              <a:rPr lang="ru-RU" sz="2000" dirty="0">
                <a:solidFill>
                  <a:srgbClr val="3669AB"/>
                </a:solidFill>
              </a:rPr>
              <a:t>со дня нарушения права, для защиты которого этот срок установлен, за исключением случаев, установленных Федеральным законом от 6 марта 2006 года N 35-ФЗ "О противодействии терроризму".</a:t>
            </a:r>
          </a:p>
          <a:p>
            <a:endParaRPr lang="ru-RU" sz="2000" dirty="0">
              <a:solidFill>
                <a:srgbClr val="3669AB"/>
              </a:solidFill>
              <a:hlinkClick r:id="rId2">
                <a:extLst>
                  <a:ext uri="{A12FA001-AC4F-418D-AE19-62706E023703}">
                    <ahyp:hlinkClr xmlns:ahyp="http://schemas.microsoft.com/office/drawing/2018/hyperlinkcolor" val="tx"/>
                  </a:ext>
                </a:extLst>
              </a:hlinkClick>
            </a:endParaRPr>
          </a:p>
          <a:p>
            <a:r>
              <a:rPr lang="ru-RU" sz="2000" dirty="0">
                <a:solidFill>
                  <a:srgbClr val="3669AB"/>
                </a:solidFill>
              </a:rPr>
              <a:t>установлен объективный срок исковой давности, который не может превышать 10 лет со дня нарушения права. </a:t>
            </a:r>
          </a:p>
          <a:p>
            <a:r>
              <a:rPr lang="ru-RU" sz="2000" dirty="0">
                <a:solidFill>
                  <a:srgbClr val="3669AB"/>
                </a:solidFill>
              </a:rPr>
              <a:t>В связи с этим лицо, не знающее надлежащего ответчика, не сможет затягивать предъявление требования более чем на 10 лет с момента нарушения права.</a:t>
            </a:r>
          </a:p>
          <a:p>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47</a:t>
            </a:fld>
            <a:endParaRPr lang="ru-RU" dirty="0"/>
          </a:p>
        </p:txBody>
      </p:sp>
    </p:spTree>
    <p:extLst>
      <p:ext uri="{BB962C8B-B14F-4D97-AF65-F5344CB8AC3E}">
        <p14:creationId xmlns:p14="http://schemas.microsoft.com/office/powerpoint/2010/main" val="2745616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normAutofit/>
          </a:bodyPr>
          <a:lstStyle/>
          <a:p>
            <a:pPr algn="ctr"/>
            <a:r>
              <a:rPr lang="ru-RU" sz="3600" dirty="0">
                <a:solidFill>
                  <a:schemeClr val="bg1"/>
                </a:solidFill>
              </a:rPr>
              <a:t>Определения ВС РФ от 29.01.2018 N 310-ЭС17-13555 </a:t>
            </a:r>
            <a:r>
              <a:rPr lang="ru-RU" altLang="ru-RU" dirty="0">
                <a:solidFill>
                  <a:schemeClr val="bg1"/>
                </a:solidFill>
              </a:rPr>
              <a:t> </a:t>
            </a:r>
            <a:endParaRPr lang="ru-RU"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fontScale="25000" lnSpcReduction="20000"/>
          </a:bodyPr>
          <a:lstStyle/>
          <a:p>
            <a:r>
              <a:rPr lang="ru-RU" sz="8000" b="1" dirty="0">
                <a:solidFill>
                  <a:srgbClr val="0070C0"/>
                </a:solidFill>
              </a:rPr>
              <a:t>расширению границ исковой давности  через идею субъективного знания о точном размере причиненного убытка.</a:t>
            </a:r>
          </a:p>
          <a:p>
            <a:r>
              <a:rPr lang="ru-RU" sz="8000" b="1" dirty="0">
                <a:solidFill>
                  <a:srgbClr val="3669AB"/>
                </a:solidFill>
              </a:rPr>
              <a:t>Если причиной отсутствия у должника средств, достаточных для погашения судебных расходов, явились неправомерные виновные действия арбитражного управляющего, заявитель по делу о банкротстве, выплативший соответствующие суммы, вправе потребовать возмещения своих убытков с арбитражного управляющего. Исковая давность по такому требованию </a:t>
            </a:r>
            <a:r>
              <a:rPr lang="ru-RU" sz="8000" b="1" u="sng" dirty="0">
                <a:solidFill>
                  <a:srgbClr val="3669AB"/>
                </a:solidFill>
              </a:rPr>
              <a:t>исчисляется с момента, когда заявитель объективно имел возможность получить информацию о совокупности фактов: о противоправном расходовании управляющим конкурсной массы, о недостаточности оставшейся конкурсной массы для погашения судебных расходов и расходов на выплату вознаграждения арбитражному управляющему и предъявлении заявителю требования о компенсации названных расходов за его счет.</a:t>
            </a:r>
          </a:p>
          <a:p>
            <a:r>
              <a:rPr lang="ru-RU" sz="8000" b="1" dirty="0">
                <a:solidFill>
                  <a:srgbClr val="3669AB"/>
                </a:solidFill>
              </a:rPr>
              <a:t> </a:t>
            </a:r>
            <a:r>
              <a:rPr lang="ru-RU" sz="8000" dirty="0">
                <a:solidFill>
                  <a:srgbClr val="3669AB"/>
                </a:solidFill>
              </a:rPr>
              <a:t>Тот факт, что ранее ФНС как заявитель в деле о банкротстве и один из конкурсных кредиторов </a:t>
            </a:r>
            <a:r>
              <a:rPr lang="ru-RU" sz="8000" b="1" dirty="0">
                <a:solidFill>
                  <a:srgbClr val="3669AB"/>
                </a:solidFill>
              </a:rPr>
              <a:t>в связи с пропуском срока давности проиграла поданный ею к конкурсному управляющему</a:t>
            </a:r>
            <a:r>
              <a:rPr lang="ru-RU" sz="8000" dirty="0">
                <a:solidFill>
                  <a:srgbClr val="3669AB"/>
                </a:solidFill>
              </a:rPr>
              <a:t> иск о взыскании убытков в пользу организации-должника, основанный на установленном ранее судом факте нарушения управляющим своих обязанностей, </a:t>
            </a:r>
            <a:r>
              <a:rPr lang="ru-RU" sz="8000" b="1" dirty="0">
                <a:solidFill>
                  <a:srgbClr val="3669AB"/>
                </a:solidFill>
              </a:rPr>
              <a:t>не препятствует ФНС после завершения процедур банкротства и ликвидации организации-должника рассчитывать на удовлетворение нового, уже прямого иска </a:t>
            </a:r>
            <a:r>
              <a:rPr lang="ru-RU" sz="8000" dirty="0">
                <a:solidFill>
                  <a:srgbClr val="3669AB"/>
                </a:solidFill>
              </a:rPr>
              <a:t>к тому же управляющему о взыскании в свою пользу убытков в сумме того вознаграждения, которое согласно определению арбитражного суда ФНС как заявитель в деле о банкротстве была вынуждена заплатить конкурсному управляющему и ряду третьих лиц. </a:t>
            </a:r>
            <a:r>
              <a:rPr lang="ru-RU" sz="8000" dirty="0" err="1">
                <a:solidFill>
                  <a:srgbClr val="3669AB"/>
                </a:solidFill>
              </a:rPr>
              <a:t>Неоспаривание</a:t>
            </a:r>
            <a:r>
              <a:rPr lang="ru-RU" sz="8000" dirty="0">
                <a:solidFill>
                  <a:srgbClr val="3669AB"/>
                </a:solidFill>
              </a:rPr>
              <a:t> ФНС определения арбитражного суда о возложении на нее как на заявителя в деле о банкротстве расходов само по себе не мешает ФНС добиться возврата уплаченных согласно данному судебному акту средств в новом судебном процессе.</a:t>
            </a:r>
          </a:p>
          <a:p>
            <a:r>
              <a:rPr lang="ru-RU" sz="8000" dirty="0">
                <a:solidFill>
                  <a:srgbClr val="3669AB"/>
                </a:solidFill>
              </a:rPr>
              <a:t>Срок давности по такому иску, основанному на совершенном конкурсным управляющим в ходе дела о банкротстве нарушении и состоящему в возмещении возникших у ФНС в конечном итоге убытков</a:t>
            </a:r>
            <a:r>
              <a:rPr lang="ru-RU" sz="8000" u="sng" dirty="0">
                <a:solidFill>
                  <a:srgbClr val="3669AB"/>
                </a:solidFill>
              </a:rPr>
              <a:t>, следует считать не с момента, когда ФНС узнала о самом нарушении, а с момента, когда в результате этого нарушения у ФНС возникли убытки в виде взысканных с нее расходов.</a:t>
            </a:r>
          </a:p>
          <a:p>
            <a:r>
              <a:rPr lang="ru-RU" altLang="en-US" sz="8000" dirty="0">
                <a:solidFill>
                  <a:srgbClr val="002A7E"/>
                </a:solidFill>
              </a:rPr>
              <a:t> </a:t>
            </a:r>
            <a:endParaRPr lang="ru-RU" altLang="ru-RU" sz="8000"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48</a:t>
            </a:fld>
            <a:endParaRPr lang="ru-RU" dirty="0"/>
          </a:p>
        </p:txBody>
      </p:sp>
    </p:spTree>
    <p:extLst>
      <p:ext uri="{BB962C8B-B14F-4D97-AF65-F5344CB8AC3E}">
        <p14:creationId xmlns:p14="http://schemas.microsoft.com/office/powerpoint/2010/main" val="4008285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06678"/>
          </a:xfrm>
          <a:solidFill>
            <a:schemeClr val="bg2">
              <a:lumMod val="50000"/>
            </a:schemeClr>
          </a:solidFill>
        </p:spPr>
        <p:txBody>
          <a:bodyPr>
            <a:normAutofit/>
          </a:bodyPr>
          <a:lstStyle/>
          <a:p>
            <a:pPr algn="ctr"/>
            <a:r>
              <a:rPr lang="ru-RU" dirty="0">
                <a:solidFill>
                  <a:schemeClr val="bg1"/>
                </a:solidFill>
              </a:rPr>
              <a:t>  </a:t>
            </a:r>
            <a:r>
              <a:rPr lang="ru-RU" sz="3200" dirty="0">
                <a:solidFill>
                  <a:schemeClr val="bg1"/>
                </a:solidFill>
              </a:rPr>
              <a:t> Определение от 03.09.2018 </a:t>
            </a:r>
            <a:r>
              <a:rPr lang="en-US" sz="3200" dirty="0">
                <a:solidFill>
                  <a:schemeClr val="bg1"/>
                </a:solidFill>
              </a:rPr>
              <a:t>N 308-</a:t>
            </a:r>
            <a:r>
              <a:rPr lang="ru-RU" sz="3200" dirty="0">
                <a:solidFill>
                  <a:schemeClr val="bg1"/>
                </a:solidFill>
              </a:rPr>
              <a:t>ЭС18-5343</a:t>
            </a:r>
          </a:p>
        </p:txBody>
      </p:sp>
      <p:sp>
        <p:nvSpPr>
          <p:cNvPr id="3" name="Объект 2"/>
          <p:cNvSpPr>
            <a:spLocks noGrp="1"/>
          </p:cNvSpPr>
          <p:nvPr>
            <p:ph idx="1"/>
          </p:nvPr>
        </p:nvSpPr>
        <p:spPr>
          <a:xfrm>
            <a:off x="-1" y="1006679"/>
            <a:ext cx="12164037" cy="5851320"/>
          </a:xfrm>
        </p:spPr>
        <p:txBody>
          <a:bodyPr>
            <a:normAutofit fontScale="85000" lnSpcReduction="20000"/>
          </a:bodyPr>
          <a:lstStyle/>
          <a:p>
            <a:r>
              <a:rPr lang="ru-RU" i="1" u="sng" dirty="0">
                <a:solidFill>
                  <a:srgbClr val="993300"/>
                </a:solidFill>
              </a:rPr>
              <a:t>Возврат задатка ( субъектный состав, срок давности)</a:t>
            </a:r>
          </a:p>
          <a:p>
            <a:r>
              <a:rPr lang="ru-RU" dirty="0">
                <a:solidFill>
                  <a:srgbClr val="0070C0"/>
                </a:solidFill>
              </a:rPr>
              <a:t>1</a:t>
            </a:r>
            <a:r>
              <a:rPr lang="ru-RU" dirty="0"/>
              <a:t>. </a:t>
            </a:r>
            <a:r>
              <a:rPr lang="ru-RU" dirty="0">
                <a:solidFill>
                  <a:srgbClr val="0070C0"/>
                </a:solidFill>
              </a:rPr>
              <a:t>Получив задаток за проведение торгов, разумно и добросовестно действующий управляющий должен обеспечить возможность возврата задатка участникам торгов в предусмотренных законом случаях. Иной подход неоправданно увеличивает имущественные риски участников торгов по возврату задатка и тем самым уменьшает привлекательность торгов.</a:t>
            </a:r>
          </a:p>
          <a:p>
            <a:r>
              <a:rPr lang="ru-RU" dirty="0">
                <a:solidFill>
                  <a:srgbClr val="0070C0"/>
                </a:solidFill>
              </a:rPr>
              <a:t>Расходование управляющим задатка сразу после его получения в совокупности с признанием ранее его действий по проведению торгов незаконными свидетельствует о недобросовестности и противоправности действий управляющего по распоряжению полученным задатком.</a:t>
            </a:r>
          </a:p>
          <a:p>
            <a:r>
              <a:rPr lang="ru-RU" dirty="0">
                <a:solidFill>
                  <a:srgbClr val="0070C0"/>
                </a:solidFill>
              </a:rPr>
              <a:t>2. Лицо, </a:t>
            </a:r>
            <a:r>
              <a:rPr lang="ru-RU" u="sng" dirty="0">
                <a:solidFill>
                  <a:srgbClr val="0070C0"/>
                </a:solidFill>
              </a:rPr>
              <a:t>не являющееся лицом, участвующим в деле о банкротстве</a:t>
            </a:r>
            <a:r>
              <a:rPr lang="ru-RU" dirty="0">
                <a:solidFill>
                  <a:srgbClr val="0070C0"/>
                </a:solidFill>
              </a:rPr>
              <a:t>, может оспаривать действия арбитражного управляющего должника в той мере, в которой виновным поведением управляющего такому лицу причинены убытки.</a:t>
            </a:r>
          </a:p>
          <a:p>
            <a:r>
              <a:rPr lang="ru-RU" dirty="0">
                <a:solidFill>
                  <a:srgbClr val="0070C0"/>
                </a:solidFill>
              </a:rPr>
              <a:t>Исковая давность по требованию к арбитражному управляющему о возмещении убытков не может начать течь раньше, </a:t>
            </a:r>
            <a:r>
              <a:rPr lang="ru-RU" u="sng" dirty="0">
                <a:solidFill>
                  <a:srgbClr val="0070C0"/>
                </a:solidFill>
              </a:rPr>
              <a:t>чем </a:t>
            </a:r>
            <a:r>
              <a:rPr lang="ru-RU" b="1" u="sng" dirty="0">
                <a:solidFill>
                  <a:srgbClr val="0070C0"/>
                </a:solidFill>
              </a:rPr>
              <a:t>с момента завершения конкурсного производства </a:t>
            </a:r>
            <a:r>
              <a:rPr lang="ru-RU" dirty="0">
                <a:solidFill>
                  <a:srgbClr val="0070C0"/>
                </a:solidFill>
              </a:rPr>
              <a:t>в отношении должника, потому как до этого момента третье лицо вправе полагать, что раз процедура банкротства не завершена, следовательно, в конкурсной массе должника имеются денежные средства.</a:t>
            </a:r>
          </a:p>
          <a:p>
            <a:r>
              <a:rPr lang="ru-RU" altLang="ru-RU" dirty="0">
                <a:solidFill>
                  <a:srgbClr val="0070C0"/>
                </a:solidFill>
              </a:rPr>
              <a:t> </a:t>
            </a:r>
            <a:endParaRPr lang="ru-RU" altLang="ru-RU" dirty="0">
              <a:solidFill>
                <a:srgbClr val="002A7E"/>
              </a:solidFill>
            </a:endParaRPr>
          </a:p>
          <a:p>
            <a:endParaRPr lang="ru-RU" altLang="ru-RU" dirty="0"/>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49</a:t>
            </a:fld>
            <a:endParaRPr lang="ru-RU" dirty="0"/>
          </a:p>
        </p:txBody>
      </p:sp>
    </p:spTree>
    <p:extLst>
      <p:ext uri="{BB962C8B-B14F-4D97-AF65-F5344CB8AC3E}">
        <p14:creationId xmlns:p14="http://schemas.microsoft.com/office/powerpoint/2010/main" val="371145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1999" cy="874961"/>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r>
              <a:rPr lang="ru-RU" sz="3600" b="1" dirty="0">
                <a:solidFill>
                  <a:schemeClr val="bg1"/>
                </a:solidFill>
              </a:rPr>
              <a:t>Понятие убытков</a:t>
            </a:r>
            <a:br>
              <a:rPr lang="ru-RU" sz="3200" dirty="0">
                <a:solidFill>
                  <a:schemeClr val="bg1"/>
                </a:solidFill>
              </a:rPr>
            </a:br>
            <a:endParaRPr lang="ru-RU" sz="3200" dirty="0"/>
          </a:p>
        </p:txBody>
      </p:sp>
      <p:sp>
        <p:nvSpPr>
          <p:cNvPr id="3" name="Объект 2"/>
          <p:cNvSpPr>
            <a:spLocks noGrp="1"/>
          </p:cNvSpPr>
          <p:nvPr>
            <p:ph idx="1"/>
          </p:nvPr>
        </p:nvSpPr>
        <p:spPr>
          <a:xfrm>
            <a:off x="0" y="874961"/>
            <a:ext cx="12191999" cy="5846513"/>
          </a:xfrm>
        </p:spPr>
        <p:txBody>
          <a:bodyPr>
            <a:normAutofit/>
          </a:bodyPr>
          <a:lstStyle/>
          <a:p>
            <a:pPr marL="0" indent="0">
              <a:buNone/>
            </a:pPr>
            <a:endParaRPr lang="ru-RU" b="1" dirty="0"/>
          </a:p>
          <a:p>
            <a:r>
              <a:rPr lang="ru-RU" dirty="0">
                <a:solidFill>
                  <a:srgbClr val="0070C0"/>
                </a:solidFill>
              </a:rPr>
              <a:t>п. 11 информационного письма Президиума ВАС РФ от 22.05.2012 N 150 "Обзор практики рассмотрения арбитражными судами споров, связанных с отстранением конкурсных управляющих", под убытками, причиненными должнику, а также его кредиторам, понимается любое уменьшение или утрата возможности увеличения конкурсной массы, которые произошли вследствие неправомерных действий (бездействия) конкурсного управляющего. </a:t>
            </a:r>
            <a:r>
              <a:rPr lang="ru-RU" dirty="0">
                <a:solidFill>
                  <a:schemeClr val="bg1"/>
                </a:solidFill>
              </a:rPr>
              <a:t> ответственности </a:t>
            </a:r>
            <a:r>
              <a:rPr lang="ru-RU" b="1" dirty="0">
                <a:solidFill>
                  <a:schemeClr val="bg1"/>
                </a:solidFill>
              </a:rPr>
              <a:t>при банкротстве</a:t>
            </a:r>
            <a:br>
              <a:rPr lang="ru-RU" dirty="0">
                <a:solidFill>
                  <a:schemeClr val="bg1"/>
                </a:solidFill>
              </a:rPr>
            </a:b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5</a:t>
            </a:fld>
            <a:endParaRPr lang="ru-RU" dirty="0"/>
          </a:p>
        </p:txBody>
      </p:sp>
    </p:spTree>
    <p:extLst>
      <p:ext uri="{BB962C8B-B14F-4D97-AF65-F5344CB8AC3E}">
        <p14:creationId xmlns:p14="http://schemas.microsoft.com/office/powerpoint/2010/main" val="3240172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2001" cy="1006679"/>
          </a:xfrm>
          <a:solidFill>
            <a:schemeClr val="bg2">
              <a:lumMod val="50000"/>
            </a:schemeClr>
          </a:solidFill>
        </p:spPr>
        <p:txBody>
          <a:bodyPr>
            <a:normAutofit/>
          </a:bodyPr>
          <a:lstStyle/>
          <a:p>
            <a:pPr algn="ctr"/>
            <a:r>
              <a:rPr lang="ru-RU" sz="3200" b="1" dirty="0">
                <a:solidFill>
                  <a:schemeClr val="bg1"/>
                </a:solidFill>
              </a:rPr>
              <a:t>Определение ВС РФ от 19.11.2018 № 301-ЭС18-11487</a:t>
            </a:r>
          </a:p>
        </p:txBody>
      </p:sp>
      <p:sp>
        <p:nvSpPr>
          <p:cNvPr id="3" name="Объект 2"/>
          <p:cNvSpPr>
            <a:spLocks noGrp="1"/>
          </p:cNvSpPr>
          <p:nvPr>
            <p:ph idx="1"/>
          </p:nvPr>
        </p:nvSpPr>
        <p:spPr>
          <a:xfrm>
            <a:off x="1" y="1006679"/>
            <a:ext cx="12192000" cy="5714795"/>
          </a:xfrm>
        </p:spPr>
        <p:txBody>
          <a:bodyPr>
            <a:normAutofit fontScale="77500" lnSpcReduction="20000"/>
          </a:bodyPr>
          <a:lstStyle/>
          <a:p>
            <a:r>
              <a:rPr lang="ru-RU" dirty="0">
                <a:solidFill>
                  <a:srgbClr val="0070C0"/>
                </a:solidFill>
              </a:rPr>
              <a:t>  </a:t>
            </a:r>
            <a:r>
              <a:rPr lang="ru-RU" i="1" dirty="0">
                <a:solidFill>
                  <a:srgbClr val="0070C0"/>
                </a:solidFill>
              </a:rPr>
              <a:t>нарушение очередности по текущим платежам, срок давности </a:t>
            </a:r>
            <a:endParaRPr lang="ru-RU" i="1" u="sng" dirty="0">
              <a:solidFill>
                <a:srgbClr val="0070C0"/>
              </a:solidFill>
            </a:endParaRPr>
          </a:p>
          <a:p>
            <a:r>
              <a:rPr lang="ru-RU" dirty="0">
                <a:solidFill>
                  <a:srgbClr val="3669AB"/>
                </a:solidFill>
              </a:rPr>
              <a:t>Закон связывает появление у потерпевшего права на иск с реальной или потенциальной осведомленностью этого лица </a:t>
            </a:r>
            <a:r>
              <a:rPr lang="ru-RU" b="1" dirty="0">
                <a:solidFill>
                  <a:srgbClr val="3669AB"/>
                </a:solidFill>
              </a:rPr>
              <a:t>о нарушении своего права и о надлежащем ответчике </a:t>
            </a:r>
            <a:r>
              <a:rPr lang="ru-RU" dirty="0">
                <a:solidFill>
                  <a:srgbClr val="3669AB"/>
                </a:solidFill>
              </a:rPr>
              <a:t>по иску о защите этого права. </a:t>
            </a:r>
          </a:p>
          <a:p>
            <a:r>
              <a:rPr lang="ru-RU" dirty="0">
                <a:solidFill>
                  <a:srgbClr val="3669AB"/>
                </a:solidFill>
              </a:rPr>
              <a:t>С этого момента согласно п. 1 ст. 200 ГК РФ начинает течь срок исковой давности.</a:t>
            </a:r>
          </a:p>
          <a:p>
            <a:r>
              <a:rPr lang="ru-RU" dirty="0">
                <a:solidFill>
                  <a:srgbClr val="3669AB"/>
                </a:solidFill>
              </a:rPr>
              <a:t> В то же время по общему правилу убытки могут быть взысканы в судебном порядке при одновременной доказанности потерпевшим </a:t>
            </a:r>
            <a:r>
              <a:rPr lang="ru-RU" b="1" dirty="0">
                <a:solidFill>
                  <a:srgbClr val="3669AB"/>
                </a:solidFill>
              </a:rPr>
              <a:t>наличия убытков</a:t>
            </a:r>
            <a:r>
              <a:rPr lang="ru-RU" dirty="0">
                <a:solidFill>
                  <a:srgbClr val="3669AB"/>
                </a:solidFill>
              </a:rPr>
              <a:t>, </a:t>
            </a:r>
            <a:r>
              <a:rPr lang="ru-RU" b="1" dirty="0">
                <a:solidFill>
                  <a:srgbClr val="3669AB"/>
                </a:solidFill>
              </a:rPr>
              <a:t>противоправности поведения причинителя убытков</a:t>
            </a:r>
            <a:r>
              <a:rPr lang="ru-RU" dirty="0">
                <a:solidFill>
                  <a:srgbClr val="3669AB"/>
                </a:solidFill>
              </a:rPr>
              <a:t>, </a:t>
            </a:r>
            <a:r>
              <a:rPr lang="ru-RU" b="1" dirty="0">
                <a:solidFill>
                  <a:srgbClr val="3669AB"/>
                </a:solidFill>
              </a:rPr>
              <a:t>причинной связи между содеянным и возникшими убытками</a:t>
            </a:r>
            <a:r>
              <a:rPr lang="ru-RU" dirty="0">
                <a:solidFill>
                  <a:srgbClr val="3669AB"/>
                </a:solidFill>
              </a:rPr>
              <a:t>. </a:t>
            </a:r>
          </a:p>
          <a:p>
            <a:r>
              <a:rPr lang="ru-RU" dirty="0">
                <a:solidFill>
                  <a:srgbClr val="3669AB"/>
                </a:solidFill>
              </a:rPr>
              <a:t>Отсутствие одного из указанных элементов не дает потерпевшему право на иск в материальном смысле, иск для него становится заведомо бесперспективным. </a:t>
            </a:r>
          </a:p>
          <a:p>
            <a:r>
              <a:rPr lang="ru-RU" u="sng" dirty="0">
                <a:solidFill>
                  <a:srgbClr val="3669AB"/>
                </a:solidFill>
              </a:rPr>
              <a:t>Поэтому до того момента, пока текущие требования уполномоченного органа в деле о банкротстве должника могли быть погашены за счет конкурсной массы, отсутствовал состав правонарушения арбитражного управляющего по отношению к уполномоченному органу, так как его действиями уполномоченный орган не был лишен возможности получить денежные средства с должника. </a:t>
            </a:r>
            <a:r>
              <a:rPr lang="ru-RU" dirty="0">
                <a:solidFill>
                  <a:srgbClr val="3669AB"/>
                </a:solidFill>
              </a:rPr>
              <a:t>Таким образом, по требованию уполномоченного органа к арбитражному управляющему исковая давность исчисляется </a:t>
            </a:r>
            <a:r>
              <a:rPr lang="ru-RU" u="sng" dirty="0">
                <a:solidFill>
                  <a:srgbClr val="3669AB"/>
                </a:solidFill>
              </a:rPr>
              <a:t>с момента, когда уполномоченный орган получил реальную возможность узнать о том, что его текущие требования окончательно не смогут быть погашены в связи с отсутствием в конкурсной массе денежных средств.</a:t>
            </a:r>
            <a:endParaRPr lang="ru-RU" u="sng" dirty="0">
              <a:solidFill>
                <a:srgbClr val="3669AB"/>
              </a:solidFill>
              <a:hlinkClick r:id="rId2">
                <a:extLst>
                  <a:ext uri="{A12FA001-AC4F-418D-AE19-62706E023703}">
                    <ahyp:hlinkClr xmlns:ahyp="http://schemas.microsoft.com/office/drawing/2018/hyperlinkcolor" val="tx"/>
                  </a:ext>
                </a:extLst>
              </a:hlinkClick>
            </a:endParaRPr>
          </a:p>
          <a:p>
            <a:endParaRPr lang="ru-RU" b="1" dirty="0">
              <a:solidFill>
                <a:srgbClr val="993300"/>
              </a:solidFill>
            </a:endParaRPr>
          </a:p>
          <a:p>
            <a:endParaRPr lang="ru-RU" b="1" dirty="0">
              <a:hlinkClick r:id="rId3"/>
            </a:endParaRPr>
          </a:p>
          <a:p>
            <a:endParaRPr lang="ru-RU" dirty="0">
              <a:solidFill>
                <a:srgbClr val="0070C0"/>
              </a:solidFill>
              <a:hlinkClick r:id="rId4"/>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50</a:t>
            </a:fld>
            <a:endParaRPr lang="ru-RU" dirty="0"/>
          </a:p>
        </p:txBody>
      </p:sp>
    </p:spTree>
    <p:extLst>
      <p:ext uri="{BB962C8B-B14F-4D97-AF65-F5344CB8AC3E}">
        <p14:creationId xmlns:p14="http://schemas.microsoft.com/office/powerpoint/2010/main" val="4033270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86667"/>
            <a:ext cx="12191999" cy="6071333"/>
          </a:xfrm>
        </p:spPr>
        <p:txBody>
          <a:bodyPr>
            <a:normAutofit/>
          </a:bodyPr>
          <a:lstStyle/>
          <a:p>
            <a:pPr marL="0" indent="0">
              <a:buNone/>
            </a:pPr>
            <a:r>
              <a:rPr lang="ru-RU" altLang="en-US" dirty="0">
                <a:solidFill>
                  <a:srgbClr val="002A7E"/>
                </a:solidFill>
              </a:rPr>
              <a:t> </a:t>
            </a:r>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51</a:t>
            </a:fld>
            <a:endParaRPr lang="ru-RU" dirty="0"/>
          </a:p>
        </p:txBody>
      </p:sp>
      <p:pic>
        <p:nvPicPr>
          <p:cNvPr id="5" name="Рисунок 4">
            <a:extLst>
              <a:ext uri="{FF2B5EF4-FFF2-40B4-BE49-F238E27FC236}">
                <a16:creationId xmlns:a16="http://schemas.microsoft.com/office/drawing/2014/main" id="{FCC0B133-A977-40F0-BEF7-FB0BDA660C6E}"/>
              </a:ext>
            </a:extLst>
          </p:cNvPr>
          <p:cNvPicPr>
            <a:picLocks noChangeAspect="1"/>
          </p:cNvPicPr>
          <p:nvPr/>
        </p:nvPicPr>
        <p:blipFill>
          <a:blip r:embed="rId2"/>
          <a:stretch>
            <a:fillRect/>
          </a:stretch>
        </p:blipFill>
        <p:spPr>
          <a:xfrm>
            <a:off x="0" y="909783"/>
            <a:ext cx="12191998" cy="5688579"/>
          </a:xfrm>
          <a:prstGeom prst="rect">
            <a:avLst/>
          </a:prstGeom>
        </p:spPr>
      </p:pic>
      <p:sp>
        <p:nvSpPr>
          <p:cNvPr id="8" name="Заголовок 1">
            <a:extLst>
              <a:ext uri="{FF2B5EF4-FFF2-40B4-BE49-F238E27FC236}">
                <a16:creationId xmlns:a16="http://schemas.microsoft.com/office/drawing/2014/main" id="{71065081-D074-4104-828B-BA7503DB08D6}"/>
              </a:ext>
            </a:extLst>
          </p:cNvPr>
          <p:cNvSpPr txBox="1">
            <a:spLocks/>
          </p:cNvSpPr>
          <p:nvPr/>
        </p:nvSpPr>
        <p:spPr>
          <a:xfrm>
            <a:off x="-3" y="-13409"/>
            <a:ext cx="12192001" cy="786667"/>
          </a:xfrm>
          <a:prstGeom prst="rect">
            <a:avLst/>
          </a:prstGeom>
          <a:solidFill>
            <a:schemeClr val="bg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a:solidFill>
                  <a:schemeClr val="bg1"/>
                </a:solidFill>
              </a:rPr>
              <a:t> Практика округов</a:t>
            </a:r>
          </a:p>
        </p:txBody>
      </p:sp>
    </p:spTree>
    <p:extLst>
      <p:ext uri="{BB962C8B-B14F-4D97-AF65-F5344CB8AC3E}">
        <p14:creationId xmlns:p14="http://schemas.microsoft.com/office/powerpoint/2010/main" val="964985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503337"/>
          </a:xfrm>
          <a:solidFill>
            <a:schemeClr val="bg2">
              <a:lumMod val="50000"/>
            </a:schemeClr>
          </a:solidFill>
        </p:spPr>
        <p:txBody>
          <a:bodyPr>
            <a:normAutofit fontScale="90000"/>
          </a:bodyPr>
          <a:lstStyle/>
          <a:p>
            <a:pPr algn="ctr"/>
            <a:r>
              <a:rPr lang="ru-RU" dirty="0">
                <a:solidFill>
                  <a:schemeClr val="bg1"/>
                </a:solidFill>
              </a:rPr>
              <a:t>  </a:t>
            </a:r>
            <a:r>
              <a:rPr lang="ru-RU" sz="3200" dirty="0">
                <a:solidFill>
                  <a:schemeClr val="bg1"/>
                </a:solidFill>
              </a:rPr>
              <a:t>Обеспечение сохранности КМ</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503339"/>
            <a:ext cx="12192001" cy="6354661"/>
          </a:xfrm>
        </p:spPr>
        <p:txBody>
          <a:bodyPr>
            <a:normAutofit/>
          </a:bodyPr>
          <a:lstStyle/>
          <a:p>
            <a:r>
              <a:rPr lang="ru-RU" sz="1800" dirty="0">
                <a:solidFill>
                  <a:srgbClr val="993300"/>
                </a:solidFill>
              </a:rPr>
              <a:t>Определение ВС РФ от 04.07.2016 N 303-ЭС16-1164(1, 2)</a:t>
            </a:r>
          </a:p>
          <a:p>
            <a:r>
              <a:rPr lang="ru-RU" sz="1800" dirty="0">
                <a:solidFill>
                  <a:srgbClr val="3669AB"/>
                </a:solidFill>
              </a:rPr>
              <a:t>Как следует из материалов дела и установлено судами, приказом от 24.07.2013 конкурсный управляющий должником   закрепила за исполнительным директором должника   электронный носитель с цифровой подписью. По платежным поручениям  , подписанным электронной подписью, владельцем сертификата ключа которой являлась  КУ, должник перечислил  третьему лицу 7802000 руб. при отсутствии каких-либо обязательственных отношений. </a:t>
            </a:r>
          </a:p>
          <a:p>
            <a:r>
              <a:rPr lang="ru-RU" sz="1800" dirty="0">
                <a:solidFill>
                  <a:srgbClr val="3669AB"/>
                </a:solidFill>
              </a:rPr>
              <a:t>Решение суда о возврате этих средств обществом в качестве неосновательного обогащения исполнено не было по причине отсутствия у общества денежных средств и имущества, в связи с чем исполнительное производство было окончено. </a:t>
            </a:r>
          </a:p>
          <a:p>
            <a:r>
              <a:rPr lang="ru-RU" sz="1800" dirty="0">
                <a:solidFill>
                  <a:srgbClr val="3669AB"/>
                </a:solidFill>
              </a:rPr>
              <a:t>Гражданский иск в рамках уголовного дела против директора  также не привел к получению должником возмещения убытков на эту сумму. </a:t>
            </a:r>
          </a:p>
          <a:p>
            <a:r>
              <a:rPr lang="ru-RU" sz="1800" dirty="0">
                <a:solidFill>
                  <a:srgbClr val="3669AB"/>
                </a:solidFill>
              </a:rPr>
              <a:t>В связи с этим конкурсный кредитор обратился с иском о привлечении к ответственности конкурсного управляющего, поскольку тот не проявил должную осмотрительность и заботливость при осуществлении своих полномочий.</a:t>
            </a:r>
          </a:p>
          <a:p>
            <a:r>
              <a:rPr lang="ru-RU" sz="1800" u="sng" dirty="0">
                <a:solidFill>
                  <a:srgbClr val="3669AB"/>
                </a:solidFill>
              </a:rPr>
              <a:t>ВС РФ _- В случае когда должнику в рамках дела о банкротстве причинен вред в виде необоснованного перечисления исполнительным директором денежных средств третьему лицу при виновном попустительстве конкурсного управляющего, </a:t>
            </a:r>
            <a:r>
              <a:rPr lang="ru-RU" sz="1800" b="1" u="sng" dirty="0">
                <a:solidFill>
                  <a:srgbClr val="3669AB"/>
                </a:solidFill>
              </a:rPr>
              <a:t>к солидарной ответственности могут быть привлечены исполнительный директор, конкурсный управляющий и третье лицо, необоснованно получившее данные средства</a:t>
            </a:r>
            <a:r>
              <a:rPr lang="ru-RU" sz="1800" u="sng" dirty="0">
                <a:solidFill>
                  <a:srgbClr val="3669AB"/>
                </a:solidFill>
              </a:rPr>
              <a:t>.</a:t>
            </a:r>
          </a:p>
          <a:p>
            <a:endParaRPr lang="ru-RU" sz="18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52</a:t>
            </a:fld>
            <a:endParaRPr lang="ru-RU" dirty="0"/>
          </a:p>
        </p:txBody>
      </p:sp>
    </p:spTree>
    <p:extLst>
      <p:ext uri="{BB962C8B-B14F-4D97-AF65-F5344CB8AC3E}">
        <p14:creationId xmlns:p14="http://schemas.microsoft.com/office/powerpoint/2010/main" val="3455261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92000" cy="503337"/>
          </a:xfrm>
          <a:solidFill>
            <a:schemeClr val="bg2">
              <a:lumMod val="50000"/>
            </a:schemeClr>
          </a:solidFill>
        </p:spPr>
        <p:txBody>
          <a:bodyPr>
            <a:noAutofit/>
          </a:bodyPr>
          <a:lstStyle/>
          <a:p>
            <a:pPr algn="ctr"/>
            <a:r>
              <a:rPr lang="ru-RU" sz="3200" dirty="0">
                <a:solidFill>
                  <a:schemeClr val="bg1"/>
                </a:solidFill>
              </a:rPr>
              <a:t>Практика округов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503339"/>
            <a:ext cx="12192001" cy="6354661"/>
          </a:xfrm>
        </p:spPr>
        <p:txBody>
          <a:bodyPr>
            <a:normAutofit/>
          </a:bodyPr>
          <a:lstStyle/>
          <a:p>
            <a:r>
              <a:rPr lang="ru-RU" sz="1800" b="1" dirty="0">
                <a:solidFill>
                  <a:srgbClr val="993300"/>
                </a:solidFill>
              </a:rPr>
              <a:t>Постановление ФАС УО от 28 марта 2019 г. N Ф09-9710/18 по д</a:t>
            </a:r>
            <a:r>
              <a:rPr lang="ru-RU" sz="1800" dirty="0">
                <a:solidFill>
                  <a:srgbClr val="993300"/>
                </a:solidFill>
              </a:rPr>
              <a:t>елу </a:t>
            </a:r>
            <a:r>
              <a:rPr lang="en-US" sz="1800" dirty="0">
                <a:solidFill>
                  <a:srgbClr val="993300"/>
                </a:solidFill>
              </a:rPr>
              <a:t>N </a:t>
            </a:r>
            <a:r>
              <a:rPr lang="ru-RU" sz="1800" dirty="0">
                <a:solidFill>
                  <a:srgbClr val="993300"/>
                </a:solidFill>
              </a:rPr>
              <a:t>А60-2354/2016</a:t>
            </a:r>
            <a:r>
              <a:rPr lang="ru-RU" sz="1800" dirty="0">
                <a:solidFill>
                  <a:srgbClr val="3669AB"/>
                </a:solidFill>
              </a:rPr>
              <a:t>  безвозмездное пользование  залоговым имуществом, </a:t>
            </a:r>
          </a:p>
          <a:p>
            <a:r>
              <a:rPr lang="ru-RU" sz="1800" dirty="0">
                <a:solidFill>
                  <a:srgbClr val="3669AB"/>
                </a:solidFill>
              </a:rPr>
              <a:t> у финансового управляющего отсутствовали какие-либо препятствия для своевременного выявления факта несанкционированного пользования третьим лицом заложенным имуществом и урегулирования данной ситуации (путем пресечения данных действий либо их юридического оформления), </a:t>
            </a:r>
          </a:p>
          <a:p>
            <a:r>
              <a:rPr lang="ru-RU" sz="1800" dirty="0">
                <a:solidFill>
                  <a:srgbClr val="3669AB"/>
                </a:solidFill>
              </a:rPr>
              <a:t>непринятие управляющим соответствующих действий повлекло пользование имуществом должника иным лицом без поступления соответствующей оплаты в конкурсную массу </a:t>
            </a:r>
          </a:p>
          <a:p>
            <a:r>
              <a:rPr lang="ru-RU" sz="1800" dirty="0">
                <a:solidFill>
                  <a:srgbClr val="3669AB"/>
                </a:solidFill>
              </a:rPr>
              <a:t>Суды  расценили оспариваемое бездействие финансового управляющего   как противоправное и виновное, в связи с чем  сочли доказанной всю совокупность юридически значимых обстоятельств для признания оспариваемого бездействия финансового управляющего   незаконным и возложения на него гражданско-правовой ответственности в виде </a:t>
            </a:r>
            <a:r>
              <a:rPr lang="ru-RU" sz="1800" u="sng" dirty="0">
                <a:solidFill>
                  <a:srgbClr val="3669AB"/>
                </a:solidFill>
              </a:rPr>
              <a:t>взыскания причиненных в результате такого бездействия убытков </a:t>
            </a:r>
            <a:r>
              <a:rPr lang="ru-RU" sz="1800" dirty="0">
                <a:solidFill>
                  <a:srgbClr val="3669AB"/>
                </a:solidFill>
              </a:rPr>
              <a:t>в заявленном Сбербанком России размере.</a:t>
            </a:r>
          </a:p>
          <a:p>
            <a:r>
              <a:rPr lang="ru-RU" sz="1800" dirty="0">
                <a:solidFill>
                  <a:srgbClr val="3669AB"/>
                </a:solidFill>
              </a:rPr>
              <a:t>693 854,82 руб.</a:t>
            </a:r>
          </a:p>
          <a:p>
            <a:r>
              <a:rPr lang="ru-RU" sz="1800" dirty="0">
                <a:solidFill>
                  <a:srgbClr val="993300"/>
                </a:solidFill>
              </a:rPr>
              <a:t>Постановление ФАС ЦО  от 20.08.2019 по делу N А14-16843/2015</a:t>
            </a:r>
          </a:p>
          <a:p>
            <a:r>
              <a:rPr lang="ru-RU" sz="1800" dirty="0">
                <a:solidFill>
                  <a:srgbClr val="3669AB"/>
                </a:solidFill>
              </a:rPr>
              <a:t>  утрата имущества должника и нарушению прав и законных интересов конкурсных кредиторов должника. 3 820 555руб  </a:t>
            </a:r>
          </a:p>
          <a:p>
            <a:r>
              <a:rPr lang="ru-RU" sz="1800" dirty="0">
                <a:solidFill>
                  <a:srgbClr val="993300"/>
                </a:solidFill>
              </a:rPr>
              <a:t>Постановление ФАС ПО от 22 июля 2021 г. N Ф06-6062/2021-</a:t>
            </a:r>
            <a:r>
              <a:rPr lang="ru-RU" dirty="0"/>
              <a:t> </a:t>
            </a:r>
            <a:r>
              <a:rPr lang="ru-RU" sz="1800" dirty="0">
                <a:solidFill>
                  <a:srgbClr val="3669AB"/>
                </a:solidFill>
              </a:rPr>
              <a:t>утрата предметов залога убытки в размере 8 943 000 руб. </a:t>
            </a:r>
          </a:p>
          <a:p>
            <a:endParaRPr lang="ru-RU" sz="1800" dirty="0">
              <a:solidFill>
                <a:srgbClr val="3669AB"/>
              </a:solidFill>
            </a:endParaRPr>
          </a:p>
          <a:p>
            <a:endParaRPr lang="ru-RU" sz="1800" dirty="0">
              <a:solidFill>
                <a:srgbClr val="993300"/>
              </a:solidFill>
            </a:endParaRPr>
          </a:p>
          <a:p>
            <a:r>
              <a:rPr lang="ru-RU" sz="2000" dirty="0">
                <a:solidFill>
                  <a:srgbClr val="993300"/>
                </a:solidFill>
              </a:rPr>
              <a:t> </a:t>
            </a: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53</a:t>
            </a:fld>
            <a:endParaRPr lang="ru-RU" dirty="0"/>
          </a:p>
        </p:txBody>
      </p:sp>
    </p:spTree>
    <p:extLst>
      <p:ext uri="{BB962C8B-B14F-4D97-AF65-F5344CB8AC3E}">
        <p14:creationId xmlns:p14="http://schemas.microsoft.com/office/powerpoint/2010/main" val="1574655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1" y="0"/>
            <a:ext cx="12192000" cy="721453"/>
          </a:xfrm>
          <a:solidFill>
            <a:schemeClr val="bg2">
              <a:lumMod val="50000"/>
            </a:schemeClr>
          </a:solidFill>
        </p:spPr>
        <p:txBody>
          <a:bodyPr>
            <a:normAutofit fontScale="90000"/>
          </a:bodyPr>
          <a:lstStyle/>
          <a:p>
            <a:pPr algn="ctr"/>
            <a:br>
              <a:rPr lang="ru-RU" altLang="ru-RU" sz="3600" dirty="0">
                <a:solidFill>
                  <a:schemeClr val="bg1"/>
                </a:solidFill>
              </a:rPr>
            </a:br>
            <a:r>
              <a:rPr lang="ru-RU" altLang="ru-RU" sz="3600" dirty="0">
                <a:solidFill>
                  <a:schemeClr val="bg1"/>
                </a:solidFill>
              </a:rPr>
              <a:t>Определение от 20.02.2020 №</a:t>
            </a:r>
            <a:r>
              <a:rPr lang="en-US" altLang="ru-RU" sz="3600" dirty="0">
                <a:solidFill>
                  <a:schemeClr val="bg1"/>
                </a:solidFill>
              </a:rPr>
              <a:t> 308-</a:t>
            </a:r>
            <a:r>
              <a:rPr lang="ru-RU" altLang="ru-RU" sz="3600" dirty="0">
                <a:solidFill>
                  <a:schemeClr val="bg1"/>
                </a:solidFill>
              </a:rPr>
              <a:t>ЭС16-10285(4,5,6) </a:t>
            </a:r>
            <a:br>
              <a:rPr lang="ru-RU" altLang="ru-RU" sz="3600" dirty="0">
                <a:solidFill>
                  <a:schemeClr val="bg1"/>
                </a:solidFill>
              </a:rPr>
            </a:br>
            <a:r>
              <a:rPr lang="ru-RU" dirty="0">
                <a:solidFill>
                  <a:schemeClr val="bg1"/>
                </a:solidFill>
              </a:rPr>
              <a:t>  </a:t>
            </a:r>
            <a:r>
              <a:rPr lang="ru-RU" sz="3200"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721453"/>
            <a:ext cx="12192001" cy="6136547"/>
          </a:xfrm>
        </p:spPr>
        <p:txBody>
          <a:bodyPr>
            <a:normAutofit lnSpcReduction="10000"/>
          </a:bodyPr>
          <a:lstStyle/>
          <a:p>
            <a:r>
              <a:rPr lang="ru-RU" sz="1800" dirty="0">
                <a:solidFill>
                  <a:srgbClr val="993300"/>
                </a:solidFill>
              </a:rPr>
              <a:t> </a:t>
            </a:r>
            <a:r>
              <a:rPr lang="ru-RU" altLang="ru-RU" sz="2400" dirty="0">
                <a:solidFill>
                  <a:srgbClr val="002A7E"/>
                </a:solidFill>
              </a:rPr>
              <a:t>конкурсный управляющий  должен определить стратегию наиболее эффективного поиска  потенциальных арендаторов, оценив востребованность имущества на рынке, круг лиц, которых это имущество может заинтересовать, их финансовое состояние и их возможность обеспечить сохранную эксплуатацию;</a:t>
            </a:r>
          </a:p>
          <a:p>
            <a:pPr>
              <a:buFont typeface="Wingdings 3" charset="2"/>
              <a:buChar char=""/>
              <a:defRPr/>
            </a:pPr>
            <a:r>
              <a:rPr lang="ru-RU" altLang="ru-RU" sz="2400" dirty="0">
                <a:solidFill>
                  <a:srgbClr val="002A7E"/>
                </a:solidFill>
              </a:rPr>
              <a:t> арбитражный управляющий не вправе рассчитывать на то, что данные действия за него будут выполнены кредиторами, в том числе залоговыми (что не исключает возможность взаимодействия управляющего с данными кредиторами, например путем проведения консультаций); </a:t>
            </a:r>
          </a:p>
          <a:p>
            <a:pPr>
              <a:buFont typeface="Wingdings 3" charset="2"/>
              <a:buChar char=""/>
              <a:defRPr/>
            </a:pPr>
            <a:r>
              <a:rPr lang="ru-RU" altLang="ru-RU" sz="2400" dirty="0">
                <a:solidFill>
                  <a:srgbClr val="002A7E"/>
                </a:solidFill>
              </a:rPr>
              <a:t>управляющий обращается к залоговому кредитору за получением согласия на заключение договора аренды с конкретным лицом после проведения им процедуры отбора арендатора;</a:t>
            </a:r>
          </a:p>
          <a:p>
            <a:pPr>
              <a:buFont typeface="Wingdings 3" charset="2"/>
              <a:buChar char=""/>
              <a:defRPr/>
            </a:pPr>
            <a:r>
              <a:rPr lang="ru-RU" altLang="ru-RU" sz="2400" dirty="0">
                <a:solidFill>
                  <a:srgbClr val="002A7E"/>
                </a:solidFill>
              </a:rPr>
              <a:t>публикация соответствующего сообщения о намерении в ЕФРСБ, не может считаться надлежащим доказательством выполнения управляющим возложенных на него обязанностей, поскольку названный реестр не является специализированной торговой площадкой.</a:t>
            </a:r>
          </a:p>
          <a:p>
            <a:pPr>
              <a:buFont typeface="Wingdings 3" charset="2"/>
              <a:buChar char=""/>
              <a:defRPr/>
            </a:pPr>
            <a:r>
              <a:rPr lang="ru-RU" altLang="ru-RU" sz="2400" dirty="0">
                <a:solidFill>
                  <a:srgbClr val="002A7E"/>
                </a:solidFill>
              </a:rPr>
              <a:t>недобросовестность действий арбитражного управляющего считается доказанной, в частности, когда он совершил сделку с заведомо не способным исполнить обязательство лицом ("фирмой-однодневкой" и т.п.)</a:t>
            </a: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54</a:t>
            </a:fld>
            <a:endParaRPr lang="ru-RU" dirty="0"/>
          </a:p>
        </p:txBody>
      </p:sp>
    </p:spTree>
    <p:extLst>
      <p:ext uri="{BB962C8B-B14F-4D97-AF65-F5344CB8AC3E}">
        <p14:creationId xmlns:p14="http://schemas.microsoft.com/office/powerpoint/2010/main" val="580973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1" y="2"/>
            <a:ext cx="12130481" cy="813730"/>
          </a:xfrm>
          <a:solidFill>
            <a:schemeClr val="bg2">
              <a:lumMod val="50000"/>
            </a:schemeClr>
          </a:solidFill>
        </p:spPr>
        <p:txBody>
          <a:bodyPr>
            <a:normAutofit/>
          </a:bodyPr>
          <a:lstStyle/>
          <a:p>
            <a:pPr algn="ctr"/>
            <a:r>
              <a:rPr lang="ru-RU" altLang="ru-RU" sz="3200" dirty="0">
                <a:solidFill>
                  <a:schemeClr val="bg1"/>
                </a:solidFill>
              </a:rPr>
              <a:t>Определение  от 21.01.2021  № 304-ЭС16-17267 (2,3)</a:t>
            </a:r>
            <a:endParaRPr lang="ru-RU" sz="3200" dirty="0">
              <a:solidFill>
                <a:schemeClr val="bg1"/>
              </a:solidFill>
            </a:endParaRP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813732"/>
            <a:ext cx="12192001" cy="6044268"/>
          </a:xfrm>
        </p:spPr>
        <p:txBody>
          <a:bodyPr>
            <a:normAutofit/>
          </a:bodyPr>
          <a:lstStyle/>
          <a:p>
            <a:r>
              <a:rPr lang="ru-RU" altLang="ru-RU" sz="2000" dirty="0">
                <a:solidFill>
                  <a:srgbClr val="003399"/>
                </a:solidFill>
              </a:rPr>
              <a:t>оценивая  действия КУ как добросовестные или недобросовестные, суд должен соотнести их с поведением, ожидаемым от любого независимого профессионального управляющего, находящегося в сходной ситуации и учитывающего права и законные интересы гражданско-правового сообщества кредиторов, а не отдельных лиц.</a:t>
            </a:r>
          </a:p>
          <a:p>
            <a:r>
              <a:rPr lang="ru-RU" altLang="ru-RU" sz="2000" dirty="0">
                <a:solidFill>
                  <a:srgbClr val="003399"/>
                </a:solidFill>
              </a:rPr>
              <a:t>Наиболее типичной договорной конструкцией, посредством которой имущество, используемое в предпринимательской деятельности, передается собственником в пользование другому лицу, является договор аренды, а условия такого договора о цене, как правило, позволяют собственнику получать доход, превышающий затраты на содержание переданной в аренду вещи. </a:t>
            </a:r>
          </a:p>
          <a:p>
            <a:r>
              <a:rPr lang="ru-RU" altLang="ru-RU" sz="2000" dirty="0">
                <a:solidFill>
                  <a:srgbClr val="003399"/>
                </a:solidFill>
              </a:rPr>
              <a:t>Обычный управляющий, обнаружив договор ответственного хранения, а не аренды, как антикризисный менеджер, имеющий необходимые полномочия и компетенцию, определил бы стратегию последующих действий с имуществом должника, в том числе проанализировал бы целесообразность дальнейшего его использования сторонней организацией на прежних условиях, учитывая, в частности, наличие (отсутствие) объективных препятствий к незамедлительной продаже актива, соотношение затрат на содержание имущества и его реальную доходность, исключение возможности неполучения должником всей выгоды от такого имущества, рыночный размер платы за пользование которым превышает расходы по содержанию, то есть имущества, которое может пополнить конкурсную массу в период осуществления мероприятий по его оценке, подготовке к реализации, и т.п.</a:t>
            </a:r>
          </a:p>
          <a:p>
            <a:r>
              <a:rPr lang="ru-RU" sz="2000" dirty="0">
                <a:solidFill>
                  <a:srgbClr val="993300"/>
                </a:solidFill>
              </a:rPr>
              <a:t> </a:t>
            </a:r>
            <a:endParaRPr lang="ru-RU" sz="20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55</a:t>
            </a:fld>
            <a:endParaRPr lang="ru-RU" dirty="0"/>
          </a:p>
        </p:txBody>
      </p:sp>
    </p:spTree>
    <p:extLst>
      <p:ext uri="{BB962C8B-B14F-4D97-AF65-F5344CB8AC3E}">
        <p14:creationId xmlns:p14="http://schemas.microsoft.com/office/powerpoint/2010/main" val="3388781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5" y="39110"/>
            <a:ext cx="12192000" cy="967569"/>
          </a:xfrm>
          <a:solidFill>
            <a:schemeClr val="bg2">
              <a:lumMod val="50000"/>
            </a:schemeClr>
          </a:solidFill>
        </p:spPr>
        <p:txBody>
          <a:bodyPr>
            <a:normAutofit fontScale="90000"/>
          </a:bodyPr>
          <a:lstStyle/>
          <a:p>
            <a:pPr algn="ctr"/>
            <a:br>
              <a:rPr lang="ru-RU" dirty="0">
                <a:hlinkClick r:id="rId2">
                  <a:extLst>
                    <a:ext uri="{A12FA001-AC4F-418D-AE19-62706E023703}">
                      <ahyp:hlinkClr xmlns:ahyp="http://schemas.microsoft.com/office/drawing/2018/hyperlinkcolor" val="tx"/>
                    </a:ext>
                  </a:extLst>
                </a:hlinkClick>
              </a:rPr>
            </a:br>
            <a:r>
              <a:rPr lang="ru-RU" sz="3600" dirty="0">
                <a:solidFill>
                  <a:schemeClr val="bg1"/>
                </a:solidFill>
              </a:rPr>
              <a:t>Определение ВС от 29.04.2019 №310-ЭС17-15048 (2)   </a:t>
            </a:r>
            <a:r>
              <a:rPr lang="ru-RU" sz="3600" i="1" dirty="0">
                <a:solidFill>
                  <a:schemeClr val="bg1"/>
                </a:solidFill>
              </a:rPr>
              <a:t>субсидиарная ответственность</a:t>
            </a:r>
            <a:br>
              <a:rPr lang="ru-RU" dirty="0">
                <a:solidFill>
                  <a:schemeClr val="bg1"/>
                </a:solidFill>
              </a:rPr>
            </a:br>
            <a:r>
              <a:rPr lang="ru-RU" dirty="0">
                <a:solidFill>
                  <a:schemeClr val="bg1"/>
                </a:solidFill>
              </a:rPr>
              <a:t>  </a:t>
            </a:r>
            <a:endParaRPr lang="ru-RU" dirty="0"/>
          </a:p>
        </p:txBody>
      </p:sp>
      <p:sp>
        <p:nvSpPr>
          <p:cNvPr id="3" name="Объект 2"/>
          <p:cNvSpPr>
            <a:spLocks noGrp="1"/>
          </p:cNvSpPr>
          <p:nvPr>
            <p:ph idx="1"/>
          </p:nvPr>
        </p:nvSpPr>
        <p:spPr>
          <a:xfrm>
            <a:off x="16185" y="1006679"/>
            <a:ext cx="12114296" cy="5812211"/>
          </a:xfrm>
        </p:spPr>
        <p:txBody>
          <a:bodyPr>
            <a:normAutofit fontScale="92500" lnSpcReduction="10000"/>
          </a:bodyPr>
          <a:lstStyle/>
          <a:p>
            <a:r>
              <a:rPr lang="ru-RU" sz="2200" dirty="0">
                <a:solidFill>
                  <a:srgbClr val="0070C0"/>
                </a:solidFill>
                <a:latin typeface="Arial" panose="020B0604020202020204" pitchFamily="34" charset="0"/>
              </a:rPr>
              <a:t>Бездействие  АУ (непринятие мер к привлечению к субсидиарной ответственности), признанное судами незаконным, создало реальную угрозу причинения убытков должнику и кредиторам ввиду невыполнения всего комплекса мероприятий по формированию конкурсной массы, определенного </a:t>
            </a:r>
            <a:r>
              <a:rPr lang="ru-RU" sz="22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Законом, что создало риск ее </a:t>
            </a:r>
            <a:r>
              <a:rPr lang="ru-RU" sz="2200" dirty="0" err="1">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непополнения</a:t>
            </a:r>
            <a:r>
              <a:rPr lang="ru-RU" sz="22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a:t>
            </a:r>
          </a:p>
          <a:p>
            <a:pPr algn="just"/>
            <a:r>
              <a:rPr lang="ru-RU" sz="2200" dirty="0">
                <a:solidFill>
                  <a:srgbClr val="0070C0"/>
                </a:solidFill>
                <a:latin typeface="Arial" panose="020B0604020202020204" pitchFamily="34" charset="0"/>
              </a:rPr>
              <a:t> </a:t>
            </a:r>
            <a:r>
              <a:rPr lang="ru-RU" sz="2200" dirty="0">
                <a:solidFill>
                  <a:srgbClr val="993300"/>
                </a:solidFill>
                <a:latin typeface="Arial" panose="020B0604020202020204" pitchFamily="34" charset="0"/>
              </a:rPr>
              <a:t>Определение ВС РФ </a:t>
            </a:r>
            <a:r>
              <a:rPr lang="ru-RU" sz="2200" dirty="0">
                <a:solidFill>
                  <a:srgbClr val="993300"/>
                </a:solidFill>
              </a:rPr>
              <a:t>от 26 декабря 2019 г. N 305-ЭС19-14133(2) (отказ в передаче) </a:t>
            </a:r>
            <a:r>
              <a:rPr lang="ru-RU" sz="2200" dirty="0">
                <a:solidFill>
                  <a:srgbClr val="3669AB"/>
                </a:solidFill>
              </a:rPr>
              <a:t>-  отказе от оспаривания сделок и незаконном завершении процедуры конкурсного производства в отношении должника;  бездействие по оспариванию договора поручительства  , договора новации  ;  бездействие по не привлечению бывшего руководителя должника к субсидиарной ответственности; об отстранении конкурсного управляющего.</a:t>
            </a:r>
          </a:p>
          <a:p>
            <a:pPr algn="just"/>
            <a:r>
              <a:rPr lang="ru-RU" sz="2200" dirty="0">
                <a:solidFill>
                  <a:srgbClr val="3669AB"/>
                </a:solidFill>
              </a:rPr>
              <a:t>установив факт заинтересованности Зимина В.С., должника и конкурсного кредитора последнего, исходили из доказанности наличия в действиях (бездействии) конкурсного управляющего должником Зимина В.С. вменяемых ему нарушений законодательства о несостоятельности, признав наличие совокупности оснований для отстранения Зимина В.С. от исполнения обязанностей конкурсного управляющего должником.  </a:t>
            </a:r>
          </a:p>
          <a:p>
            <a:pPr algn="just"/>
            <a:endParaRPr lang="ru-RU" sz="2200" dirty="0">
              <a:solidFill>
                <a:srgbClr val="3669AB"/>
              </a:solidFill>
              <a:latin typeface="Arial" panose="020B0604020202020204" pitchFamily="34" charset="0"/>
            </a:endParaRPr>
          </a:p>
          <a:p>
            <a:endParaRPr lang="ru-RU" sz="2000" b="1" dirty="0">
              <a:solidFill>
                <a:srgbClr val="3669AB"/>
              </a:solidFill>
              <a:hlinkClick r:id="rId4">
                <a:extLst>
                  <a:ext uri="{A12FA001-AC4F-418D-AE19-62706E023703}">
                    <ahyp:hlinkClr xmlns:ahyp="http://schemas.microsoft.com/office/drawing/2018/hyperlinkcolor" val="tx"/>
                  </a:ext>
                </a:extLst>
              </a:hlinkClick>
            </a:endParaRPr>
          </a:p>
          <a:p>
            <a:endParaRPr lang="ru-RU" dirty="0">
              <a:solidFill>
                <a:srgbClr val="3669AB"/>
              </a:solidFill>
              <a:hlinkClick r:id="rId2">
                <a:extLst>
                  <a:ext uri="{A12FA001-AC4F-418D-AE19-62706E023703}">
                    <ahyp:hlinkClr xmlns:ahyp="http://schemas.microsoft.com/office/drawing/2018/hyperlinkcolor" val="tx"/>
                  </a:ext>
                </a:extLst>
              </a:hlinkClick>
            </a:endParaRPr>
          </a:p>
          <a:p>
            <a:pPr marL="0" indent="0">
              <a:buNone/>
            </a:pPr>
            <a:r>
              <a:rPr lang="ru-RU" dirty="0">
                <a:solidFill>
                  <a:srgbClr val="3669AB"/>
                </a:solidFill>
              </a:rPr>
              <a:t>	</a:t>
            </a:r>
            <a:endParaRPr lang="ru-RU" dirty="0">
              <a:solidFill>
                <a:srgbClr val="3669AB"/>
              </a:solidFill>
              <a:hlinkClick r:id="rId5">
                <a:extLst>
                  <a:ext uri="{A12FA001-AC4F-418D-AE19-62706E023703}">
                    <ahyp:hlinkClr xmlns:ahyp="http://schemas.microsoft.com/office/drawing/2018/hyperlinkcolor" val="tx"/>
                  </a:ext>
                </a:extLst>
              </a:hlinkClick>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56</a:t>
            </a:fld>
            <a:endParaRPr lang="ru-RU" dirty="0"/>
          </a:p>
        </p:txBody>
      </p:sp>
      <p:sp>
        <p:nvSpPr>
          <p:cNvPr id="5" name="Прямоугольник 4">
            <a:extLst>
              <a:ext uri="{FF2B5EF4-FFF2-40B4-BE49-F238E27FC236}">
                <a16:creationId xmlns:a16="http://schemas.microsoft.com/office/drawing/2014/main" id="{FC46F0D2-EEFD-4974-9C88-04458EEDE04D}"/>
              </a:ext>
            </a:extLst>
          </p:cNvPr>
          <p:cNvSpPr/>
          <p:nvPr/>
        </p:nvSpPr>
        <p:spPr>
          <a:xfrm>
            <a:off x="3048000" y="1859340"/>
            <a:ext cx="6096000" cy="369332"/>
          </a:xfrm>
          <a:prstGeom prst="rect">
            <a:avLst/>
          </a:prstGeom>
        </p:spPr>
        <p:txBody>
          <a:bodyPr>
            <a:spAutoFit/>
          </a:bodyPr>
          <a:lstStyle/>
          <a:p>
            <a:pPr algn="just"/>
            <a:endParaRPr lang="ru-RU" dirty="0">
              <a:latin typeface="Arial" panose="020B0604020202020204" pitchFamily="34" charset="0"/>
            </a:endParaRPr>
          </a:p>
        </p:txBody>
      </p:sp>
    </p:spTree>
    <p:extLst>
      <p:ext uri="{BB962C8B-B14F-4D97-AF65-F5344CB8AC3E}">
        <p14:creationId xmlns:p14="http://schemas.microsoft.com/office/powerpoint/2010/main" val="1633218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1057012"/>
          </a:xfrm>
          <a:solidFill>
            <a:schemeClr val="bg2">
              <a:lumMod val="50000"/>
            </a:schemeClr>
          </a:solidFill>
        </p:spPr>
        <p:txBody>
          <a:bodyPr>
            <a:normAutofit/>
          </a:bodyPr>
          <a:lstStyle/>
          <a:p>
            <a:pPr algn="ctr"/>
            <a:r>
              <a:rPr lang="ru-RU" altLang="en-US" sz="3200" dirty="0">
                <a:solidFill>
                  <a:schemeClr val="bg1"/>
                </a:solidFill>
              </a:rPr>
              <a:t>Определение </a:t>
            </a:r>
            <a:r>
              <a:rPr lang="ru-RU" altLang="ru-RU" sz="3200" dirty="0">
                <a:solidFill>
                  <a:schemeClr val="bg1"/>
                </a:solidFill>
              </a:rPr>
              <a:t>ВС  РФ от 20.05.2019 N 308-ЭС19-449</a:t>
            </a:r>
            <a:r>
              <a:rPr lang="ru-RU" sz="3200"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1057014"/>
            <a:ext cx="12192001" cy="5800986"/>
          </a:xfrm>
        </p:spPr>
        <p:txBody>
          <a:bodyPr>
            <a:normAutofit fontScale="92500" lnSpcReduction="10000"/>
          </a:bodyPr>
          <a:lstStyle/>
          <a:p>
            <a:pPr>
              <a:buFont typeface="Wingdings 3" charset="2"/>
              <a:buChar char=""/>
              <a:defRPr/>
            </a:pPr>
            <a:r>
              <a:rPr lang="ru-RU" altLang="ru-RU" sz="2400" b="1" dirty="0">
                <a:solidFill>
                  <a:schemeClr val="tx1">
                    <a:lumMod val="75000"/>
                    <a:lumOff val="25000"/>
                  </a:schemeClr>
                </a:solidFill>
              </a:rPr>
              <a:t>1.</a:t>
            </a:r>
            <a:r>
              <a:rPr lang="ru-RU" altLang="ru-RU" sz="2400" dirty="0">
                <a:solidFill>
                  <a:schemeClr val="tx1">
                    <a:lumMod val="75000"/>
                    <a:lumOff val="25000"/>
                  </a:schemeClr>
                </a:solidFill>
              </a:rPr>
              <a:t> </a:t>
            </a:r>
            <a:r>
              <a:rPr lang="ru-RU" altLang="ru-RU" sz="2400" dirty="0">
                <a:solidFill>
                  <a:srgbClr val="003399"/>
                </a:solidFill>
              </a:rPr>
              <a:t>Предоставленное Законом о банкротстве право залогового кредитора на утверждение положения о порядке, сроках и условиях продажи залогового имущества </a:t>
            </a:r>
            <a:r>
              <a:rPr lang="ru-RU" altLang="ru-RU" sz="2400" b="1" dirty="0">
                <a:solidFill>
                  <a:srgbClr val="003399"/>
                </a:solidFill>
              </a:rPr>
              <a:t>не является безусловным</a:t>
            </a:r>
            <a:r>
              <a:rPr lang="ru-RU" altLang="ru-RU" sz="2400" dirty="0">
                <a:solidFill>
                  <a:srgbClr val="003399"/>
                </a:solidFill>
              </a:rPr>
              <a:t>.</a:t>
            </a:r>
            <a:endParaRPr lang="ru-RU" altLang="ru-RU" sz="2400" dirty="0">
              <a:solidFill>
                <a:srgbClr val="003399"/>
              </a:solidFill>
              <a:hlinkClick r:id="rId2"/>
            </a:endParaRPr>
          </a:p>
          <a:p>
            <a:pPr>
              <a:buFont typeface="Wingdings 3" charset="2"/>
              <a:buChar char=""/>
              <a:defRPr/>
            </a:pPr>
            <a:r>
              <a:rPr lang="ru-RU" altLang="ru-RU" sz="2400" dirty="0">
                <a:solidFill>
                  <a:srgbClr val="003399"/>
                </a:solidFill>
              </a:rPr>
              <a:t>Коль скоро разногласия передаются на разрешение суда, он должен определить наиболее целесообразные правила продажи заложенного имущества, учитывающие баланс интересов всех вовлеченных в процесс несостоятельности должника лиц, а не только интересы залогового кредитора.</a:t>
            </a:r>
          </a:p>
          <a:p>
            <a:pPr>
              <a:buFont typeface="Wingdings 3" charset="2"/>
              <a:buChar char=""/>
              <a:defRPr/>
            </a:pPr>
            <a:r>
              <a:rPr lang="ru-RU" altLang="ru-RU" sz="2400" b="1" dirty="0">
                <a:solidFill>
                  <a:srgbClr val="003399"/>
                </a:solidFill>
              </a:rPr>
              <a:t>2.</a:t>
            </a:r>
            <a:r>
              <a:rPr lang="ru-RU" altLang="ru-RU" sz="2400" dirty="0">
                <a:solidFill>
                  <a:srgbClr val="003399"/>
                </a:solidFill>
              </a:rPr>
              <a:t> Размер вознаграждения организатора торгов </a:t>
            </a:r>
            <a:r>
              <a:rPr lang="ru-RU" altLang="ru-RU" sz="2400" b="1" dirty="0">
                <a:solidFill>
                  <a:srgbClr val="003399"/>
                </a:solidFill>
              </a:rPr>
              <a:t>может устанавливаться как процент от вырученного</a:t>
            </a:r>
            <a:r>
              <a:rPr lang="ru-RU" altLang="ru-RU" sz="2400" dirty="0">
                <a:solidFill>
                  <a:srgbClr val="003399"/>
                </a:solidFill>
              </a:rPr>
              <a:t>, а не в твердой сумме, если лицо, предлагающее включение в положение соответствующего условия, приведет конкретные доводы, опровергающие необходимость применения общего подхода (твердая цена) и указывающие на то, что итоговая выручка будет зависеть от качества услуг организатора торгов или оператора электронной торговой площадки: например, что организатор торгов имеет эксклюзивную возможность осуществить какие-либо действия по поиску и привлечению покупателей с учетом особенностей выставленного на торги имущества, что приведет к существенному увеличению итоговой цены.</a:t>
            </a:r>
          </a:p>
          <a:p>
            <a:pPr>
              <a:buFont typeface="Wingdings 3" charset="2"/>
              <a:buChar char=""/>
              <a:defRPr/>
            </a:pPr>
            <a:r>
              <a:rPr lang="ru-RU" altLang="ru-RU" sz="2400" b="1" dirty="0">
                <a:solidFill>
                  <a:srgbClr val="003399"/>
                </a:solidFill>
              </a:rPr>
              <a:t>3.</a:t>
            </a:r>
            <a:r>
              <a:rPr lang="ru-RU" altLang="ru-RU" sz="2400" dirty="0">
                <a:solidFill>
                  <a:srgbClr val="003399"/>
                </a:solidFill>
              </a:rPr>
              <a:t> </a:t>
            </a:r>
            <a:r>
              <a:rPr lang="ru-RU" altLang="ru-RU" sz="2400" b="1" dirty="0" err="1">
                <a:solidFill>
                  <a:srgbClr val="003399"/>
                </a:solidFill>
              </a:rPr>
              <a:t>Непредложение</a:t>
            </a:r>
            <a:r>
              <a:rPr lang="ru-RU" altLang="ru-RU" sz="2400" b="1" dirty="0">
                <a:solidFill>
                  <a:srgbClr val="003399"/>
                </a:solidFill>
              </a:rPr>
              <a:t> арбитражным управляющим собственной кандидатуры в качестве организатора торгов не препятствует суду утвердить его в качестве такового</a:t>
            </a:r>
            <a:r>
              <a:rPr lang="ru-RU" altLang="ru-RU" sz="2400" dirty="0">
                <a:solidFill>
                  <a:srgbClr val="003399"/>
                </a:solidFill>
              </a:rPr>
              <a:t>, если такое решение представляется наиболее разумным, целесообразным и сбалансированным, потому как по общему правилу организация торгов возлагается именно на управляющего.</a:t>
            </a:r>
          </a:p>
          <a:p>
            <a:pPr>
              <a:defRPr/>
            </a:pPr>
            <a:endParaRPr lang="ru-RU" sz="2400" dirty="0">
              <a:solidFill>
                <a:srgbClr val="000099"/>
              </a:solidFill>
              <a:hlinkClick r:id="rId3"/>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57</a:t>
            </a:fld>
            <a:endParaRPr lang="ru-RU" dirty="0"/>
          </a:p>
        </p:txBody>
      </p:sp>
    </p:spTree>
    <p:extLst>
      <p:ext uri="{BB962C8B-B14F-4D97-AF65-F5344CB8AC3E}">
        <p14:creationId xmlns:p14="http://schemas.microsoft.com/office/powerpoint/2010/main" val="700278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
            <a:ext cx="12192000" cy="951344"/>
          </a:xfrm>
          <a:solidFill>
            <a:schemeClr val="bg2">
              <a:lumMod val="50000"/>
            </a:schemeClr>
          </a:solidFill>
        </p:spPr>
        <p:txBody>
          <a:bodyPr>
            <a:normAutofit fontScale="90000"/>
          </a:bodyPr>
          <a:lstStyle/>
          <a:p>
            <a:pPr algn="ctr"/>
            <a:br>
              <a:rPr lang="ru-RU" dirty="0">
                <a:solidFill>
                  <a:schemeClr val="bg1"/>
                </a:solidFill>
                <a:hlinkClick r:id="rId2">
                  <a:extLst>
                    <a:ext uri="{A12FA001-AC4F-418D-AE19-62706E023703}">
                      <ahyp:hlinkClr xmlns:ahyp="http://schemas.microsoft.com/office/drawing/2018/hyperlinkcolor" val="tx"/>
                    </a:ext>
                  </a:extLst>
                </a:hlinkClick>
              </a:rPr>
            </a:br>
            <a:r>
              <a:rPr lang="ru-RU" sz="4000" b="1" dirty="0">
                <a:solidFill>
                  <a:schemeClr val="bg1"/>
                </a:solidFill>
              </a:rPr>
              <a:t> </a:t>
            </a:r>
            <a:r>
              <a:rPr lang="ru-RU" sz="4000" dirty="0">
                <a:solidFill>
                  <a:schemeClr val="bg1"/>
                </a:solidFill>
              </a:rPr>
              <a:t>  Определение  от 22.11.2018 </a:t>
            </a:r>
            <a:r>
              <a:rPr lang="en-US" sz="4000" dirty="0">
                <a:solidFill>
                  <a:schemeClr val="bg1"/>
                </a:solidFill>
              </a:rPr>
              <a:t>N 306-</a:t>
            </a:r>
            <a:r>
              <a:rPr lang="ru-RU" sz="4000" dirty="0">
                <a:solidFill>
                  <a:schemeClr val="bg1"/>
                </a:solidFill>
              </a:rPr>
              <a:t>ЭС16-19550(8)</a:t>
            </a:r>
            <a:br>
              <a:rPr lang="ru-RU" sz="4000" dirty="0">
                <a:solidFill>
                  <a:schemeClr val="bg1"/>
                </a:solidFill>
              </a:rPr>
            </a:br>
            <a:r>
              <a:rPr lang="ru-RU" dirty="0">
                <a:solidFill>
                  <a:schemeClr val="bg1"/>
                </a:solidFill>
              </a:rPr>
              <a:t> </a:t>
            </a:r>
          </a:p>
        </p:txBody>
      </p:sp>
      <p:sp>
        <p:nvSpPr>
          <p:cNvPr id="3" name="Объект 2"/>
          <p:cNvSpPr>
            <a:spLocks noGrp="1"/>
          </p:cNvSpPr>
          <p:nvPr>
            <p:ph idx="1"/>
          </p:nvPr>
        </p:nvSpPr>
        <p:spPr>
          <a:xfrm>
            <a:off x="0" y="951346"/>
            <a:ext cx="12192000" cy="5906654"/>
          </a:xfrm>
        </p:spPr>
        <p:txBody>
          <a:bodyPr>
            <a:normAutofit/>
          </a:bodyPr>
          <a:lstStyle/>
          <a:p>
            <a:r>
              <a:rPr lang="ru-RU" i="1" u="sng" dirty="0">
                <a:solidFill>
                  <a:srgbClr val="993300"/>
                </a:solidFill>
              </a:rPr>
              <a:t>Инвентаризация</a:t>
            </a:r>
          </a:p>
          <a:p>
            <a:r>
              <a:rPr lang="ru-RU" dirty="0">
                <a:solidFill>
                  <a:srgbClr val="0070C0"/>
                </a:solidFill>
              </a:rPr>
              <a:t>Включение в инвентаризационную опись в качестве векселей бумаг, имеющих явные пороки (не содержащих подписи от имени векселедателя или непрерывного ряда индоссаментов, позволяющего рассматривать должника как законного векселедержателя), свидетельствует о ненадлежащем исполнении арбитражным управляющим возложенных на него обязанностей.</a:t>
            </a:r>
          </a:p>
          <a:p>
            <a:r>
              <a:rPr lang="ru-RU" dirty="0">
                <a:solidFill>
                  <a:srgbClr val="0070C0"/>
                </a:solidFill>
              </a:rPr>
              <a:t>Стандартом поведения любого добросовестного и разумного управляющего, выявившего бумаги с упомянутыми пороками, является </a:t>
            </a:r>
            <a:r>
              <a:rPr lang="ru-RU" u="sng" dirty="0">
                <a:solidFill>
                  <a:srgbClr val="0070C0"/>
                </a:solidFill>
              </a:rPr>
              <a:t>отказ от их включения в инвентаризационную опись и проверка сделки</a:t>
            </a:r>
            <a:r>
              <a:rPr lang="ru-RU" dirty="0">
                <a:solidFill>
                  <a:srgbClr val="0070C0"/>
                </a:solidFill>
              </a:rPr>
              <a:t>, послужившей основанием для передачи векселей должнику, на предмет подозрительности.</a:t>
            </a:r>
          </a:p>
          <a:p>
            <a:pPr marL="0" indent="0">
              <a:buNone/>
            </a:pPr>
            <a:r>
              <a:rPr lang="ru-RU" dirty="0">
                <a:solidFill>
                  <a:srgbClr val="0070C0"/>
                </a:solidFill>
              </a:rPr>
              <a:t> </a:t>
            </a:r>
            <a:endParaRPr lang="ru-RU" dirty="0"/>
          </a:p>
          <a:p>
            <a:endParaRPr lang="ru-RU" dirty="0">
              <a:solidFill>
                <a:srgbClr val="0070C0"/>
              </a:solidFill>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58</a:t>
            </a:fld>
            <a:endParaRPr lang="ru-RU" dirty="0"/>
          </a:p>
        </p:txBody>
      </p:sp>
    </p:spTree>
    <p:extLst>
      <p:ext uri="{BB962C8B-B14F-4D97-AF65-F5344CB8AC3E}">
        <p14:creationId xmlns:p14="http://schemas.microsoft.com/office/powerpoint/2010/main" val="2592137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chemeClr val="bg2">
              <a:lumMod val="50000"/>
            </a:schemeClr>
          </a:solidFill>
        </p:spPr>
        <p:txBody>
          <a:bodyPr>
            <a:normAutofit/>
          </a:bodyPr>
          <a:lstStyle/>
          <a:p>
            <a:pPr algn="ctr"/>
            <a:r>
              <a:rPr lang="ru-RU" altLang="en-US" sz="3200" dirty="0">
                <a:solidFill>
                  <a:schemeClr val="bg1"/>
                </a:solidFill>
              </a:rPr>
              <a:t> Практика округов</a:t>
            </a:r>
            <a:endParaRPr lang="ru-RU" sz="3200" dirty="0">
              <a:solidFill>
                <a:schemeClr val="bg1"/>
              </a:solidFill>
            </a:endParaRP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a:bodyPr>
          <a:lstStyle/>
          <a:p>
            <a:r>
              <a:rPr lang="ru-RU" dirty="0"/>
              <a:t> </a:t>
            </a:r>
            <a:r>
              <a:rPr lang="ru-RU" sz="2000" dirty="0">
                <a:solidFill>
                  <a:srgbClr val="C00000"/>
                </a:solidFill>
              </a:rPr>
              <a:t>Постановление ФАС ПО от 08.06.2021 по делу N А65-3667/2018 </a:t>
            </a:r>
          </a:p>
          <a:p>
            <a:r>
              <a:rPr lang="ru-RU" sz="2000" dirty="0">
                <a:solidFill>
                  <a:srgbClr val="3669AB"/>
                </a:solidFill>
              </a:rPr>
              <a:t>недоказанность недобросовестного поведения конкурсного управляющего должником при проведении инвентаризации, оценки и реализации имущества должника, в связи с чем пришли к выводу об отсутствии совокупности условий, необходимых для привлечения </a:t>
            </a:r>
            <a:r>
              <a:rPr lang="ru-RU" sz="2000" dirty="0" err="1">
                <a:solidFill>
                  <a:srgbClr val="3669AB"/>
                </a:solidFill>
              </a:rPr>
              <a:t>Бурнашевского</a:t>
            </a:r>
            <a:r>
              <a:rPr lang="ru-RU" sz="2000" dirty="0">
                <a:solidFill>
                  <a:srgbClr val="3669AB"/>
                </a:solidFill>
              </a:rPr>
              <a:t> Е.В. к ответственности в виде возмещения убытков управляющим.</a:t>
            </a:r>
          </a:p>
          <a:p>
            <a:r>
              <a:rPr lang="ru-RU" sz="2000" dirty="0">
                <a:solidFill>
                  <a:srgbClr val="C00000"/>
                </a:solidFill>
              </a:rPr>
              <a:t>Постановление  ФАС ДО от 14.01. 2021 г. N Ф03-5739/2020  </a:t>
            </a:r>
            <a:r>
              <a:rPr lang="ru-RU" sz="2000" dirty="0">
                <a:solidFill>
                  <a:srgbClr val="3669AB"/>
                </a:solidFill>
              </a:rPr>
              <a:t>признание незаконным бездействия арбитражного управляющего за </a:t>
            </a:r>
            <a:r>
              <a:rPr lang="ru-RU" sz="2000" dirty="0" err="1">
                <a:solidFill>
                  <a:srgbClr val="3669AB"/>
                </a:solidFill>
              </a:rPr>
              <a:t>неопубликование</a:t>
            </a:r>
            <a:r>
              <a:rPr lang="ru-RU" sz="2000" dirty="0">
                <a:solidFill>
                  <a:srgbClr val="3669AB"/>
                </a:solidFill>
              </a:rPr>
              <a:t> сообщения о результатах инвентаризации имущества должника и </a:t>
            </a:r>
            <a:r>
              <a:rPr lang="ru-RU" sz="2000" dirty="0" err="1">
                <a:solidFill>
                  <a:srgbClr val="3669AB"/>
                </a:solidFill>
              </a:rPr>
              <a:t>неразмещения</a:t>
            </a:r>
            <a:r>
              <a:rPr lang="ru-RU" sz="2000" dirty="0">
                <a:solidFill>
                  <a:srgbClr val="3669AB"/>
                </a:solidFill>
              </a:rPr>
              <a:t> акта инвентаризации на сайте ЕФРСБ</a:t>
            </a:r>
          </a:p>
          <a:p>
            <a:pPr>
              <a:buFont typeface="Wingdings 3" charset="2"/>
              <a:buChar char=""/>
              <a:defRPr/>
            </a:pPr>
            <a:endParaRPr lang="ru-RU" sz="2400" dirty="0">
              <a:solidFill>
                <a:srgbClr val="000099"/>
              </a:solidFill>
              <a:hlinkClick r:id="rId2"/>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59</a:t>
            </a:fld>
            <a:endParaRPr lang="ru-RU" dirty="0"/>
          </a:p>
        </p:txBody>
      </p:sp>
    </p:spTree>
    <p:extLst>
      <p:ext uri="{BB962C8B-B14F-4D97-AF65-F5344CB8AC3E}">
        <p14:creationId xmlns:p14="http://schemas.microsoft.com/office/powerpoint/2010/main" val="145047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1999" cy="612396"/>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br>
              <a:rPr lang="ru-RU" sz="3200" b="1" dirty="0">
                <a:solidFill>
                  <a:schemeClr val="bg1"/>
                </a:solidFill>
              </a:rPr>
            </a:br>
            <a:r>
              <a:rPr lang="ru-RU" sz="3600" b="1" dirty="0">
                <a:solidFill>
                  <a:srgbClr val="FF0066"/>
                </a:solidFill>
              </a:rPr>
              <a:t>!!!!! </a:t>
            </a:r>
            <a:r>
              <a:rPr lang="ru-RU" sz="3600" dirty="0">
                <a:solidFill>
                  <a:schemeClr val="bg1"/>
                </a:solidFill>
              </a:rPr>
              <a:t>Определение от 13.10. 2022 г. N 307-ЭС17-10793 (26-28)</a:t>
            </a:r>
            <a:br>
              <a:rPr lang="ru-RU" sz="3600" dirty="0">
                <a:solidFill>
                  <a:schemeClr val="bg1"/>
                </a:solidFill>
              </a:rPr>
            </a:br>
            <a:r>
              <a:rPr lang="ru-RU" sz="3600" b="1" dirty="0">
                <a:solidFill>
                  <a:schemeClr val="bg1"/>
                </a:solidFill>
              </a:rPr>
              <a:t> </a:t>
            </a:r>
            <a:br>
              <a:rPr lang="ru-RU" sz="3200" dirty="0">
                <a:solidFill>
                  <a:schemeClr val="bg1"/>
                </a:solidFill>
              </a:rPr>
            </a:br>
            <a:endParaRPr lang="ru-RU" sz="3200" dirty="0"/>
          </a:p>
        </p:txBody>
      </p:sp>
      <p:sp>
        <p:nvSpPr>
          <p:cNvPr id="3" name="Объект 2"/>
          <p:cNvSpPr>
            <a:spLocks noGrp="1"/>
          </p:cNvSpPr>
          <p:nvPr>
            <p:ph idx="1"/>
          </p:nvPr>
        </p:nvSpPr>
        <p:spPr>
          <a:xfrm>
            <a:off x="0" y="612397"/>
            <a:ext cx="12147259" cy="6245601"/>
          </a:xfrm>
        </p:spPr>
        <p:txBody>
          <a:bodyPr>
            <a:normAutofit fontScale="25000" lnSpcReduction="20000"/>
          </a:bodyPr>
          <a:lstStyle/>
          <a:p>
            <a:r>
              <a:rPr lang="ru-RU" sz="7200" dirty="0">
                <a:solidFill>
                  <a:srgbClr val="C00000"/>
                </a:solidFill>
              </a:rPr>
              <a:t>Полагая, что группа лиц, контролировавших процесс банкротства общества "ВЛПК", включающая конкурсного управляющего Власенко Н.В., общество "МФЦ Капитал", общество  "Северная целлюлоза" и  общество "Таврический банк»,  причинила в ходе конкурсного производства должнику и его кредиторам убытки, в связи с продолжением </a:t>
            </a:r>
            <a:r>
              <a:rPr lang="ru-RU" sz="7200" dirty="0" err="1">
                <a:solidFill>
                  <a:srgbClr val="C00000"/>
                </a:solidFill>
              </a:rPr>
              <a:t>хоз.деятельности</a:t>
            </a:r>
            <a:r>
              <a:rPr lang="ru-RU" sz="7200" dirty="0">
                <a:solidFill>
                  <a:srgbClr val="C00000"/>
                </a:solidFill>
              </a:rPr>
              <a:t>.</a:t>
            </a:r>
          </a:p>
          <a:p>
            <a:r>
              <a:rPr lang="ru-RU" sz="7200" i="1" dirty="0">
                <a:solidFill>
                  <a:srgbClr val="C00000"/>
                </a:solidFill>
              </a:rPr>
              <a:t>1 и 2 </a:t>
            </a:r>
            <a:r>
              <a:rPr lang="ru-RU" sz="7200" i="1" dirty="0" err="1">
                <a:solidFill>
                  <a:srgbClr val="C00000"/>
                </a:solidFill>
              </a:rPr>
              <a:t>инст</a:t>
            </a:r>
            <a:r>
              <a:rPr lang="ru-RU" sz="7200" i="1" dirty="0">
                <a:solidFill>
                  <a:srgbClr val="C00000"/>
                </a:solidFill>
              </a:rPr>
              <a:t>. отказали. Кассация – новое рассмотрение в части отказа в отношении КУ.</a:t>
            </a:r>
          </a:p>
          <a:p>
            <a:r>
              <a:rPr lang="ru-RU" sz="7200" i="1" dirty="0">
                <a:solidFill>
                  <a:srgbClr val="C00000"/>
                </a:solidFill>
              </a:rPr>
              <a:t>ВС РФ –</a:t>
            </a:r>
          </a:p>
          <a:p>
            <a:r>
              <a:rPr lang="ru-RU" sz="7200" dirty="0">
                <a:solidFill>
                  <a:srgbClr val="3669AB"/>
                </a:solidFill>
              </a:rPr>
              <a:t>1) </a:t>
            </a:r>
            <a:r>
              <a:rPr lang="ru-RU" sz="7200" b="1" dirty="0">
                <a:solidFill>
                  <a:srgbClr val="3669AB"/>
                </a:solidFill>
              </a:rPr>
              <a:t>Лица, имевшие возможность определять действия юридического лица, могут причинить ему вред как до признания его банкротом, так и входе конкурсной процедуры вплоть до ликвидации юридического лица.</a:t>
            </a:r>
          </a:p>
          <a:p>
            <a:r>
              <a:rPr lang="ru-RU" sz="7200" dirty="0">
                <a:solidFill>
                  <a:srgbClr val="3669AB"/>
                </a:solidFill>
              </a:rPr>
              <a:t>Вред, причиненный контролировавшими должника лицами до его банкротства возмещается по правилам ст. 61.13 и 61.20 Закона о банкротстве. Так, в частности, если контролирующие должника лица, указанные в статье 53.1 ГК РФ, причинили ему вред, который не мог повлечь объективное банкротство должника, то они обязаны компенсировать возникшие по их вине убытки в размере, определяемом по правилам статей 15, 393 ГК РФ. Причинение более существенного вреда возмещается по правилам привлечения к субсидиарной ответственности – ст. 61.11 Закона о банкротстве.  </a:t>
            </a:r>
          </a:p>
          <a:p>
            <a:r>
              <a:rPr lang="ru-RU" sz="7200" b="1" dirty="0">
                <a:solidFill>
                  <a:srgbClr val="3669AB"/>
                </a:solidFill>
              </a:rPr>
              <a:t>В конкурсном производстве должнику-банкроту может быть причинен вред как конкурсным управляющим, так и иными лицами; как самостоятельно, так и совместно.</a:t>
            </a:r>
          </a:p>
          <a:p>
            <a:r>
              <a:rPr lang="ru-RU" sz="7200" dirty="0">
                <a:solidFill>
                  <a:srgbClr val="3669AB"/>
                </a:solidFill>
              </a:rPr>
              <a:t>Вопросы возмещения убытков, причиненных должнику арбитражным управляющим, не исполнявшим или ненадлежаще исполнявшим свои обязанности, регулируются пунктом 4 статьи 20.4 Закона о банкротстве, а также общими положениями статьи 15 ГК РФ. </a:t>
            </a:r>
          </a:p>
          <a:p>
            <a:r>
              <a:rPr lang="ru-RU" sz="7200" b="1" dirty="0">
                <a:solidFill>
                  <a:srgbClr val="3669AB"/>
                </a:solidFill>
              </a:rPr>
              <a:t>Лица, совместно причинившие должнику-банкроту вред, отвечают перед ним солидарно по общим нормам о возмещении вреда (ст. 1080 ГК РФ).</a:t>
            </a:r>
          </a:p>
          <a:p>
            <a:r>
              <a:rPr lang="ru-RU" sz="7200" dirty="0">
                <a:solidFill>
                  <a:srgbClr val="3669AB"/>
                </a:solidFill>
              </a:rPr>
              <a:t>Вне зависимости от того, как заявитель поименовал вид ответственности и на какие правовые нормы сослался, суд  должен самостоятельно квалифицировать предъявленное требование, применив правовые нормы, которые сочтет необходимыми для разрешения судебного спора (п 20 ПП № 53).</a:t>
            </a:r>
          </a:p>
          <a:p>
            <a:r>
              <a:rPr lang="ru-RU" sz="7200" b="1" dirty="0">
                <a:solidFill>
                  <a:srgbClr val="3669AB"/>
                </a:solidFill>
              </a:rPr>
              <a:t>Отсутствие корпоративных связей между потерпевшим и причинителями вреда также не может быть основанием для освобождения последних от гражданско-правовой ответственности в виде взыскания убытков.</a:t>
            </a:r>
            <a:endParaRPr lang="ru-RU" sz="7200" b="1" dirty="0">
              <a:solidFill>
                <a:srgbClr val="3669AB"/>
              </a:solidFill>
              <a:hlinkClick r:id="rId2">
                <a:extLst>
                  <a:ext uri="{A12FA001-AC4F-418D-AE19-62706E023703}">
                    <ahyp:hlinkClr xmlns:ahyp="http://schemas.microsoft.com/office/drawing/2018/hyperlinkcolor" val="tx"/>
                  </a:ext>
                </a:extLst>
              </a:hlinkClick>
            </a:endParaRPr>
          </a:p>
          <a:p>
            <a:pPr marL="0" indent="0">
              <a:buNone/>
            </a:pPr>
            <a:endParaRPr lang="ru-RU" b="1" dirty="0"/>
          </a:p>
          <a:p>
            <a:r>
              <a:rPr lang="ru-RU" b="1" dirty="0">
                <a:solidFill>
                  <a:srgbClr val="0070C0"/>
                </a:solidFill>
              </a:rPr>
              <a:t> </a:t>
            </a:r>
            <a:r>
              <a:rPr lang="ru-RU" b="1" dirty="0">
                <a:solidFill>
                  <a:schemeClr val="bg1"/>
                </a:solidFill>
              </a:rPr>
              <a:t>при банкротстве</a:t>
            </a:r>
            <a:br>
              <a:rPr lang="ru-RU" dirty="0">
                <a:solidFill>
                  <a:schemeClr val="bg1"/>
                </a:solidFill>
              </a:rPr>
            </a:b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6</a:t>
            </a:fld>
            <a:endParaRPr lang="ru-RU" dirty="0"/>
          </a:p>
        </p:txBody>
      </p:sp>
    </p:spTree>
    <p:extLst>
      <p:ext uri="{BB962C8B-B14F-4D97-AF65-F5344CB8AC3E}">
        <p14:creationId xmlns:p14="http://schemas.microsoft.com/office/powerpoint/2010/main" val="245399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467A03-3382-472C-9C29-3383D3DDF2F5}"/>
              </a:ext>
            </a:extLst>
          </p:cNvPr>
          <p:cNvSpPr>
            <a:spLocks noGrp="1"/>
          </p:cNvSpPr>
          <p:nvPr>
            <p:ph type="title"/>
          </p:nvPr>
        </p:nvSpPr>
        <p:spPr>
          <a:xfrm>
            <a:off x="0" y="2"/>
            <a:ext cx="12192000" cy="713062"/>
          </a:xfrm>
          <a:solidFill>
            <a:schemeClr val="bg2">
              <a:lumMod val="50000"/>
            </a:schemeClr>
          </a:solidFill>
        </p:spPr>
        <p:txBody>
          <a:bodyPr>
            <a:normAutofit fontScale="90000"/>
          </a:bodyPr>
          <a:lstStyle/>
          <a:p>
            <a:pPr algn="ctr"/>
            <a:br>
              <a:rPr lang="ru-RU" dirty="0">
                <a:solidFill>
                  <a:schemeClr val="bg1"/>
                </a:solidFill>
              </a:rPr>
            </a:br>
            <a:r>
              <a:rPr lang="ru-RU" sz="3600" dirty="0">
                <a:solidFill>
                  <a:schemeClr val="bg1"/>
                </a:solidFill>
              </a:rPr>
              <a:t>Определение от 25.11. 2019  N 305-ЭС19-15519 </a:t>
            </a:r>
            <a:br>
              <a:rPr lang="ru-RU" sz="3600" dirty="0">
                <a:solidFill>
                  <a:schemeClr val="bg1"/>
                </a:solidFill>
              </a:rPr>
            </a:br>
            <a:r>
              <a:rPr lang="ru-RU" sz="3600" i="1" dirty="0">
                <a:solidFill>
                  <a:schemeClr val="bg1"/>
                </a:solidFill>
              </a:rPr>
              <a:t> </a:t>
            </a:r>
            <a:endParaRPr lang="ru-RU" sz="3600" dirty="0">
              <a:solidFill>
                <a:schemeClr val="bg1"/>
              </a:solidFill>
            </a:endParaRPr>
          </a:p>
        </p:txBody>
      </p:sp>
      <p:sp>
        <p:nvSpPr>
          <p:cNvPr id="3" name="Объект 2">
            <a:extLst>
              <a:ext uri="{FF2B5EF4-FFF2-40B4-BE49-F238E27FC236}">
                <a16:creationId xmlns:a16="http://schemas.microsoft.com/office/drawing/2014/main" id="{0CB62994-D380-44E6-9C72-0782405A6C4C}"/>
              </a:ext>
            </a:extLst>
          </p:cNvPr>
          <p:cNvSpPr>
            <a:spLocks noGrp="1"/>
          </p:cNvSpPr>
          <p:nvPr>
            <p:ph idx="1"/>
          </p:nvPr>
        </p:nvSpPr>
        <p:spPr>
          <a:xfrm>
            <a:off x="1" y="713064"/>
            <a:ext cx="12192000" cy="6144935"/>
          </a:xfrm>
        </p:spPr>
        <p:txBody>
          <a:bodyPr>
            <a:normAutofit fontScale="85000" lnSpcReduction="20000"/>
          </a:bodyPr>
          <a:lstStyle/>
          <a:p>
            <a:r>
              <a:rPr lang="ru-RU" dirty="0">
                <a:solidFill>
                  <a:srgbClr val="993300"/>
                </a:solidFill>
              </a:rPr>
              <a:t>Уничтожение документов</a:t>
            </a:r>
          </a:p>
          <a:p>
            <a:r>
              <a:rPr lang="ru-RU" dirty="0">
                <a:solidFill>
                  <a:srgbClr val="3669AB"/>
                </a:solidFill>
              </a:rPr>
              <a:t>Арбитражный управляющий </a:t>
            </a:r>
            <a:r>
              <a:rPr lang="ru-RU" b="1" u="sng" dirty="0">
                <a:solidFill>
                  <a:srgbClr val="3669AB"/>
                </a:solidFill>
              </a:rPr>
              <a:t>не вправе уничтожить документы должника до окончания конкурсного производства</a:t>
            </a:r>
            <a:r>
              <a:rPr lang="ru-RU" dirty="0">
                <a:solidFill>
                  <a:srgbClr val="3669AB"/>
                </a:solidFill>
              </a:rPr>
              <a:t>, если на рассмотрении суда находится заявление о привлечении контролирующих лиц к субсидиарной ответственности. Тот факт, что конкурсные кредиторы не возражали против такого уничтожения, значения не имеет.</a:t>
            </a:r>
          </a:p>
          <a:p>
            <a:r>
              <a:rPr lang="ru-RU" dirty="0">
                <a:solidFill>
                  <a:srgbClr val="3669AB"/>
                </a:solidFill>
              </a:rPr>
              <a:t>В обязанности конкурсного управляющего должником входит организация упорядочивания архивных документов последнего, самостоятельное хранение документации или передача на хранение в архив. Документы не подлежат уничтожению безусловно даже по причине истечения сроков хранения.</a:t>
            </a:r>
          </a:p>
          <a:p>
            <a:r>
              <a:rPr lang="ru-RU" dirty="0">
                <a:solidFill>
                  <a:srgbClr val="3669AB"/>
                </a:solidFill>
              </a:rPr>
              <a:t>Документация должника, потенциально относящаяся к доказательственной базе по делу о банкротстве не может быть уничтожена конкурсным управляющим, даже несмотря на истекший срок ее хранения и отсутствие возражений конкурсных кредиторов до завершения конкурсного производства. Это обуславливается повышенной конфликтностью заинтересованных лиц относительно спорных экономических отношений.</a:t>
            </a:r>
          </a:p>
          <a:p>
            <a:r>
              <a:rPr lang="ru-RU" dirty="0">
                <a:solidFill>
                  <a:srgbClr val="3669AB"/>
                </a:solidFill>
              </a:rPr>
              <a:t>Также недопустимо уничтожение документации при наличии открытого судебного спора о привлечении контролирующего должника лица к субсидиарной ответственности. В противном случае, действия конкурсного управляющего по уничтожению документации должника могут быть признаны незаконными.</a:t>
            </a:r>
          </a:p>
          <a:p>
            <a:endParaRPr lang="ru-RU" dirty="0">
              <a:solidFill>
                <a:srgbClr val="3669AB"/>
              </a:solidFill>
            </a:endParaRPr>
          </a:p>
          <a:p>
            <a:endParaRPr lang="ru-RU" dirty="0">
              <a:hlinkClick r:id="rId2"/>
            </a:endParaRPr>
          </a:p>
          <a:p>
            <a:endParaRPr lang="ru-RU" dirty="0"/>
          </a:p>
        </p:txBody>
      </p:sp>
      <p:sp>
        <p:nvSpPr>
          <p:cNvPr id="4" name="Номер слайда 3">
            <a:extLst>
              <a:ext uri="{FF2B5EF4-FFF2-40B4-BE49-F238E27FC236}">
                <a16:creationId xmlns:a16="http://schemas.microsoft.com/office/drawing/2014/main" id="{24C437E7-3118-448C-9EFB-0D83661B8501}"/>
              </a:ext>
            </a:extLst>
          </p:cNvPr>
          <p:cNvSpPr>
            <a:spLocks noGrp="1"/>
          </p:cNvSpPr>
          <p:nvPr>
            <p:ph type="sldNum" sz="quarter" idx="12"/>
          </p:nvPr>
        </p:nvSpPr>
        <p:spPr/>
        <p:txBody>
          <a:bodyPr/>
          <a:lstStyle/>
          <a:p>
            <a:fld id="{608A0D5B-5051-4464-BB30-AEA7E665977E}" type="slidenum">
              <a:rPr lang="ru-RU" smtClean="0"/>
              <a:t>60</a:t>
            </a:fld>
            <a:endParaRPr lang="ru-RU" dirty="0"/>
          </a:p>
        </p:txBody>
      </p:sp>
    </p:spTree>
    <p:extLst>
      <p:ext uri="{BB962C8B-B14F-4D97-AF65-F5344CB8AC3E}">
        <p14:creationId xmlns:p14="http://schemas.microsoft.com/office/powerpoint/2010/main" val="1982146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1" y="2"/>
            <a:ext cx="12130481" cy="805341"/>
          </a:xfrm>
          <a:solidFill>
            <a:schemeClr val="bg2">
              <a:lumMod val="50000"/>
            </a:schemeClr>
          </a:solidFill>
        </p:spPr>
        <p:txBody>
          <a:bodyPr>
            <a:normAutofit/>
          </a:bodyPr>
          <a:lstStyle/>
          <a:p>
            <a:pPr algn="ctr"/>
            <a:r>
              <a:rPr lang="ru-RU" sz="3200" dirty="0">
                <a:solidFill>
                  <a:schemeClr val="bg1"/>
                </a:solidFill>
              </a:rPr>
              <a:t>Определение от 24.08.2020 </a:t>
            </a:r>
            <a:r>
              <a:rPr lang="en-US" sz="3200" dirty="0">
                <a:solidFill>
                  <a:schemeClr val="bg1"/>
                </a:solidFill>
              </a:rPr>
              <a:t>N 305-</a:t>
            </a:r>
            <a:r>
              <a:rPr lang="ru-RU" sz="3200" dirty="0">
                <a:solidFill>
                  <a:schemeClr val="bg1"/>
                </a:solidFill>
              </a:rPr>
              <a:t>ЭС19-17553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805343"/>
            <a:ext cx="12192001" cy="6052657"/>
          </a:xfrm>
        </p:spPr>
        <p:txBody>
          <a:bodyPr>
            <a:normAutofit/>
          </a:bodyPr>
          <a:lstStyle/>
          <a:p>
            <a:r>
              <a:rPr lang="ru-RU" sz="2000" b="1" dirty="0">
                <a:solidFill>
                  <a:srgbClr val="3669AB"/>
                </a:solidFill>
              </a:rPr>
              <a:t>1.</a:t>
            </a:r>
            <a:r>
              <a:rPr lang="ru-RU" sz="2000" dirty="0">
                <a:solidFill>
                  <a:srgbClr val="3669AB"/>
                </a:solidFill>
              </a:rPr>
              <a:t> Длительное непринятие документации должника конкурсным управляющим у бывшего руководителя должника, мотивированное тем, что документация передавалась директором поэтапно и добровольно, свидетельствует о нарушении управляющим норм Закона о банкротстве.</a:t>
            </a:r>
            <a:endParaRPr lang="ru-RU" sz="2000" dirty="0">
              <a:solidFill>
                <a:srgbClr val="3669AB"/>
              </a:solidFill>
              <a:hlinkClick r:id="rId2">
                <a:extLst>
                  <a:ext uri="{A12FA001-AC4F-418D-AE19-62706E023703}">
                    <ahyp:hlinkClr xmlns:ahyp="http://schemas.microsoft.com/office/drawing/2018/hyperlinkcolor" val="tx"/>
                  </a:ext>
                </a:extLst>
              </a:hlinkClick>
            </a:endParaRPr>
          </a:p>
          <a:p>
            <a:r>
              <a:rPr lang="ru-RU" sz="2000" b="1" dirty="0">
                <a:solidFill>
                  <a:srgbClr val="3669AB"/>
                </a:solidFill>
              </a:rPr>
              <a:t>2.</a:t>
            </a:r>
            <a:r>
              <a:rPr lang="ru-RU" sz="2000" dirty="0">
                <a:solidFill>
                  <a:srgbClr val="3669AB"/>
                </a:solidFill>
              </a:rPr>
              <a:t> Не соответствуют закону действия арбитражного управляющего</a:t>
            </a:r>
            <a:r>
              <a:rPr lang="ru-RU" sz="2000" u="sng" dirty="0">
                <a:solidFill>
                  <a:srgbClr val="3669AB"/>
                </a:solidFill>
              </a:rPr>
              <a:t>, выразившиеся в поддержке необоснованных требований кредиторов</a:t>
            </a:r>
            <a:r>
              <a:rPr lang="ru-RU" sz="2000" dirty="0">
                <a:solidFill>
                  <a:srgbClr val="3669AB"/>
                </a:solidFill>
              </a:rPr>
              <a:t>, заявлении возражений на доводы конкурирующего кредитора, тогда как доводы кредитора позволили последнему добиться исключения из реестра необоснованных требований. В подобной ситуации любой разумно действующий управляющий примкнул бы к позиции кредитора, который смог добиться исключения из реестра иных требований, обладая при этом меньшим объемом документов, нежели арбитражный управляющий.</a:t>
            </a:r>
          </a:p>
          <a:p>
            <a:r>
              <a:rPr lang="ru-RU" sz="2000" b="1" dirty="0">
                <a:solidFill>
                  <a:srgbClr val="3669AB"/>
                </a:solidFill>
              </a:rPr>
              <a:t>3.</a:t>
            </a:r>
            <a:r>
              <a:rPr lang="ru-RU" sz="2000" dirty="0">
                <a:solidFill>
                  <a:srgbClr val="3669AB"/>
                </a:solidFill>
              </a:rPr>
              <a:t> Нельзя признать соответствующими закону действия управляющего, выразившиеся в </a:t>
            </a:r>
            <a:r>
              <a:rPr lang="ru-RU" sz="2000" dirty="0" err="1">
                <a:solidFill>
                  <a:srgbClr val="3669AB"/>
                </a:solidFill>
              </a:rPr>
              <a:t>неоспаривании</a:t>
            </a:r>
            <a:r>
              <a:rPr lang="ru-RU" sz="2000" dirty="0">
                <a:solidFill>
                  <a:srgbClr val="3669AB"/>
                </a:solidFill>
              </a:rPr>
              <a:t> сделок перевода долга основными дебиторами должника на иностранные организации, - разумно и добросовестно действующий управляющий оценил бы целесообразность оспаривания таких сделок и предъявления требований о возврате задолженности первоначальным дебиторам.</a:t>
            </a:r>
          </a:p>
          <a:p>
            <a:r>
              <a:rPr lang="ru-RU" sz="2000" b="1" dirty="0">
                <a:solidFill>
                  <a:srgbClr val="3669AB"/>
                </a:solidFill>
              </a:rPr>
              <a:t>4.</a:t>
            </a:r>
            <a:r>
              <a:rPr lang="ru-RU" sz="2000" dirty="0">
                <a:solidFill>
                  <a:srgbClr val="3669AB"/>
                </a:solidFill>
              </a:rPr>
              <a:t> </a:t>
            </a:r>
            <a:r>
              <a:rPr lang="ru-RU" sz="2000" u="sng" dirty="0">
                <a:solidFill>
                  <a:srgbClr val="3669AB"/>
                </a:solidFill>
              </a:rPr>
              <a:t>Не является основанием для отказа в признании незаконными действий управляющего по неподаче заявления о привлечении к субсидиарной ответственности тот факт, что в удовлетворении аналогичного заявления было отказано.</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61</a:t>
            </a:fld>
            <a:endParaRPr lang="ru-RU" dirty="0"/>
          </a:p>
        </p:txBody>
      </p:sp>
    </p:spTree>
    <p:extLst>
      <p:ext uri="{BB962C8B-B14F-4D97-AF65-F5344CB8AC3E}">
        <p14:creationId xmlns:p14="http://schemas.microsoft.com/office/powerpoint/2010/main" val="891080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45950"/>
          </a:xfrm>
          <a:solidFill>
            <a:schemeClr val="bg2">
              <a:lumMod val="50000"/>
            </a:schemeClr>
          </a:solidFill>
        </p:spPr>
        <p:txBody>
          <a:bodyPr>
            <a:normAutofit fontScale="90000"/>
          </a:bodyPr>
          <a:lstStyle/>
          <a:p>
            <a:pPr algn="ctr"/>
            <a:r>
              <a:rPr lang="ru-RU" dirty="0">
                <a:solidFill>
                  <a:schemeClr val="bg1"/>
                </a:solidFill>
              </a:rPr>
              <a:t>  </a:t>
            </a:r>
            <a:r>
              <a:rPr lang="ru-RU" sz="3200" dirty="0">
                <a:solidFill>
                  <a:schemeClr val="bg1"/>
                </a:solidFill>
              </a:rPr>
              <a:t> Практика округов</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45952"/>
            <a:ext cx="12192001" cy="6212048"/>
          </a:xfrm>
        </p:spPr>
        <p:txBody>
          <a:bodyPr>
            <a:normAutofit/>
          </a:bodyPr>
          <a:lstStyle/>
          <a:p>
            <a:r>
              <a:rPr lang="ru-RU" sz="2000" dirty="0">
                <a:solidFill>
                  <a:srgbClr val="993300"/>
                </a:solidFill>
              </a:rPr>
              <a:t>Постановление ФАС СЗО от 6 сентября 2021 г. по делу N А56-67582/2015  -</a:t>
            </a:r>
            <a:endParaRPr lang="ru-RU" sz="2000" dirty="0">
              <a:solidFill>
                <a:srgbClr val="3669AB"/>
              </a:solidFill>
            </a:endParaRPr>
          </a:p>
          <a:p>
            <a:r>
              <a:rPr lang="ru-RU" sz="2000" dirty="0">
                <a:solidFill>
                  <a:srgbClr val="0070C0"/>
                </a:solidFill>
              </a:rPr>
              <a:t>непредъявлению для принудительного исполнения в Федеральную службу судебных приставов исполнительных листов;</a:t>
            </a:r>
          </a:p>
          <a:p>
            <a:r>
              <a:rPr lang="ru-RU" sz="2000" dirty="0">
                <a:solidFill>
                  <a:srgbClr val="0070C0"/>
                </a:solidFill>
              </a:rPr>
              <a:t>непринятии надлежащих мер по расторжению/прекращению договоров аренды объекта;</a:t>
            </a:r>
          </a:p>
          <a:p>
            <a:r>
              <a:rPr lang="ru-RU" sz="2000" dirty="0">
                <a:solidFill>
                  <a:srgbClr val="0070C0"/>
                </a:solidFill>
              </a:rPr>
              <a:t>взысканы убытки в размере 38 235 743,98 руб.</a:t>
            </a:r>
          </a:p>
          <a:p>
            <a:pPr marL="0" indent="0">
              <a:buNone/>
            </a:pPr>
            <a:endParaRPr lang="ru-RU" sz="2000" dirty="0"/>
          </a:p>
          <a:p>
            <a:r>
              <a:rPr lang="ru-RU" dirty="0"/>
              <a:t> </a:t>
            </a:r>
            <a:r>
              <a:rPr lang="ru-RU" sz="2000" dirty="0">
                <a:solidFill>
                  <a:srgbClr val="993300"/>
                </a:solidFill>
              </a:rPr>
              <a:t>Постановление ФАС МО от 13.07.2020 по делу N А41-51095/2016 </a:t>
            </a:r>
          </a:p>
          <a:p>
            <a:r>
              <a:rPr lang="ru-RU" dirty="0"/>
              <a:t> </a:t>
            </a:r>
            <a:r>
              <a:rPr lang="ru-RU" sz="2000" dirty="0">
                <a:solidFill>
                  <a:srgbClr val="0070C0"/>
                </a:solidFill>
              </a:rPr>
              <a:t>противоправным бездействием бывшего конкурсного управляющего, выразившимся в </a:t>
            </a:r>
            <a:r>
              <a:rPr lang="ru-RU" sz="2000" dirty="0" err="1">
                <a:solidFill>
                  <a:srgbClr val="0070C0"/>
                </a:solidFill>
              </a:rPr>
              <a:t>невзыскании</a:t>
            </a:r>
            <a:r>
              <a:rPr lang="ru-RU" sz="2000" dirty="0">
                <a:solidFill>
                  <a:srgbClr val="0070C0"/>
                </a:solidFill>
              </a:rPr>
              <a:t> дебиторской задолженности по договору займа от 20.01.2015, должнику были причинены убытки в виде неполучения в конкурсную массу причитающихся должнику денежных средств в размере 2 618 119 рублей 91 копейка.</a:t>
            </a:r>
          </a:p>
          <a:p>
            <a:pPr marL="0" indent="0">
              <a:buNone/>
            </a:pPr>
            <a:r>
              <a:rPr lang="ru-RU" dirty="0"/>
              <a:t> </a:t>
            </a:r>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62</a:t>
            </a:fld>
            <a:endParaRPr lang="ru-RU" dirty="0"/>
          </a:p>
        </p:txBody>
      </p:sp>
      <p:sp>
        <p:nvSpPr>
          <p:cNvPr id="6" name="Прямоугольник 5">
            <a:extLst>
              <a:ext uri="{FF2B5EF4-FFF2-40B4-BE49-F238E27FC236}">
                <a16:creationId xmlns:a16="http://schemas.microsoft.com/office/drawing/2014/main" id="{933C5C2C-6D3D-48DB-86DC-5F1AC9E9CD67}"/>
              </a:ext>
            </a:extLst>
          </p:cNvPr>
          <p:cNvSpPr/>
          <p:nvPr/>
        </p:nvSpPr>
        <p:spPr>
          <a:xfrm>
            <a:off x="3411707" y="3244334"/>
            <a:ext cx="248786" cy="369332"/>
          </a:xfrm>
          <a:prstGeom prst="rect">
            <a:avLst/>
          </a:prstGeom>
        </p:spPr>
        <p:txBody>
          <a:bodyPr wrap="none">
            <a:spAutoFit/>
          </a:bodyPr>
          <a:lstStyle/>
          <a:p>
            <a:r>
              <a:rPr lang="ru-RU" dirty="0">
                <a:latin typeface=""/>
              </a:rPr>
              <a:t> </a:t>
            </a:r>
            <a:endParaRPr lang="ru-RU" dirty="0"/>
          </a:p>
        </p:txBody>
      </p:sp>
    </p:spTree>
    <p:extLst>
      <p:ext uri="{BB962C8B-B14F-4D97-AF65-F5344CB8AC3E}">
        <p14:creationId xmlns:p14="http://schemas.microsoft.com/office/powerpoint/2010/main" val="29939833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966651"/>
          </a:xfrm>
          <a:solidFill>
            <a:schemeClr val="bg2">
              <a:lumMod val="50000"/>
            </a:schemeClr>
          </a:solidFill>
        </p:spPr>
        <p:txBody>
          <a:bodyPr>
            <a:normAutofit fontScale="90000"/>
          </a:bodyPr>
          <a:lstStyle/>
          <a:p>
            <a:pPr algn="ctr"/>
            <a:br>
              <a:rPr lang="ru-RU" dirty="0">
                <a:hlinkClick r:id="rId2">
                  <a:extLst>
                    <a:ext uri="{A12FA001-AC4F-418D-AE19-62706E023703}">
                      <ahyp:hlinkClr xmlns:ahyp="http://schemas.microsoft.com/office/drawing/2018/hyperlinkcolor" val="tx"/>
                    </a:ext>
                  </a:extLst>
                </a:hlinkClick>
              </a:rPr>
            </a:br>
            <a:r>
              <a:rPr lang="ru-RU" sz="3600" dirty="0">
                <a:solidFill>
                  <a:schemeClr val="bg1"/>
                </a:solidFill>
              </a:rPr>
              <a:t> Определение от 17.05.2018 </a:t>
            </a:r>
            <a:r>
              <a:rPr lang="en-US" sz="3600" dirty="0">
                <a:solidFill>
                  <a:schemeClr val="bg1"/>
                </a:solidFill>
              </a:rPr>
              <a:t>N 305-</a:t>
            </a:r>
            <a:r>
              <a:rPr lang="ru-RU" sz="3600" dirty="0">
                <a:solidFill>
                  <a:schemeClr val="bg1"/>
                </a:solidFill>
              </a:rPr>
              <a:t>ЭС17-20073</a:t>
            </a:r>
            <a:br>
              <a:rPr lang="ru-RU" sz="3600" dirty="0"/>
            </a:br>
            <a:r>
              <a:rPr lang="ru-RU" sz="3600" dirty="0">
                <a:solidFill>
                  <a:schemeClr val="bg1"/>
                </a:solidFill>
              </a:rPr>
              <a:t> </a:t>
            </a:r>
          </a:p>
        </p:txBody>
      </p:sp>
      <p:sp>
        <p:nvSpPr>
          <p:cNvPr id="3" name="Объект 2"/>
          <p:cNvSpPr>
            <a:spLocks noGrp="1"/>
          </p:cNvSpPr>
          <p:nvPr>
            <p:ph idx="1"/>
          </p:nvPr>
        </p:nvSpPr>
        <p:spPr>
          <a:xfrm>
            <a:off x="1" y="966651"/>
            <a:ext cx="12192000" cy="5754824"/>
          </a:xfrm>
        </p:spPr>
        <p:txBody>
          <a:bodyPr>
            <a:normAutofit fontScale="85000" lnSpcReduction="20000"/>
          </a:bodyPr>
          <a:lstStyle/>
          <a:p>
            <a:r>
              <a:rPr lang="ru-RU" i="1" u="sng" dirty="0">
                <a:solidFill>
                  <a:srgbClr val="993300"/>
                </a:solidFill>
              </a:rPr>
              <a:t>Корпоративное управление </a:t>
            </a:r>
          </a:p>
          <a:p>
            <a:r>
              <a:rPr lang="ru-RU" dirty="0">
                <a:solidFill>
                  <a:srgbClr val="3669AB"/>
                </a:solidFill>
              </a:rPr>
              <a:t>Финансовый управляющий вправе осуществлять корпоративные права должника-гражданина (принимать решения на собраниях участников, принимать решения в качестве единственного участника, участвовать в формировании единоличного исполнительного органа (прекращать полномочия, избирать) в обществах, участником в которых является гражданин-должник), в том числе до формирования реестра требований кредиторов.</a:t>
            </a:r>
          </a:p>
          <a:p>
            <a:r>
              <a:rPr lang="ru-RU" dirty="0">
                <a:solidFill>
                  <a:srgbClr val="3669AB"/>
                </a:solidFill>
              </a:rPr>
              <a:t>При осуществлении корпоративных прав должника финансовый управляющий обязан действовать в интересах подконтрольного лица разумно и добросовестно. Действуя подобным образом, когда должник является единственным участником общества, управляющий тем самым исполняет аналогичную обязанность по отношению к его кредиторам.</a:t>
            </a:r>
          </a:p>
          <a:p>
            <a:r>
              <a:rPr lang="ru-RU" dirty="0">
                <a:solidFill>
                  <a:srgbClr val="3669AB"/>
                </a:solidFill>
              </a:rPr>
              <a:t>При рассмотрении заявления об отстранении управляющего судам надлежит установить, были ли его действиями причинены убытки должнику, а также проверить доводы иных участвующих в деле лиц о недобросовестности управляющего (в том числе о том, что при реализации корпоративных прав финансовый управляющий действовал в интересах конкурента должника).</a:t>
            </a:r>
          </a:p>
          <a:p>
            <a:endParaRPr lang="ru-RU" dirty="0">
              <a:solidFill>
                <a:srgbClr val="0070C0"/>
              </a:solidFill>
            </a:endParaRPr>
          </a:p>
          <a:p>
            <a:r>
              <a:rPr lang="ru-RU" dirty="0">
                <a:solidFill>
                  <a:srgbClr val="0070C0"/>
                </a:solidFill>
              </a:rPr>
              <a:t> </a:t>
            </a:r>
          </a:p>
          <a:p>
            <a:endParaRPr lang="ru-RU" dirty="0">
              <a:solidFill>
                <a:srgbClr val="0070C0"/>
              </a:solidFill>
            </a:endParaRPr>
          </a:p>
        </p:txBody>
      </p:sp>
      <p:sp>
        <p:nvSpPr>
          <p:cNvPr id="4" name="Номер слайда 3"/>
          <p:cNvSpPr>
            <a:spLocks noGrp="1"/>
          </p:cNvSpPr>
          <p:nvPr>
            <p:ph type="sldNum" sz="quarter" idx="12"/>
          </p:nvPr>
        </p:nvSpPr>
        <p:spPr/>
        <p:txBody>
          <a:bodyPr/>
          <a:lstStyle/>
          <a:p>
            <a:fld id="{608A0D5B-5051-4464-BB30-AEA7E665977E}" type="slidenum">
              <a:rPr lang="ru-RU" smtClean="0"/>
              <a:t>63</a:t>
            </a:fld>
            <a:endParaRPr lang="ru-RU" dirty="0"/>
          </a:p>
        </p:txBody>
      </p:sp>
    </p:spTree>
    <p:extLst>
      <p:ext uri="{BB962C8B-B14F-4D97-AF65-F5344CB8AC3E}">
        <p14:creationId xmlns:p14="http://schemas.microsoft.com/office/powerpoint/2010/main" val="1691293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486559"/>
          </a:xfrm>
          <a:solidFill>
            <a:schemeClr val="bg2">
              <a:lumMod val="50000"/>
            </a:schemeClr>
          </a:solidFill>
        </p:spPr>
        <p:txBody>
          <a:bodyPr>
            <a:normAutofit fontScale="90000"/>
          </a:bodyPr>
          <a:lstStyle/>
          <a:p>
            <a:pPr algn="ctr"/>
            <a:r>
              <a:rPr lang="ru-RU" dirty="0">
                <a:solidFill>
                  <a:schemeClr val="bg1"/>
                </a:solidFill>
              </a:rPr>
              <a:t> </a:t>
            </a:r>
            <a:r>
              <a:rPr lang="ru-RU" sz="3200" dirty="0">
                <a:solidFill>
                  <a:schemeClr val="bg1"/>
                </a:solidFill>
              </a:rPr>
              <a:t>Наследование</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486561"/>
            <a:ext cx="12192001" cy="6371439"/>
          </a:xfrm>
        </p:spPr>
        <p:txBody>
          <a:bodyPr>
            <a:normAutofit fontScale="62500" lnSpcReduction="20000"/>
          </a:bodyPr>
          <a:lstStyle/>
          <a:p>
            <a:r>
              <a:rPr lang="ru-RU" sz="3200" b="1" dirty="0">
                <a:solidFill>
                  <a:srgbClr val="993300"/>
                </a:solidFill>
              </a:rPr>
              <a:t>Определение ВС РФ от 16.12.2019 </a:t>
            </a:r>
            <a:r>
              <a:rPr lang="en-US" sz="3200" b="1" dirty="0">
                <a:solidFill>
                  <a:srgbClr val="993300"/>
                </a:solidFill>
              </a:rPr>
              <a:t>N 303-</a:t>
            </a:r>
            <a:r>
              <a:rPr lang="ru-RU" sz="3200" b="1" dirty="0">
                <a:solidFill>
                  <a:srgbClr val="993300"/>
                </a:solidFill>
              </a:rPr>
              <a:t>ЭС19-15056</a:t>
            </a:r>
          </a:p>
          <a:p>
            <a:r>
              <a:rPr lang="ru-RU" sz="3200" dirty="0">
                <a:solidFill>
                  <a:srgbClr val="0070C0"/>
                </a:solidFill>
              </a:rPr>
              <a:t>1. Субсидиарная ответственность по обязательствам должника-банкрота является разновидностью гражданско-правовой ответственности и наступает в связи с причинением вреда имущественным правам кредиторов подконтрольного лица.</a:t>
            </a:r>
          </a:p>
          <a:p>
            <a:r>
              <a:rPr lang="ru-RU" sz="3200" dirty="0">
                <a:solidFill>
                  <a:srgbClr val="0070C0"/>
                </a:solidFill>
              </a:rPr>
              <a:t>Из этого следует, что долг, возникший из субсидиарной ответственности, должен быть подчинен тому же правовому режиму, что и иные долги, связанные с возмещением вреда имуществу участников оборота (ст. 1064 ГК РФ). Не имеется каких-либо оснований для вывода о том, что обязанность компенсировать свое негативное поведение (возместить кредиторам убытки), возникающая в результате привлечения к субсидиарной ответственности, является неразрывно связанной с личностью наследодателя. Гражданское законодательство не содержит запрета на переход спорных обязательств в порядке наследования.</a:t>
            </a:r>
            <a:endParaRPr lang="ru-RU" sz="3200" dirty="0">
              <a:solidFill>
                <a:srgbClr val="0070C0"/>
              </a:solidFill>
              <a:hlinkClick r:id="rId2">
                <a:extLst>
                  <a:ext uri="{A12FA001-AC4F-418D-AE19-62706E023703}">
                    <ahyp:hlinkClr xmlns:ahyp="http://schemas.microsoft.com/office/drawing/2018/hyperlinkcolor" val="tx"/>
                  </a:ext>
                </a:extLst>
              </a:hlinkClick>
            </a:endParaRPr>
          </a:p>
          <a:p>
            <a:r>
              <a:rPr lang="ru-RU" sz="3200" dirty="0">
                <a:solidFill>
                  <a:srgbClr val="0070C0"/>
                </a:solidFill>
              </a:rPr>
              <a:t>Таким образом, долг наследодателя, возникший в результате привлечения его к субсидиарной ответственности, входит в наследственную массу. Иное толкование допускало бы возможность передавать наследникам имущество, приобретенное (сохраненное) наследодателем за счет кредиторов незаконным путем, предоставляя в то же время такому имуществу иммунитет от притязаний кредиторов, что было бы несправедливым.</a:t>
            </a:r>
          </a:p>
          <a:p>
            <a:r>
              <a:rPr lang="ru-RU" sz="3200" dirty="0">
                <a:solidFill>
                  <a:srgbClr val="0070C0"/>
                </a:solidFill>
              </a:rPr>
              <a:t>2. В случае смерти контролирующего должника лица иск о привлечении к субсидиарной ответственности подлежит предъявлению либо к наследникам, либо к наследственной массе и может быть удовлетворен только в пределах стоимости наследственного имущества (п. 1 ст. 1175 ГК РФ). При этом не имеет значения, вошло ли непосредственно в состав наследственной массы то имущество, которое было приобретено (сохранено) наследодателем за счет кредиторов в результате незаконных действий, повлекших субсидиарную ответственность.</a:t>
            </a:r>
            <a:endParaRPr lang="ru-RU" sz="3200" dirty="0">
              <a:solidFill>
                <a:srgbClr val="0070C0"/>
              </a:solidFill>
              <a:hlinkClick r:id="rId3">
                <a:extLst>
                  <a:ext uri="{A12FA001-AC4F-418D-AE19-62706E023703}">
                    <ahyp:hlinkClr xmlns:ahyp="http://schemas.microsoft.com/office/drawing/2018/hyperlinkcolor" val="tx"/>
                  </a:ext>
                </a:extLst>
              </a:hlinkClick>
            </a:endParaRPr>
          </a:p>
          <a:p>
            <a:r>
              <a:rPr lang="ru-RU" sz="3200" dirty="0">
                <a:solidFill>
                  <a:srgbClr val="0070C0"/>
                </a:solidFill>
              </a:rPr>
              <a:t>3. Применение к субсидиарной ответственности при банкротстве положений ст. 399 ГК РФ является ошибочным. Эта статья регулирует дополнительную ответственность, в то время как субсидиарная ответственность, предусмотренная Законом о банкротстве, является самостоятельной (основной) ответственностью контролирующего лица за нарушение обязанности действовать добросовестно и разумно по отношению к кредиторам подконтрольного лица.</a:t>
            </a:r>
            <a:endParaRPr lang="ru-RU" sz="3200" dirty="0">
              <a:solidFill>
                <a:srgbClr val="0070C0"/>
              </a:solidFill>
              <a:hlinkClick r:id="rId4">
                <a:extLst>
                  <a:ext uri="{A12FA001-AC4F-418D-AE19-62706E023703}">
                    <ahyp:hlinkClr xmlns:ahyp="http://schemas.microsoft.com/office/drawing/2018/hyperlinkcolor" val="tx"/>
                  </a:ext>
                </a:extLst>
              </a:hlinkClick>
            </a:endParaRP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64</a:t>
            </a:fld>
            <a:endParaRPr lang="ru-RU" dirty="0"/>
          </a:p>
        </p:txBody>
      </p:sp>
      <p:sp>
        <p:nvSpPr>
          <p:cNvPr id="5" name="Прямоугольник 4">
            <a:extLst>
              <a:ext uri="{FF2B5EF4-FFF2-40B4-BE49-F238E27FC236}">
                <a16:creationId xmlns:a16="http://schemas.microsoft.com/office/drawing/2014/main" id="{7C91C57C-02E6-4AE7-81C7-F9466B26F051}"/>
              </a:ext>
            </a:extLst>
          </p:cNvPr>
          <p:cNvSpPr/>
          <p:nvPr/>
        </p:nvSpPr>
        <p:spPr>
          <a:xfrm>
            <a:off x="3048000" y="-3542139"/>
            <a:ext cx="6096000" cy="369332"/>
          </a:xfrm>
          <a:prstGeom prst="rect">
            <a:avLst/>
          </a:prstGeom>
        </p:spPr>
        <p:txBody>
          <a:bodyPr>
            <a:spAutoFit/>
          </a:bodyPr>
          <a:lstStyle/>
          <a:p>
            <a:pPr algn="ctr"/>
            <a:r>
              <a:rPr lang="ru-RU" b="1" dirty="0">
                <a:latin typeface="Arial" panose="020B0604020202020204" pitchFamily="34" charset="0"/>
              </a:rPr>
              <a:t> </a:t>
            </a:r>
            <a:endParaRPr lang="ru-RU" dirty="0">
              <a:solidFill>
                <a:srgbClr val="0000FF"/>
              </a:solidFill>
              <a:latin typeface="Arial" panose="020B0604020202020204" pitchFamily="34" charset="0"/>
              <a:hlinkClick r:id="rId4"/>
            </a:endParaRPr>
          </a:p>
        </p:txBody>
      </p:sp>
    </p:spTree>
    <p:extLst>
      <p:ext uri="{BB962C8B-B14F-4D97-AF65-F5344CB8AC3E}">
        <p14:creationId xmlns:p14="http://schemas.microsoft.com/office/powerpoint/2010/main" val="3414061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704673"/>
          </a:xfrm>
          <a:solidFill>
            <a:schemeClr val="bg2">
              <a:lumMod val="50000"/>
            </a:schemeClr>
          </a:solidFill>
        </p:spPr>
        <p:txBody>
          <a:bodyPr>
            <a:normAutofit/>
          </a:bodyPr>
          <a:lstStyle/>
          <a:p>
            <a:pPr algn="ctr"/>
            <a:r>
              <a:rPr lang="ru-RU" sz="3200" dirty="0">
                <a:solidFill>
                  <a:schemeClr val="bg1"/>
                </a:solidFill>
              </a:rPr>
              <a:t> Практика округов</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1057014"/>
            <a:ext cx="12192001" cy="5800986"/>
          </a:xfrm>
        </p:spPr>
        <p:txBody>
          <a:bodyPr/>
          <a:lstStyle/>
          <a:p>
            <a:r>
              <a:rPr lang="ru-RU" sz="2000" dirty="0">
                <a:solidFill>
                  <a:srgbClr val="993300"/>
                </a:solidFill>
              </a:rPr>
              <a:t>Постановление ФАС МО от 9 июля 2019 г. по делу N А40-194131/2014 </a:t>
            </a:r>
          </a:p>
          <a:p>
            <a:r>
              <a:rPr lang="ru-RU" sz="2000" dirty="0">
                <a:solidFill>
                  <a:srgbClr val="3669AB"/>
                </a:solidFill>
              </a:rPr>
              <a:t>Действующее законодательство не содержит прямого запрета на переход в порядке наследования обязанности возмещения убытков, причиненных арбитражным управляющим при осуществлении им полномочий арбитражного управляющего.</a:t>
            </a:r>
          </a:p>
          <a:p>
            <a:r>
              <a:rPr lang="ru-RU" sz="2000" dirty="0">
                <a:solidFill>
                  <a:srgbClr val="3669AB"/>
                </a:solidFill>
              </a:rPr>
              <a:t>Взыскание убытков, являющееся мерой ответственности за нарушение прав должника и его кредиторов, причиненных при осуществлении предпринимательской деятельности умершего, не связаны неразрывно с личностью ответчика и могут быть исполнены за счет имущества умершего ответчика его наследниками.</a:t>
            </a:r>
          </a:p>
          <a:p>
            <a:r>
              <a:rPr lang="ru-RU" sz="2000" dirty="0">
                <a:solidFill>
                  <a:srgbClr val="993300"/>
                </a:solidFill>
              </a:rPr>
              <a:t>Постановление ФАС ПО от 23.04.2019 по делу </a:t>
            </a:r>
            <a:r>
              <a:rPr lang="en-US" sz="2000" dirty="0">
                <a:solidFill>
                  <a:srgbClr val="993300"/>
                </a:solidFill>
              </a:rPr>
              <a:t>N </a:t>
            </a:r>
            <a:r>
              <a:rPr lang="ru-RU" sz="2000" dirty="0">
                <a:solidFill>
                  <a:srgbClr val="993300"/>
                </a:solidFill>
              </a:rPr>
              <a:t>А12-11822/2010</a:t>
            </a:r>
          </a:p>
          <a:p>
            <a:r>
              <a:rPr lang="ru-RU" sz="2000" dirty="0">
                <a:solidFill>
                  <a:srgbClr val="3669AB"/>
                </a:solidFill>
              </a:rPr>
              <a:t>характер рассматриваемого спора допускает правопреемство на стороне ответчика; требование о взыскание убытков, являющееся мерой ответственности за нарушение прав должника и его кредиторов, причиненных при осуществлении предпринимательской деятельности умершего, не связано неразрывно с личностью ответчика и может быть исполнено за счет принятого в порядке наследования имущества умершего ответчика его наследниками, следовательно, правоотношение по взысканию убытков допускает возможность процессуального правопреемства;</a:t>
            </a:r>
          </a:p>
          <a:p>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65</a:t>
            </a:fld>
            <a:endParaRPr lang="ru-RU" dirty="0"/>
          </a:p>
        </p:txBody>
      </p:sp>
    </p:spTree>
    <p:extLst>
      <p:ext uri="{BB962C8B-B14F-4D97-AF65-F5344CB8AC3E}">
        <p14:creationId xmlns:p14="http://schemas.microsoft.com/office/powerpoint/2010/main" val="35908694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lstStyle/>
          <a:p>
            <a:pPr algn="ctr"/>
            <a:r>
              <a:rPr lang="ru-RU" altLang="ru-RU" dirty="0">
                <a:solidFill>
                  <a:schemeClr val="bg1"/>
                </a:solidFill>
              </a:rPr>
              <a:t> </a:t>
            </a:r>
            <a:endParaRPr lang="ru-RU"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fontScale="85000" lnSpcReduction="10000"/>
          </a:bodyPr>
          <a:lstStyle/>
          <a:p>
            <a:r>
              <a:rPr lang="ru-RU" altLang="ru-RU" dirty="0">
                <a:solidFill>
                  <a:srgbClr val="003399"/>
                </a:solidFill>
              </a:rPr>
              <a:t>распределение  выручки от реализации одного предмета залога при оказании услуг по </a:t>
            </a:r>
            <a:r>
              <a:rPr lang="ru-RU" altLang="en-US" dirty="0">
                <a:solidFill>
                  <a:srgbClr val="003399"/>
                </a:solidFill>
              </a:rPr>
              <a:t>обеспечению сохранности предметов залога, </a:t>
            </a:r>
            <a:r>
              <a:rPr lang="ru-RU" altLang="en-US" b="1" u="sng" dirty="0">
                <a:solidFill>
                  <a:srgbClr val="003399"/>
                </a:solidFill>
              </a:rPr>
              <a:t>принадлежащих различным кредиторам</a:t>
            </a:r>
            <a:r>
              <a:rPr lang="ru-RU" altLang="en-US" dirty="0">
                <a:solidFill>
                  <a:srgbClr val="003399"/>
                </a:solidFill>
              </a:rPr>
              <a:t>.</a:t>
            </a:r>
          </a:p>
          <a:p>
            <a:r>
              <a:rPr lang="ru-RU" altLang="ru-RU" dirty="0">
                <a:solidFill>
                  <a:srgbClr val="003399"/>
                </a:solidFill>
              </a:rPr>
              <a:t>По смыслу п. 6 ст. 138 Закона о банкротстве компенсация затрат на охрану предмета залога осуществляется только из денежных средств, вырученных от реализации этого предмета залога.</a:t>
            </a:r>
            <a:endParaRPr lang="ru-RU" altLang="ru-RU" dirty="0">
              <a:solidFill>
                <a:srgbClr val="003399"/>
              </a:solidFill>
              <a:hlinkClick r:id="rId2"/>
            </a:endParaRPr>
          </a:p>
          <a:p>
            <a:r>
              <a:rPr lang="ru-RU" altLang="ru-RU" dirty="0">
                <a:solidFill>
                  <a:srgbClr val="003399"/>
                </a:solidFill>
              </a:rPr>
              <a:t>В связи с этим направление денежных средств, вырученных от продажи имущества должника, находящегося в залоге у одного кредитора, на компенсацию затрат на охрану иного имущества должника, находящегося в залоге у других кредиторов и нереализованного, противоречит указанной норме права.</a:t>
            </a:r>
            <a:endParaRPr lang="ru-RU" altLang="ru-RU" dirty="0">
              <a:solidFill>
                <a:srgbClr val="003399"/>
              </a:solidFill>
              <a:hlinkClick r:id="rId2"/>
            </a:endParaRPr>
          </a:p>
          <a:p>
            <a:r>
              <a:rPr lang="ru-RU" altLang="ru-RU" dirty="0">
                <a:solidFill>
                  <a:srgbClr val="003399"/>
                </a:solidFill>
              </a:rPr>
              <a:t>При ином подходе кредитор, предмет залога которого реализован раньше, становится фактически вынужденным оплачивать расходы на охрану имущества за другого залогового кредитора; и наоборот, кредитор, предмет залога которого реализован позже, фактически освобождается от несения расходов на охрану имущества. Такой подход нельзя признать справедливым.</a:t>
            </a:r>
          </a:p>
          <a:p>
            <a:r>
              <a:rPr lang="ru-RU" altLang="ru-RU" dirty="0">
                <a:solidFill>
                  <a:srgbClr val="003399"/>
                </a:solidFill>
              </a:rPr>
              <a:t>Расходы на обеспечение сохранности заложенного имущества  должны покрываться за счет средств, поступивших от реализации предметов залога, но </a:t>
            </a:r>
            <a:r>
              <a:rPr lang="ru-RU" altLang="ru-RU" b="1" u="sng" dirty="0">
                <a:solidFill>
                  <a:srgbClr val="003399"/>
                </a:solidFill>
              </a:rPr>
              <a:t>с учетом принципа пропорционального распределения таких расходов между залоговыми кредиторами.</a:t>
            </a:r>
          </a:p>
          <a:p>
            <a:r>
              <a:rPr lang="ru-RU" altLang="en-US" dirty="0">
                <a:solidFill>
                  <a:srgbClr val="002A7E"/>
                </a:solidFill>
              </a:rPr>
              <a:t> </a:t>
            </a:r>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66</a:t>
            </a:fld>
            <a:endParaRPr lang="ru-RU" dirty="0"/>
          </a:p>
        </p:txBody>
      </p:sp>
      <p:sp>
        <p:nvSpPr>
          <p:cNvPr id="5" name="Заголовок 1">
            <a:extLst>
              <a:ext uri="{FF2B5EF4-FFF2-40B4-BE49-F238E27FC236}">
                <a16:creationId xmlns:a16="http://schemas.microsoft.com/office/drawing/2014/main" id="{8B71F97E-EE0F-4992-BD81-066EA3988C7C}"/>
              </a:ext>
            </a:extLst>
          </p:cNvPr>
          <p:cNvSpPr txBox="1">
            <a:spLocks/>
          </p:cNvSpPr>
          <p:nvPr/>
        </p:nvSpPr>
        <p:spPr>
          <a:xfrm>
            <a:off x="0" y="1"/>
            <a:ext cx="12191998" cy="864066"/>
          </a:xfrm>
          <a:prstGeom prst="rect">
            <a:avLst/>
          </a:prstGeom>
          <a:solidFill>
            <a:schemeClr val="bg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3200" b="1" dirty="0">
                <a:solidFill>
                  <a:schemeClr val="bg1"/>
                </a:solidFill>
              </a:rPr>
              <a:t>Определение от 2.10. 2020  N 309-ЭС19-20740(2)</a:t>
            </a:r>
            <a:endParaRPr lang="ru-RU" sz="3200" dirty="0"/>
          </a:p>
        </p:txBody>
      </p:sp>
    </p:spTree>
    <p:extLst>
      <p:ext uri="{BB962C8B-B14F-4D97-AF65-F5344CB8AC3E}">
        <p14:creationId xmlns:p14="http://schemas.microsoft.com/office/powerpoint/2010/main" val="2126864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7F8E85-C892-4875-BD3A-D97E23930AD0}"/>
              </a:ext>
            </a:extLst>
          </p:cNvPr>
          <p:cNvSpPr>
            <a:spLocks noGrp="1"/>
          </p:cNvSpPr>
          <p:nvPr>
            <p:ph type="title"/>
          </p:nvPr>
        </p:nvSpPr>
        <p:spPr>
          <a:xfrm>
            <a:off x="0" y="1"/>
            <a:ext cx="12192000" cy="1040234"/>
          </a:xfrm>
          <a:solidFill>
            <a:schemeClr val="bg2">
              <a:lumMod val="50000"/>
            </a:schemeClr>
          </a:solidFill>
        </p:spPr>
        <p:txBody>
          <a:bodyPr>
            <a:normAutofit fontScale="90000"/>
          </a:bodyPr>
          <a:lstStyle/>
          <a:p>
            <a:pPr algn="ctr"/>
            <a:br>
              <a:rPr lang="ru-RU" altLang="ru-RU" i="1" dirty="0">
                <a:solidFill>
                  <a:schemeClr val="bg1"/>
                </a:solidFill>
              </a:rPr>
            </a:br>
            <a:r>
              <a:rPr lang="ru-RU" altLang="ru-RU" sz="3600" dirty="0">
                <a:solidFill>
                  <a:schemeClr val="bg1"/>
                </a:solidFill>
              </a:rPr>
              <a:t>Определение от 11.07.2019 </a:t>
            </a:r>
            <a:r>
              <a:rPr lang="en-US" altLang="ru-RU" sz="3600" dirty="0">
                <a:solidFill>
                  <a:schemeClr val="bg1"/>
                </a:solidFill>
              </a:rPr>
              <a:t>N 310-</a:t>
            </a:r>
            <a:r>
              <a:rPr lang="ru-RU" altLang="ru-RU" sz="3600" dirty="0">
                <a:solidFill>
                  <a:schemeClr val="bg1"/>
                </a:solidFill>
              </a:rPr>
              <a:t>ЭС18-17700(2)</a:t>
            </a:r>
            <a:br>
              <a:rPr lang="ru-RU" altLang="ru-RU" sz="3600" dirty="0">
                <a:solidFill>
                  <a:schemeClr val="bg1"/>
                </a:solidFill>
              </a:rPr>
            </a:br>
            <a:endParaRPr lang="ru-RU" sz="3600" dirty="0"/>
          </a:p>
        </p:txBody>
      </p:sp>
      <p:sp>
        <p:nvSpPr>
          <p:cNvPr id="3" name="Объект 2">
            <a:extLst>
              <a:ext uri="{FF2B5EF4-FFF2-40B4-BE49-F238E27FC236}">
                <a16:creationId xmlns:a16="http://schemas.microsoft.com/office/drawing/2014/main" id="{9799B877-1795-4A4C-B69B-A4EA9CC431A8}"/>
              </a:ext>
            </a:extLst>
          </p:cNvPr>
          <p:cNvSpPr>
            <a:spLocks noGrp="1"/>
          </p:cNvSpPr>
          <p:nvPr>
            <p:ph idx="1"/>
          </p:nvPr>
        </p:nvSpPr>
        <p:spPr>
          <a:xfrm>
            <a:off x="1" y="1040235"/>
            <a:ext cx="12192000" cy="5817764"/>
          </a:xfrm>
        </p:spPr>
        <p:txBody>
          <a:bodyPr/>
          <a:lstStyle/>
          <a:p>
            <a:r>
              <a:rPr lang="ru-RU" altLang="ru-RU" dirty="0">
                <a:solidFill>
                  <a:srgbClr val="0070C0"/>
                </a:solidFill>
              </a:rPr>
              <a:t>Если есть основания полагать, что стоимости предмета залога недостаточно для покрытия требований залогового кредитора, управляющий </a:t>
            </a:r>
            <a:r>
              <a:rPr lang="ru-RU" altLang="ru-RU" dirty="0">
                <a:solidFill>
                  <a:srgbClr val="0070C0"/>
                </a:solidFill>
                <a:hlinkClick r:id="rId2"/>
              </a:rPr>
              <a:t>должен действовать так:</a:t>
            </a:r>
          </a:p>
          <a:p>
            <a:r>
              <a:rPr lang="ru-RU" altLang="ru-RU" dirty="0">
                <a:solidFill>
                  <a:srgbClr val="0070C0"/>
                </a:solidFill>
              </a:rPr>
              <a:t> </a:t>
            </a:r>
            <a:r>
              <a:rPr lang="ru-RU" altLang="ru-RU" dirty="0">
                <a:solidFill>
                  <a:srgbClr val="0070C0"/>
                </a:solidFill>
                <a:hlinkClick r:id="rId3"/>
              </a:rPr>
              <a:t>резервировать средства, которые поступают в конкурсную массу не в связи с реализацией заложенного имущества;</a:t>
            </a:r>
          </a:p>
          <a:p>
            <a:r>
              <a:rPr lang="ru-RU" altLang="ru-RU" dirty="0">
                <a:solidFill>
                  <a:srgbClr val="0070C0"/>
                </a:solidFill>
              </a:rPr>
              <a:t> реализовать предмет залога, распределив выручку по </a:t>
            </a:r>
            <a:r>
              <a:rPr lang="ru-RU" altLang="ru-RU" dirty="0">
                <a:solidFill>
                  <a:srgbClr val="0070C0"/>
                </a:solidFill>
                <a:hlinkClick r:id="rId4"/>
              </a:rPr>
              <a:t>установленным правилам;</a:t>
            </a:r>
          </a:p>
          <a:p>
            <a:r>
              <a:rPr lang="ru-RU" altLang="ru-RU" dirty="0">
                <a:solidFill>
                  <a:srgbClr val="0070C0"/>
                </a:solidFill>
              </a:rPr>
              <a:t> распределить зарезервированные средства между всеми кредиторами, включая залогового;</a:t>
            </a:r>
          </a:p>
          <a:p>
            <a:r>
              <a:rPr lang="ru-RU" altLang="ru-RU" dirty="0">
                <a:solidFill>
                  <a:srgbClr val="0070C0"/>
                </a:solidFill>
              </a:rPr>
              <a:t>если какая-то часть требований залогового кредитора осталась непогашенной, нужно рассчитать пропорцию от выручки при продаже остального (незаложенного) имущества должника.</a:t>
            </a:r>
          </a:p>
          <a:p>
            <a:endParaRPr lang="ru-RU" dirty="0"/>
          </a:p>
        </p:txBody>
      </p:sp>
      <p:sp>
        <p:nvSpPr>
          <p:cNvPr id="4" name="Номер слайда 3">
            <a:extLst>
              <a:ext uri="{FF2B5EF4-FFF2-40B4-BE49-F238E27FC236}">
                <a16:creationId xmlns:a16="http://schemas.microsoft.com/office/drawing/2014/main" id="{B0FE03DD-2BEB-4616-B246-8E61A360D9DF}"/>
              </a:ext>
            </a:extLst>
          </p:cNvPr>
          <p:cNvSpPr>
            <a:spLocks noGrp="1"/>
          </p:cNvSpPr>
          <p:nvPr>
            <p:ph type="sldNum" sz="quarter" idx="12"/>
          </p:nvPr>
        </p:nvSpPr>
        <p:spPr/>
        <p:txBody>
          <a:bodyPr/>
          <a:lstStyle/>
          <a:p>
            <a:fld id="{608A0D5B-5051-4464-BB30-AEA7E665977E}" type="slidenum">
              <a:rPr lang="ru-RU" smtClean="0"/>
              <a:t>67</a:t>
            </a:fld>
            <a:endParaRPr lang="ru-RU" dirty="0"/>
          </a:p>
        </p:txBody>
      </p:sp>
    </p:spTree>
    <p:extLst>
      <p:ext uri="{BB962C8B-B14F-4D97-AF65-F5344CB8AC3E}">
        <p14:creationId xmlns:p14="http://schemas.microsoft.com/office/powerpoint/2010/main" val="3498125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0" y="2"/>
            <a:ext cx="12130481" cy="620783"/>
          </a:xfrm>
          <a:solidFill>
            <a:schemeClr val="bg2">
              <a:lumMod val="50000"/>
            </a:schemeClr>
          </a:solidFill>
        </p:spPr>
        <p:txBody>
          <a:bodyPr>
            <a:normAutofit/>
          </a:bodyPr>
          <a:lstStyle/>
          <a:p>
            <a:pPr algn="ctr"/>
            <a:r>
              <a:rPr lang="ru-RU" altLang="en-US" sz="3200" dirty="0">
                <a:solidFill>
                  <a:schemeClr val="bg1"/>
                </a:solidFill>
              </a:rPr>
              <a:t>Определение </a:t>
            </a:r>
            <a:r>
              <a:rPr lang="ru-RU" altLang="ru-RU" sz="3200" dirty="0">
                <a:solidFill>
                  <a:schemeClr val="bg1"/>
                </a:solidFill>
              </a:rPr>
              <a:t>ВС  РФ от 27.12.2021 г. N 302-ЭС17-11347(10) </a:t>
            </a:r>
            <a:endParaRPr lang="ru-RU" sz="3200" dirty="0">
              <a:solidFill>
                <a:schemeClr val="bg1"/>
              </a:solidFill>
            </a:endParaRP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620785"/>
            <a:ext cx="12192001" cy="6237215"/>
          </a:xfrm>
        </p:spPr>
        <p:txBody>
          <a:bodyPr>
            <a:normAutofit/>
          </a:bodyPr>
          <a:lstStyle/>
          <a:p>
            <a:pPr>
              <a:buFont typeface="Wingdings 3" charset="2"/>
              <a:buChar char=""/>
              <a:defRPr/>
            </a:pPr>
            <a:endParaRPr lang="ru-RU" sz="2400" dirty="0">
              <a:solidFill>
                <a:srgbClr val="000099"/>
              </a:solidFill>
              <a:hlinkClick r:id="rId2"/>
            </a:endParaRPr>
          </a:p>
          <a:p>
            <a:r>
              <a:rPr lang="ru-RU" altLang="ru-RU" sz="2400" dirty="0">
                <a:solidFill>
                  <a:srgbClr val="000099"/>
                </a:solidFill>
              </a:rPr>
              <a:t>КУ не дожидаясь рассмотрения вопроса об обоснованности требования ФНС второй очереди вернул денежные средства залоговому кредитору.</a:t>
            </a:r>
          </a:p>
          <a:p>
            <a:r>
              <a:rPr lang="ru-RU" altLang="ru-RU" sz="2400" dirty="0">
                <a:solidFill>
                  <a:srgbClr val="000099"/>
                </a:solidFill>
              </a:rPr>
              <a:t>Отказывая в удовлетворении жалобы, суды исходили из того, что на момент распределения выручки от реализации заложенного имущества </a:t>
            </a:r>
            <a:r>
              <a:rPr lang="ru-RU" altLang="ru-RU" sz="2400" b="1" u="sng" dirty="0">
                <a:solidFill>
                  <a:srgbClr val="000099"/>
                </a:solidFill>
              </a:rPr>
              <a:t>не был принят судебный акт о включении </a:t>
            </a:r>
            <a:r>
              <a:rPr lang="ru-RU" altLang="ru-RU" sz="2400" dirty="0">
                <a:solidFill>
                  <a:srgbClr val="000099"/>
                </a:solidFill>
              </a:rPr>
              <a:t>35 829 315 рублей в реестр требований кредиторов компании. Статьей 138 Закона о банкротстве не предусмотрена возможность резервирования денежных средств, а положения пункта 6 статьи 142 названного Закона не применимы к процедуре расчетов за счет выручки от реализации заложенного имущества. </a:t>
            </a:r>
            <a:endParaRPr lang="ru-RU" altLang="ru-RU" sz="2400" dirty="0">
              <a:solidFill>
                <a:srgbClr val="000099"/>
              </a:solidFill>
              <a:hlinkClick r:id="rId3"/>
            </a:endParaRPr>
          </a:p>
          <a:p>
            <a:r>
              <a:rPr lang="ru-RU" altLang="ru-RU" sz="2400" dirty="0">
                <a:solidFill>
                  <a:srgbClr val="000099"/>
                </a:solidFill>
              </a:rPr>
              <a:t> ВС РФ - Статья 138 Закона о банкротстве не содержит каких-либо специальных норм, закрепляющих правила поведения на случай, когда на момент начала распределения выручки имеются неразрешенные в установленном порядке разногласия по заявленному требованию кредитора </a:t>
            </a:r>
            <a:r>
              <a:rPr lang="ru-RU" altLang="ru-RU" sz="2400" b="1" u="sng" dirty="0">
                <a:solidFill>
                  <a:srgbClr val="000099"/>
                </a:solidFill>
              </a:rPr>
              <a:t>первой или второй очереди</a:t>
            </a:r>
            <a:r>
              <a:rPr lang="ru-RU" altLang="ru-RU" sz="2400" dirty="0">
                <a:solidFill>
                  <a:srgbClr val="000099"/>
                </a:solidFill>
              </a:rPr>
              <a:t>, что позволяет применять к таким отношениям общие положения пункта 6 статьи 142 Закона о банкротстве: в этом случае </a:t>
            </a:r>
            <a:r>
              <a:rPr lang="ru-RU" altLang="ru-RU" sz="2400" b="1" dirty="0">
                <a:solidFill>
                  <a:srgbClr val="000099"/>
                </a:solidFill>
              </a:rPr>
              <a:t>конкурсный управляющий обязан зарезервировать денежные средства в размере, достаточном для пропорционального удовлетворения спорного требования кредитора</a:t>
            </a:r>
            <a:r>
              <a:rPr lang="ru-RU" altLang="ru-RU" sz="2400" dirty="0">
                <a:solidFill>
                  <a:srgbClr val="000099"/>
                </a:solidFill>
              </a:rPr>
              <a:t>.</a:t>
            </a:r>
            <a:endParaRPr lang="ru-RU" sz="2400" dirty="0">
              <a:solidFill>
                <a:srgbClr val="3669AB"/>
              </a:solidFill>
            </a:endParaRP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68</a:t>
            </a:fld>
            <a:endParaRPr lang="ru-RU" dirty="0"/>
          </a:p>
        </p:txBody>
      </p:sp>
    </p:spTree>
    <p:extLst>
      <p:ext uri="{BB962C8B-B14F-4D97-AF65-F5344CB8AC3E}">
        <p14:creationId xmlns:p14="http://schemas.microsoft.com/office/powerpoint/2010/main" val="3895627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7BA31-F60B-4F7A-AFFD-8B9D05F5450B}"/>
              </a:ext>
            </a:extLst>
          </p:cNvPr>
          <p:cNvSpPr>
            <a:spLocks noGrp="1"/>
          </p:cNvSpPr>
          <p:nvPr>
            <p:ph type="title"/>
          </p:nvPr>
        </p:nvSpPr>
        <p:spPr>
          <a:xfrm>
            <a:off x="0" y="1"/>
            <a:ext cx="12192000" cy="562061"/>
          </a:xfrm>
          <a:solidFill>
            <a:schemeClr val="bg2">
              <a:lumMod val="50000"/>
            </a:schemeClr>
          </a:solidFill>
        </p:spPr>
        <p:txBody>
          <a:bodyPr>
            <a:normAutofit/>
          </a:bodyPr>
          <a:lstStyle/>
          <a:p>
            <a:pPr algn="ctr"/>
            <a:r>
              <a:rPr lang="ru-RU" sz="3200" dirty="0">
                <a:solidFill>
                  <a:schemeClr val="bg1"/>
                </a:solidFill>
              </a:rPr>
              <a:t>Конкуренция судебных актов</a:t>
            </a:r>
            <a:endParaRPr lang="ru-RU" sz="3200" dirty="0"/>
          </a:p>
        </p:txBody>
      </p:sp>
      <p:sp>
        <p:nvSpPr>
          <p:cNvPr id="3" name="Объект 2">
            <a:extLst>
              <a:ext uri="{FF2B5EF4-FFF2-40B4-BE49-F238E27FC236}">
                <a16:creationId xmlns:a16="http://schemas.microsoft.com/office/drawing/2014/main" id="{458DA349-2057-4CFF-946B-CD403742B814}"/>
              </a:ext>
            </a:extLst>
          </p:cNvPr>
          <p:cNvSpPr>
            <a:spLocks noGrp="1"/>
          </p:cNvSpPr>
          <p:nvPr>
            <p:ph idx="1"/>
          </p:nvPr>
        </p:nvSpPr>
        <p:spPr>
          <a:xfrm>
            <a:off x="34954" y="525157"/>
            <a:ext cx="12122092" cy="6332842"/>
          </a:xfrm>
        </p:spPr>
        <p:txBody>
          <a:bodyPr>
            <a:normAutofit fontScale="70000" lnSpcReduction="20000"/>
          </a:bodyPr>
          <a:lstStyle/>
          <a:p>
            <a:pPr marL="285750" indent="-285750" algn="just"/>
            <a:r>
              <a:rPr lang="ru-RU" dirty="0">
                <a:solidFill>
                  <a:srgbClr val="993300"/>
                </a:solidFill>
                <a:latin typeface="Arial" panose="020B0604020202020204" pitchFamily="34" charset="0"/>
              </a:rPr>
              <a:t>Конкурсный управляющий может быть привлечен к гражданско-правовой ответственности в виде взыскания убытков вследствие ненадлежащего исполнения им обязанностей арбитражного управляющего </a:t>
            </a:r>
            <a:r>
              <a:rPr lang="ru-RU" u="sng" dirty="0">
                <a:solidFill>
                  <a:srgbClr val="993300"/>
                </a:solidFill>
                <a:latin typeface="Arial" panose="020B0604020202020204" pitchFamily="34" charset="0"/>
              </a:rPr>
              <a:t>независимо от наличия требований о возмещении причиненного вреда к иным лицам </a:t>
            </a:r>
            <a:r>
              <a:rPr lang="ru-RU" u="sng" dirty="0">
                <a:solidFill>
                  <a:srgbClr val="0070C0"/>
                </a:solidFill>
                <a:latin typeface="Arial" panose="020B0604020202020204" pitchFamily="34" charset="0"/>
              </a:rPr>
              <a:t>(Обзор №3 2016)</a:t>
            </a:r>
            <a:r>
              <a:rPr lang="ru-RU" dirty="0">
                <a:hlinkClick r:id="rId2"/>
              </a:rPr>
              <a:t> (Определение </a:t>
            </a:r>
            <a:r>
              <a:rPr lang="en-US" dirty="0">
                <a:hlinkClick r:id="rId2"/>
              </a:rPr>
              <a:t>N 303-</a:t>
            </a:r>
            <a:r>
              <a:rPr lang="ru-RU">
                <a:hlinkClick r:id="rId2"/>
              </a:rPr>
              <a:t>ЭС16-1164 (1,2) от 04.07.2016</a:t>
            </a:r>
            <a:r>
              <a:rPr lang="ru-RU" dirty="0">
                <a:hlinkClick r:id="rId2"/>
              </a:rPr>
              <a:t>)</a:t>
            </a:r>
            <a:endParaRPr lang="ru-RU" u="sng" dirty="0">
              <a:solidFill>
                <a:srgbClr val="0070C0"/>
              </a:solidFill>
              <a:latin typeface="Arial" panose="020B0604020202020204" pitchFamily="34" charset="0"/>
            </a:endParaRPr>
          </a:p>
          <a:p>
            <a:pPr marL="285750" indent="-285750"/>
            <a:r>
              <a:rPr lang="ru-RU" dirty="0">
                <a:solidFill>
                  <a:srgbClr val="0070C0"/>
                </a:solidFill>
              </a:rPr>
              <a:t>В силу п. 8 Постановления Пленума ВАС РФ от 30.07.2013 N 62 "О некоторых вопросах возмещения убытков лицами, входящими в состав органов юридического лица" удовлетворение требования о взыскании с директора убытков не зависит от того, имелась ли возможность возмещения имущественных потерь юридического лица с помощью иных способов защиты гражданских прав, например путем применения последствий недействительности сделки, истребования имущества юридического лица из чужого незаконного владения, взыскания неосновательного обогащения, а также от того, была ли признана недействительной сделка, повлекшая причинение убытков юридическому лицу ( п. 12  -применяется также при рассмотрении  дел о взыскании убытков с АУ).</a:t>
            </a:r>
            <a:endParaRPr lang="ru-RU" dirty="0">
              <a:solidFill>
                <a:srgbClr val="0070C0"/>
              </a:solidFill>
              <a:hlinkClick r:id="rId3">
                <a:extLst>
                  <a:ext uri="{A12FA001-AC4F-418D-AE19-62706E023703}">
                    <ahyp:hlinkClr xmlns:ahyp="http://schemas.microsoft.com/office/drawing/2018/hyperlinkcolor" val="tx"/>
                  </a:ext>
                </a:extLst>
              </a:hlinkClick>
            </a:endParaRPr>
          </a:p>
          <a:p>
            <a:pPr marL="285750" indent="-285750"/>
            <a:r>
              <a:rPr lang="ru-RU" dirty="0">
                <a:solidFill>
                  <a:srgbClr val="0070C0"/>
                </a:solidFill>
              </a:rPr>
              <a:t>Поэтому </a:t>
            </a:r>
            <a:r>
              <a:rPr lang="ru-RU" b="1" dirty="0">
                <a:solidFill>
                  <a:srgbClr val="0070C0"/>
                </a:solidFill>
              </a:rPr>
              <a:t>если неразумные и недобросовестные действия конкурсного управляющего</a:t>
            </a:r>
            <a:r>
              <a:rPr lang="ru-RU" dirty="0">
                <a:solidFill>
                  <a:srgbClr val="0070C0"/>
                </a:solidFill>
              </a:rPr>
              <a:t> сами по себе образуют элемент состава убытков (повлекли для кредитора по текущим платежам имущественные потери), то даже наличие в будущем иной возможности устранить возникшие негативные последствия (например, получить удовлетворение требований кредитора по текущим платежам в рамках процедуры банкротства) не будет являться достаточным основанием для освобождения арбитражного управляющего от ответственности.</a:t>
            </a:r>
          </a:p>
          <a:p>
            <a:pPr marL="285750" indent="-285750" algn="just"/>
            <a:r>
              <a:rPr lang="ru-RU" i="1" dirty="0">
                <a:solidFill>
                  <a:srgbClr val="0070C0"/>
                </a:solidFill>
              </a:rPr>
              <a:t>Присуждение к взысканию с общества и исполнительного директора в пользу должника неосновательного обогащения и материального ущерба в рамках других дел не препятствует привлечению конкурсного управляющего к самостоятельной гражданско-правовой ответственности в виде взыскания убытков в настоящем деле, учитывая ненадлежащее исполнение им обязанностей арбитражного управляющего, создавшее условия для совершения преступления</a:t>
            </a:r>
            <a:endParaRPr lang="ru-RU" dirty="0">
              <a:hlinkClick r:id="rId2"/>
            </a:endParaRPr>
          </a:p>
          <a:p>
            <a:endParaRPr lang="ru-RU" dirty="0"/>
          </a:p>
        </p:txBody>
      </p:sp>
      <p:sp>
        <p:nvSpPr>
          <p:cNvPr id="4" name="Номер слайда 3">
            <a:extLst>
              <a:ext uri="{FF2B5EF4-FFF2-40B4-BE49-F238E27FC236}">
                <a16:creationId xmlns:a16="http://schemas.microsoft.com/office/drawing/2014/main" id="{C9941EBE-4C28-4DB4-B4E9-E94A4D3B8F02}"/>
              </a:ext>
            </a:extLst>
          </p:cNvPr>
          <p:cNvSpPr>
            <a:spLocks noGrp="1"/>
          </p:cNvSpPr>
          <p:nvPr>
            <p:ph type="sldNum" sz="quarter" idx="12"/>
          </p:nvPr>
        </p:nvSpPr>
        <p:spPr/>
        <p:txBody>
          <a:bodyPr/>
          <a:lstStyle/>
          <a:p>
            <a:fld id="{608A0D5B-5051-4464-BB30-AEA7E665977E}" type="slidenum">
              <a:rPr lang="ru-RU" smtClean="0"/>
              <a:t>69</a:t>
            </a:fld>
            <a:endParaRPr lang="ru-RU" dirty="0"/>
          </a:p>
        </p:txBody>
      </p:sp>
    </p:spTree>
    <p:extLst>
      <p:ext uri="{BB962C8B-B14F-4D97-AF65-F5344CB8AC3E}">
        <p14:creationId xmlns:p14="http://schemas.microsoft.com/office/powerpoint/2010/main" val="174348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12191999" cy="136524"/>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br>
              <a:rPr lang="ru-RU" sz="3200" b="1" dirty="0">
                <a:solidFill>
                  <a:schemeClr val="bg1"/>
                </a:solidFill>
              </a:rPr>
            </a:br>
            <a:r>
              <a:rPr lang="ru-RU" sz="3600" b="1" dirty="0">
                <a:solidFill>
                  <a:srgbClr val="FF0066"/>
                </a:solidFill>
              </a:rPr>
              <a:t> </a:t>
            </a:r>
            <a:r>
              <a:rPr lang="ru-RU" sz="3600" b="1" dirty="0">
                <a:solidFill>
                  <a:schemeClr val="bg1"/>
                </a:solidFill>
              </a:rPr>
              <a:t> </a:t>
            </a:r>
            <a:br>
              <a:rPr lang="ru-RU" sz="3200" dirty="0">
                <a:solidFill>
                  <a:schemeClr val="bg1"/>
                </a:solidFill>
              </a:rPr>
            </a:br>
            <a:endParaRPr lang="ru-RU" sz="3200" dirty="0"/>
          </a:p>
        </p:txBody>
      </p:sp>
      <p:sp>
        <p:nvSpPr>
          <p:cNvPr id="3" name="Объект 2"/>
          <p:cNvSpPr>
            <a:spLocks noGrp="1"/>
          </p:cNvSpPr>
          <p:nvPr>
            <p:ph idx="1"/>
          </p:nvPr>
        </p:nvSpPr>
        <p:spPr>
          <a:xfrm>
            <a:off x="0" y="136525"/>
            <a:ext cx="12147259" cy="6721473"/>
          </a:xfrm>
        </p:spPr>
        <p:txBody>
          <a:bodyPr>
            <a:normAutofit fontScale="25000" lnSpcReduction="20000"/>
          </a:bodyPr>
          <a:lstStyle/>
          <a:p>
            <a:pPr>
              <a:lnSpc>
                <a:spcPct val="120000"/>
              </a:lnSpc>
            </a:pPr>
            <a:r>
              <a:rPr lang="ru-RU" sz="7200" dirty="0">
                <a:solidFill>
                  <a:srgbClr val="C00000"/>
                </a:solidFill>
              </a:rPr>
              <a:t> </a:t>
            </a:r>
            <a:r>
              <a:rPr lang="ru-RU" sz="7200" dirty="0">
                <a:solidFill>
                  <a:srgbClr val="3669AB"/>
                </a:solidFill>
              </a:rPr>
              <a:t>2) Если принято решение о продолжении производственной деятельности должника-банкрота, то разумный и добросовестный </a:t>
            </a:r>
            <a:r>
              <a:rPr lang="ru-RU" sz="7200" b="1" dirty="0">
                <a:solidFill>
                  <a:srgbClr val="3669AB"/>
                </a:solidFill>
              </a:rPr>
              <a:t>конкурсный управляющий должен предпринять меры для получения максимальной прибыли для пополнения конкурсной массы должника-банкрота </a:t>
            </a:r>
            <a:r>
              <a:rPr lang="ru-RU" sz="7200" dirty="0">
                <a:solidFill>
                  <a:srgbClr val="3669AB"/>
                </a:solidFill>
              </a:rPr>
              <a:t>(по крайней мере такой прибыли, которая покрывала бы затраты должника на себестоимость выпускаемой продукции и не позволяла бы ему продолжать наращивать долги). Безразличное и тем более </a:t>
            </a:r>
            <a:r>
              <a:rPr lang="ru-RU" sz="7200" b="1" dirty="0">
                <a:solidFill>
                  <a:srgbClr val="3669AB"/>
                </a:solidFill>
              </a:rPr>
              <a:t>расточительное отношение конкурсного управляющего к вопросу о рентабельности производственной деятельности не соответствует задачам конкурсного производства.</a:t>
            </a:r>
          </a:p>
          <a:p>
            <a:pPr lvl="0">
              <a:lnSpc>
                <a:spcPct val="120000"/>
              </a:lnSpc>
            </a:pPr>
            <a:r>
              <a:rPr lang="ru-RU" sz="7200" dirty="0">
                <a:solidFill>
                  <a:srgbClr val="3669AB"/>
                </a:solidFill>
              </a:rPr>
              <a:t>3)Наличие вреда налоговая служба и поддержавшие ее позицию лица связывали с </a:t>
            </a:r>
            <a:r>
              <a:rPr lang="ru-RU" sz="7200" b="1" dirty="0">
                <a:solidFill>
                  <a:srgbClr val="3669AB"/>
                </a:solidFill>
              </a:rPr>
              <a:t>несправедливым распределением прибыли, полученной обществом "ВЛПК" от участия в схеме хозяйственных правоотношений, созданной в свою пользу лицами, имевшими возможность контролировать действия должника-банкрота.</a:t>
            </a:r>
          </a:p>
          <a:p>
            <a:pPr lvl="0">
              <a:lnSpc>
                <a:spcPct val="120000"/>
              </a:lnSpc>
            </a:pPr>
            <a:r>
              <a:rPr lang="ru-RU" sz="7200" dirty="0">
                <a:solidFill>
                  <a:srgbClr val="3669AB"/>
                </a:solidFill>
              </a:rPr>
              <a:t>Налоговая служба под сомнение ставила обоснованность создания цепочки юридических лиц, участвующих в производстве и сбыте выпускаемой обществом "ВЛПК" продукции: общество "МФЦ Капитал" закупало сырье у общества "Северная целлюлоза" и отдавало его на переработку обществу "ВЛПК"; затем общество "МФЦ Капитал" забирало у должника готовую продукцию, передавало ее обществу "Северная целлюлоза" для реализации на внешнем рынке.</a:t>
            </a:r>
          </a:p>
          <a:p>
            <a:pPr lvl="0">
              <a:lnSpc>
                <a:spcPct val="120000"/>
              </a:lnSpc>
            </a:pPr>
            <a:r>
              <a:rPr lang="ru-RU" sz="7200" dirty="0">
                <a:solidFill>
                  <a:srgbClr val="3669AB"/>
                </a:solidFill>
              </a:rPr>
              <a:t>4) Налоговая служба указывала на высокую рентабельность и</a:t>
            </a:r>
            <a:r>
              <a:rPr lang="ru-RU" sz="7200" b="1" dirty="0">
                <a:solidFill>
                  <a:srgbClr val="3669AB"/>
                </a:solidFill>
              </a:rPr>
              <a:t> явно несправедливое распределение прибыли между участниками процессинговой схемы.</a:t>
            </a:r>
            <a:r>
              <a:rPr lang="ru-RU" sz="7200" dirty="0">
                <a:solidFill>
                  <a:srgbClr val="3669AB"/>
                </a:solidFill>
              </a:rPr>
              <a:t> Так, в частности, налоговая служба ссылалась на то, что в результате участия в процессинговой схеме </a:t>
            </a:r>
            <a:r>
              <a:rPr lang="ru-RU" sz="7200" b="1" dirty="0">
                <a:solidFill>
                  <a:srgbClr val="3669AB"/>
                </a:solidFill>
              </a:rPr>
              <a:t>обществу "ВЛПК" не только не доставалась прибыль от производственной деятельности, но напротив, оно продолжало накапливать убытки.</a:t>
            </a:r>
          </a:p>
          <a:p>
            <a:pPr lvl="0">
              <a:lnSpc>
                <a:spcPct val="120000"/>
              </a:lnSpc>
            </a:pPr>
            <a:r>
              <a:rPr lang="ru-RU" sz="7200" dirty="0">
                <a:solidFill>
                  <a:srgbClr val="3669AB"/>
                </a:solidFill>
              </a:rPr>
              <a:t>5) Налоговая служба полагала, что </a:t>
            </a:r>
            <a:r>
              <a:rPr lang="ru-RU" sz="7200" b="1" dirty="0">
                <a:solidFill>
                  <a:srgbClr val="3669AB"/>
                </a:solidFill>
              </a:rPr>
              <a:t>убытки причинены группой лиц, совместно участвовавших в схеме получения и распределения прибыли.</a:t>
            </a:r>
          </a:p>
          <a:p>
            <a:pPr lvl="0">
              <a:lnSpc>
                <a:spcPct val="120000"/>
              </a:lnSpc>
            </a:pPr>
            <a:r>
              <a:rPr lang="ru-RU" sz="7200" dirty="0">
                <a:solidFill>
                  <a:srgbClr val="3669AB"/>
                </a:solidFill>
              </a:rPr>
              <a:t>ВС – новое рассмотрение</a:t>
            </a:r>
          </a:p>
          <a:p>
            <a:pPr marL="0" indent="0">
              <a:buNone/>
            </a:pPr>
            <a:endParaRPr lang="ru-RU" b="1" dirty="0">
              <a:solidFill>
                <a:srgbClr val="3669AB"/>
              </a:solidFill>
              <a:hlinkClick r:id="rId2">
                <a:extLst>
                  <a:ext uri="{A12FA001-AC4F-418D-AE19-62706E023703}">
                    <ahyp:hlinkClr xmlns:ahyp="http://schemas.microsoft.com/office/drawing/2018/hyperlinkcolor" val="tx"/>
                  </a:ext>
                </a:extLst>
              </a:hlinkClick>
            </a:endParaRPr>
          </a:p>
          <a:p>
            <a:pPr marL="0" indent="0">
              <a:buNone/>
            </a:pPr>
            <a:endParaRPr lang="ru-RU" b="1" dirty="0"/>
          </a:p>
          <a:p>
            <a:r>
              <a:rPr lang="ru-RU" b="1" dirty="0">
                <a:solidFill>
                  <a:srgbClr val="0070C0"/>
                </a:solidFill>
              </a:rPr>
              <a:t> </a:t>
            </a:r>
            <a:r>
              <a:rPr lang="ru-RU" b="1" dirty="0">
                <a:solidFill>
                  <a:schemeClr val="bg1"/>
                </a:solidFill>
              </a:rPr>
              <a:t>при банкротстве</a:t>
            </a:r>
            <a:br>
              <a:rPr lang="ru-RU" dirty="0">
                <a:solidFill>
                  <a:schemeClr val="bg1"/>
                </a:solidFill>
              </a:rPr>
            </a:b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7</a:t>
            </a:fld>
            <a:endParaRPr lang="ru-RU" dirty="0"/>
          </a:p>
        </p:txBody>
      </p:sp>
    </p:spTree>
    <p:extLst>
      <p:ext uri="{BB962C8B-B14F-4D97-AF65-F5344CB8AC3E}">
        <p14:creationId xmlns:p14="http://schemas.microsoft.com/office/powerpoint/2010/main" val="411579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normAutofit/>
          </a:bodyPr>
          <a:lstStyle/>
          <a:p>
            <a:pPr algn="ctr"/>
            <a:r>
              <a:rPr lang="ru-RU" altLang="en-US" sz="3200" dirty="0">
                <a:solidFill>
                  <a:schemeClr val="bg1"/>
                </a:solidFill>
              </a:rPr>
              <a:t>Распределение выручки </a:t>
            </a:r>
            <a:endParaRPr lang="ru-RU" sz="32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fontScale="25000" lnSpcReduction="20000"/>
          </a:bodyPr>
          <a:lstStyle/>
          <a:p>
            <a:pPr>
              <a:buFont typeface="Wingdings 3" charset="2"/>
              <a:buChar char=""/>
              <a:defRPr/>
            </a:pP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Из средств, вырученных от реализации предмета залога, </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70% (80%)</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направляется на погашение требований кредитора по обязательству, обеспеченному залогом имущества должника, но не более чем основная сумма задолженности по обеспеченному залогом обязательству и причитающихся процентов. Денежные средства, оставшиеся от суммы, вырученной от реализации предмета залога, вносятся на специальный банковский счет должника в следующем порядке:</a:t>
            </a:r>
          </a:p>
          <a:p>
            <a:pPr>
              <a:buFont typeface="Wingdings 3" charset="2"/>
              <a:buChar char=""/>
              <a:defRPr/>
            </a:pP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20% (15%)</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от суммы, вырученной от реализации предмета залога, - для погашения требований кредиторов первой и второй очереди в случае недостаточности иного имущества должника для погашения указанных требований  (</a:t>
            </a:r>
            <a:r>
              <a:rPr lang="zh-CN" altLang="en-US" sz="7200" b="1" u="sng" dirty="0">
                <a:solidFill>
                  <a:srgbClr val="002A7E"/>
                </a:solidFill>
                <a:latin typeface="Times New Roman" panose="02020603050405020304" pitchFamily="18" charset="0"/>
                <a:cs typeface="Arial" panose="020B0604020202020204" pitchFamily="34" charset="0"/>
                <a:sym typeface="SimSun" panose="02010600030101010101" pitchFamily="2" charset="-122"/>
              </a:rPr>
              <a:t>независимо от даты возникновения указанных требований);</a:t>
            </a:r>
          </a:p>
          <a:p>
            <a:pPr>
              <a:buFont typeface="Wingdings 3" charset="2"/>
              <a:buChar char=""/>
              <a:defRPr/>
            </a:pP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оставшиеся денежные средства </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(10% или 5%)</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 для погашения судебных расходов, расходов по выплате вознаграждения арбитражным управляющим и оплаты услуг лиц, привлеченных арбитражным управляющим в целях обеспечения исполнения возложенных на него обязанностей.</a:t>
            </a:r>
          </a:p>
          <a:p>
            <a:pPr>
              <a:buFont typeface="Wingdings 3" charset="2"/>
              <a:buChar char=""/>
              <a:defRPr/>
            </a:pP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Если требования первой и второй очереди отсутствуют или полностью погашены (в том числе за счет выручки от реализации незаложенного имущества), оставшаяся от 20 </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(15%)</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часть суммы на специальном банковском счете используется на погашение оставшихся неудовлетворенными требований</a:t>
            </a:r>
            <a:r>
              <a:rPr lang="zh-CN" altLang="en-US" sz="7200" b="1" u="sng" dirty="0">
                <a:solidFill>
                  <a:srgbClr val="002A7E"/>
                </a:solidFill>
                <a:latin typeface="Times New Roman" panose="02020603050405020304" pitchFamily="18" charset="0"/>
                <a:cs typeface="Arial" panose="020B0604020202020204" pitchFamily="34" charset="0"/>
                <a:sym typeface="SimSun" panose="02010600030101010101" pitchFamily="2" charset="-122"/>
              </a:rPr>
              <a:t> залогового кредитора</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в соответствии с п</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2.1 ст</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138 Зо</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Б</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далее - на погашение текущих платежей и затем - на расчеты с кредиторами третьей очереди в общем порядке.</a:t>
            </a:r>
          </a:p>
          <a:p>
            <a:pPr>
              <a:buFont typeface="Wingdings 3" charset="2"/>
              <a:buChar char=""/>
              <a:defRPr/>
            </a:pPr>
            <a:r>
              <a:rPr lang="ru-RU" altLang="zh-CN" sz="7200" b="1" u="sng" dirty="0">
                <a:solidFill>
                  <a:srgbClr val="FF0000"/>
                </a:solidFill>
                <a:latin typeface="Times New Roman" panose="02020603050405020304" pitchFamily="18" charset="0"/>
                <a:cs typeface="Arial" panose="020B0604020202020204" pitchFamily="34" charset="0"/>
                <a:sym typeface="SimSun" panose="02010600030101010101" pitchFamily="2" charset="-122"/>
              </a:rPr>
              <a:t>При банкротстве гражданина (ст. 213.27)</a:t>
            </a:r>
          </a:p>
          <a:p>
            <a:pPr>
              <a:buFont typeface="Wingdings 3" charset="2"/>
              <a:buChar char=""/>
              <a:defRPr/>
            </a:pP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80%</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суммы, вырученной от реализации предмета залога, направляется на погашение требований </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залогового </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кредитора</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a:t>
            </a:r>
          </a:p>
          <a:p>
            <a:pPr>
              <a:buFont typeface="Wingdings 3" charset="2"/>
              <a:buChar char=""/>
              <a:defRPr/>
            </a:pP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10% -на</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погашения требований кредиторов первой и второй очереди в случае недостаточности иного имущества гражданина для погашения указанных требований</a:t>
            </a: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a:t>
            </a:r>
            <a:r>
              <a:rPr lang="ru-RU" altLang="zh-CN" sz="7200" b="1" u="sng" dirty="0">
                <a:solidFill>
                  <a:srgbClr val="002A7E"/>
                </a:solidFill>
                <a:latin typeface="Times New Roman" panose="02020603050405020304" pitchFamily="18" charset="0"/>
                <a:cs typeface="Arial" panose="020B0604020202020204" pitchFamily="34" charset="0"/>
                <a:sym typeface="SimSun" panose="02010600030101010101" pitchFamily="2" charset="-122"/>
              </a:rPr>
              <a:t> </a:t>
            </a:r>
            <a:r>
              <a:rPr lang="ru-RU" altLang="zh-CN" sz="7200" b="1" u="sng" dirty="0">
                <a:solidFill>
                  <a:srgbClr val="7C0701"/>
                </a:solidFill>
                <a:latin typeface="Times New Roman" panose="02020603050405020304" pitchFamily="18" charset="0"/>
                <a:cs typeface="Arial" panose="020B0604020202020204" pitchFamily="34" charset="0"/>
                <a:sym typeface="SimSun" panose="02010600030101010101" pitchFamily="2" charset="-122"/>
              </a:rPr>
              <a:t>Остаток в конкурсную массу.</a:t>
            </a:r>
          </a:p>
          <a:p>
            <a:pPr>
              <a:buFont typeface="Wingdings 3" charset="2"/>
              <a:buChar char=""/>
              <a:defRPr/>
            </a:pPr>
            <a:r>
              <a:rPr lang="ru-RU" altLang="zh-CN"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10% на</a:t>
            </a:r>
            <a:r>
              <a:rPr lang="zh-CN" altLang="en-US" sz="7200" b="1" dirty="0">
                <a:solidFill>
                  <a:srgbClr val="002A7E"/>
                </a:solidFill>
                <a:latin typeface="Times New Roman" panose="02020603050405020304" pitchFamily="18" charset="0"/>
                <a:cs typeface="Arial" panose="020B0604020202020204" pitchFamily="34" charset="0"/>
                <a:sym typeface="SimSun" panose="02010600030101010101" pitchFamily="2" charset="-122"/>
              </a:rPr>
              <a:t> погашения судебных расходов, расходов на выплату вознаграждения финансовому управляющему, расходов на оплату услуг лиц, привлеченных финансовым управляющим в целях обеспечения исполнения возложенных на него обязанностей, </a:t>
            </a:r>
            <a:r>
              <a:rPr lang="zh-CN" altLang="en-US" sz="7200" b="1" dirty="0">
                <a:solidFill>
                  <a:srgbClr val="7C0701"/>
                </a:solidFill>
                <a:latin typeface="Times New Roman" panose="02020603050405020304" pitchFamily="18" charset="0"/>
                <a:cs typeface="Arial" panose="020B0604020202020204" pitchFamily="34" charset="0"/>
                <a:sym typeface="SimSun" panose="02010600030101010101" pitchFamily="2" charset="-122"/>
              </a:rPr>
              <a:t>и расходов, связанных с реализацией предмета залога. </a:t>
            </a:r>
            <a:r>
              <a:rPr lang="ru-RU" altLang="zh-CN" sz="7200" b="1" u="sng" dirty="0">
                <a:solidFill>
                  <a:srgbClr val="000099"/>
                </a:solidFill>
                <a:latin typeface="Times New Roman" panose="02020603050405020304" pitchFamily="18" charset="0"/>
                <a:cs typeface="Arial" panose="020B0604020202020204" pitchFamily="34" charset="0"/>
                <a:sym typeface="SimSun" panose="02010600030101010101" pitchFamily="2" charset="-122"/>
              </a:rPr>
              <a:t>Остаток - залоговому кредитору.</a:t>
            </a:r>
          </a:p>
          <a:p>
            <a:pPr>
              <a:lnSpc>
                <a:spcPct val="70000"/>
              </a:lnSpc>
            </a:pPr>
            <a:r>
              <a:rPr lang="ru-RU" altLang="ru-RU" sz="7200" u="sng" dirty="0">
                <a:solidFill>
                  <a:srgbClr val="993300"/>
                </a:solidFill>
                <a:ea typeface="华文新魏" panose="02010800040101010101" pitchFamily="2" charset="-122"/>
                <a:cs typeface="Arial" panose="020B0604020202020204" pitchFamily="34" charset="0"/>
              </a:rPr>
              <a:t> </a:t>
            </a:r>
            <a:endParaRPr lang="ru-RU" altLang="ru-RU" sz="7200" dirty="0">
              <a:solidFill>
                <a:srgbClr val="000099"/>
              </a:solidFill>
              <a:ea typeface="华文新魏" panose="02010800040101010101" pitchFamily="2" charset="-122"/>
              <a:cs typeface="Arial" panose="020B0604020202020204" pitchFamily="34" charset="0"/>
              <a:hlinkClick r:id="rId2"/>
            </a:endParaRPr>
          </a:p>
          <a:p>
            <a:r>
              <a:rPr lang="ru-RU" altLang="en-US" sz="7200" dirty="0">
                <a:solidFill>
                  <a:srgbClr val="002A7E"/>
                </a:solidFill>
              </a:rPr>
              <a:t> </a:t>
            </a:r>
            <a:endParaRPr lang="ru-RU" altLang="ru-RU" sz="7200"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70</a:t>
            </a:fld>
            <a:endParaRPr lang="ru-RU" dirty="0"/>
          </a:p>
        </p:txBody>
      </p:sp>
    </p:spTree>
    <p:extLst>
      <p:ext uri="{BB962C8B-B14F-4D97-AF65-F5344CB8AC3E}">
        <p14:creationId xmlns:p14="http://schemas.microsoft.com/office/powerpoint/2010/main" val="3917932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340BA-E0DB-4776-BBC1-C03199E84D03}"/>
              </a:ext>
            </a:extLst>
          </p:cNvPr>
          <p:cNvSpPr>
            <a:spLocks noGrp="1"/>
          </p:cNvSpPr>
          <p:nvPr>
            <p:ph type="title"/>
          </p:nvPr>
        </p:nvSpPr>
        <p:spPr>
          <a:xfrm>
            <a:off x="0" y="2"/>
            <a:ext cx="12192000" cy="855676"/>
          </a:xfrm>
          <a:solidFill>
            <a:schemeClr val="bg2">
              <a:lumMod val="50000"/>
            </a:schemeClr>
          </a:solidFill>
        </p:spPr>
        <p:txBody>
          <a:bodyPr>
            <a:normAutofit/>
          </a:bodyPr>
          <a:lstStyle/>
          <a:p>
            <a:pPr algn="ctr"/>
            <a:r>
              <a:rPr lang="ru-RU" altLang="en-US" sz="3200">
                <a:solidFill>
                  <a:schemeClr val="bg1"/>
                </a:solidFill>
              </a:rPr>
              <a:t>Погашение первой, второй  очереди</a:t>
            </a:r>
            <a:r>
              <a:rPr lang="ru-RU" altLang="ru-RU" sz="3200">
                <a:solidFill>
                  <a:schemeClr val="bg1"/>
                </a:solidFill>
              </a:rPr>
              <a:t> </a:t>
            </a:r>
            <a:endParaRPr lang="ru-RU" sz="3200" dirty="0">
              <a:solidFill>
                <a:schemeClr val="bg1"/>
              </a:solidFill>
            </a:endParaRPr>
          </a:p>
        </p:txBody>
      </p:sp>
      <p:sp>
        <p:nvSpPr>
          <p:cNvPr id="3" name="Объект 2">
            <a:extLst>
              <a:ext uri="{FF2B5EF4-FFF2-40B4-BE49-F238E27FC236}">
                <a16:creationId xmlns:a16="http://schemas.microsoft.com/office/drawing/2014/main" id="{6A290DD3-937F-416F-95F6-5A37830A5466}"/>
              </a:ext>
            </a:extLst>
          </p:cNvPr>
          <p:cNvSpPr>
            <a:spLocks noGrp="1"/>
          </p:cNvSpPr>
          <p:nvPr>
            <p:ph idx="1"/>
          </p:nvPr>
        </p:nvSpPr>
        <p:spPr>
          <a:xfrm>
            <a:off x="0" y="855678"/>
            <a:ext cx="12192000" cy="6002322"/>
          </a:xfrm>
        </p:spPr>
        <p:txBody>
          <a:bodyPr>
            <a:normAutofit/>
          </a:bodyPr>
          <a:lstStyle/>
          <a:p>
            <a:pPr>
              <a:lnSpc>
                <a:spcPct val="70000"/>
              </a:lnSpc>
            </a:pPr>
            <a:r>
              <a:rPr lang="ru-RU" altLang="ru-RU" sz="2000" u="sng" dirty="0">
                <a:solidFill>
                  <a:srgbClr val="993300"/>
                </a:solidFill>
                <a:ea typeface="华文新魏" panose="02010800040101010101" pitchFamily="2" charset="-122"/>
                <a:cs typeface="Arial" panose="020B0604020202020204" pitchFamily="34" charset="0"/>
              </a:rPr>
              <a:t>Принцип очередности:</a:t>
            </a:r>
          </a:p>
          <a:p>
            <a:pPr>
              <a:lnSpc>
                <a:spcPct val="70000"/>
              </a:lnSpc>
            </a:pPr>
            <a:r>
              <a:rPr lang="ru-RU" altLang="ru-RU" sz="2000" dirty="0">
                <a:solidFill>
                  <a:srgbClr val="C00000"/>
                </a:solidFill>
                <a:ea typeface="华文新魏" panose="02010800040101010101" pitchFamily="2" charset="-122"/>
                <a:cs typeface="Arial" panose="020B0604020202020204" pitchFamily="34" charset="0"/>
              </a:rPr>
              <a:t>постановление ФАС МО от 08.02.2021 по делу N А41-20611/2016</a:t>
            </a:r>
          </a:p>
          <a:p>
            <a:pPr>
              <a:lnSpc>
                <a:spcPct val="70000"/>
              </a:lnSpc>
            </a:pPr>
            <a:r>
              <a:rPr lang="ru-RU" altLang="ru-RU" sz="2000" dirty="0">
                <a:solidFill>
                  <a:srgbClr val="000099"/>
                </a:solidFill>
                <a:ea typeface="华文新魏" panose="02010800040101010101" pitchFamily="2" charset="-122"/>
                <a:cs typeface="Arial" panose="020B0604020202020204" pitchFamily="34" charset="0"/>
              </a:rPr>
              <a:t>с учетом положений ст. 134 Закона о банкротстве, вопреки доводам заявителя, до перехода к расчетам с реестровыми кредиторами конкурсный управляющий обязан погасить текущие требования.</a:t>
            </a:r>
          </a:p>
          <a:p>
            <a:pPr>
              <a:lnSpc>
                <a:spcPct val="70000"/>
              </a:lnSpc>
            </a:pPr>
            <a:r>
              <a:rPr lang="ru-RU" altLang="ru-RU" sz="2000" dirty="0">
                <a:solidFill>
                  <a:srgbClr val="000099"/>
                </a:solidFill>
                <a:ea typeface="华文新魏" panose="02010800040101010101" pitchFamily="2" charset="-122"/>
                <a:cs typeface="Arial" panose="020B0604020202020204" pitchFamily="34" charset="0"/>
              </a:rPr>
              <a:t>Поскольку вырученных от реализации предмета залога денежных средств недостаточного для погашения текущих обязательств должника, оснований для перехода к расчетам с кредиторами первой и второй очереди, чьи требования включены в реестр требований кредиторов ЗАО "</a:t>
            </a:r>
            <a:r>
              <a:rPr lang="ru-RU" altLang="ru-RU" sz="2000" dirty="0" err="1">
                <a:solidFill>
                  <a:srgbClr val="000099"/>
                </a:solidFill>
                <a:ea typeface="华文新魏" panose="02010800040101010101" pitchFamily="2" charset="-122"/>
                <a:cs typeface="Arial" panose="020B0604020202020204" pitchFamily="34" charset="0"/>
              </a:rPr>
              <a:t>Стройсервис</a:t>
            </a:r>
            <a:r>
              <a:rPr lang="ru-RU" altLang="ru-RU" sz="2000" dirty="0">
                <a:solidFill>
                  <a:srgbClr val="000099"/>
                </a:solidFill>
                <a:ea typeface="华文新魏" panose="02010800040101010101" pitchFamily="2" charset="-122"/>
                <a:cs typeface="Arial" panose="020B0604020202020204" pitchFamily="34" charset="0"/>
              </a:rPr>
              <a:t>", не имеется.</a:t>
            </a:r>
          </a:p>
          <a:p>
            <a:pPr>
              <a:lnSpc>
                <a:spcPct val="70000"/>
              </a:lnSpc>
            </a:pPr>
            <a:r>
              <a:rPr lang="ru-RU" altLang="ru-RU" sz="2000" i="1" dirty="0">
                <a:solidFill>
                  <a:srgbClr val="C00000"/>
                </a:solidFill>
                <a:ea typeface="华文新魏" panose="02010800040101010101" pitchFamily="2" charset="-122"/>
                <a:cs typeface="Arial" panose="020B0604020202020204" pitchFamily="34" charset="0"/>
              </a:rPr>
              <a:t>определение ВС РФ от 16 апреля 2021 г. N 305-ЭС21-3639 – отказано в передаче.</a:t>
            </a:r>
          </a:p>
          <a:p>
            <a:pPr>
              <a:lnSpc>
                <a:spcPct val="70000"/>
              </a:lnSpc>
            </a:pPr>
            <a:endParaRPr lang="ru-RU" altLang="ru-RU" sz="2000" i="1" dirty="0">
              <a:solidFill>
                <a:srgbClr val="C00000"/>
              </a:solidFill>
              <a:ea typeface="华文新魏" panose="0201080004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70000"/>
              </a:lnSpc>
            </a:pPr>
            <a:r>
              <a:rPr lang="ru-RU" altLang="ru-RU" sz="2000" u="sng" dirty="0">
                <a:solidFill>
                  <a:srgbClr val="993300"/>
                </a:solidFill>
                <a:ea typeface="华文新魏" panose="02010800040101010101" pitchFamily="2" charset="-122"/>
                <a:cs typeface="Arial" panose="020B0604020202020204" pitchFamily="34" charset="0"/>
              </a:rPr>
              <a:t>Принцип пропорциональности (в рамках одной очереди):</a:t>
            </a:r>
          </a:p>
          <a:p>
            <a:pPr>
              <a:lnSpc>
                <a:spcPct val="70000"/>
              </a:lnSpc>
            </a:pPr>
            <a:r>
              <a:rPr lang="ru-RU" altLang="ru-RU" sz="2000" dirty="0">
                <a:solidFill>
                  <a:srgbClr val="C00000"/>
                </a:solidFill>
                <a:ea typeface="华文新魏" panose="02010800040101010101" pitchFamily="2" charset="-122"/>
                <a:cs typeface="Arial" panose="020B0604020202020204" pitchFamily="34" charset="0"/>
              </a:rPr>
              <a:t>постановление ФАС СЗО от 16 мая 2019 г. по делу N А03-140/2014 </a:t>
            </a:r>
            <a:endParaRPr lang="ru-RU" altLang="ru-RU" sz="2000" u="sng" dirty="0">
              <a:solidFill>
                <a:srgbClr val="C00000"/>
              </a:solidFill>
              <a:ea typeface="华文新魏" panose="02010800040101010101" pitchFamily="2" charset="-122"/>
              <a:cs typeface="Arial" panose="020B0604020202020204" pitchFamily="34" charset="0"/>
            </a:endParaRPr>
          </a:p>
          <a:p>
            <a:pPr>
              <a:lnSpc>
                <a:spcPct val="70000"/>
              </a:lnSpc>
            </a:pPr>
            <a:r>
              <a:rPr lang="ru-RU" altLang="ru-RU" sz="2000" dirty="0">
                <a:solidFill>
                  <a:srgbClr val="000099"/>
                </a:solidFill>
                <a:ea typeface="华文新魏" panose="02010800040101010101" pitchFamily="2" charset="-122"/>
                <a:cs typeface="Arial" panose="020B0604020202020204" pitchFamily="34" charset="0"/>
              </a:rPr>
              <a:t>требования ФНС России, подлежащие исполнению в режиме, установленном для удовлетворения требований о выплате заработной платы, и требования по текущей задолженности по заработной плате, относятся к одной очереди (второй) и должны погашаться в соответствии с требованиями статьи 134 и пункта 3 статьи 142 Закона о банкротстве, согласно которому при недостаточности денежных средств должника для удовлетворения требований кредиторов одной очереди денежные средства распределяются между кредиторами соответствующей очереди пропорционально суммам их требований, включенных в реестр требований кредиторов, если иное не предусмотрено настоящим Законом.</a:t>
            </a:r>
            <a:endParaRPr lang="ru-RU" altLang="ru-RU" sz="2000" dirty="0">
              <a:solidFill>
                <a:srgbClr val="000099"/>
              </a:solidFill>
              <a:ea typeface="华文新魏" panose="02010800040101010101" pitchFamily="2" charset="-122"/>
              <a:cs typeface="Arial" panose="020B0604020202020204" pitchFamily="34" charset="0"/>
              <a:hlinkClick r:id="rId3"/>
            </a:endParaRPr>
          </a:p>
          <a:p>
            <a:pPr>
              <a:lnSpc>
                <a:spcPct val="70000"/>
              </a:lnSpc>
            </a:pPr>
            <a:endParaRPr lang="ru-RU" altLang="ru-RU" sz="2000" i="1" dirty="0">
              <a:solidFill>
                <a:srgbClr val="C00000"/>
              </a:solidFill>
              <a:ea typeface="华文新魏" panose="0201080004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70000"/>
              </a:lnSpc>
            </a:pPr>
            <a:endParaRPr lang="ru-RU" altLang="ru-RU" dirty="0">
              <a:solidFill>
                <a:srgbClr val="003399"/>
              </a:solidFill>
            </a:endParaRPr>
          </a:p>
          <a:p>
            <a:endParaRPr lang="ru-RU" altLang="ru-RU" dirty="0">
              <a:solidFill>
                <a:srgbClr val="002A7E"/>
              </a:solidFill>
            </a:endParaRPr>
          </a:p>
          <a:p>
            <a:endParaRPr lang="ru-RU" dirty="0"/>
          </a:p>
        </p:txBody>
      </p:sp>
      <p:sp>
        <p:nvSpPr>
          <p:cNvPr id="4" name="Номер слайда 3">
            <a:extLst>
              <a:ext uri="{FF2B5EF4-FFF2-40B4-BE49-F238E27FC236}">
                <a16:creationId xmlns:a16="http://schemas.microsoft.com/office/drawing/2014/main" id="{2B91D018-1D93-4203-BA15-86CD5C1F34BB}"/>
              </a:ext>
            </a:extLst>
          </p:cNvPr>
          <p:cNvSpPr>
            <a:spLocks noGrp="1"/>
          </p:cNvSpPr>
          <p:nvPr>
            <p:ph type="sldNum" sz="quarter" idx="12"/>
          </p:nvPr>
        </p:nvSpPr>
        <p:spPr/>
        <p:txBody>
          <a:bodyPr/>
          <a:lstStyle/>
          <a:p>
            <a:fld id="{608A0D5B-5051-4464-BB30-AEA7E665977E}" type="slidenum">
              <a:rPr lang="ru-RU" smtClean="0"/>
              <a:t>71</a:t>
            </a:fld>
            <a:endParaRPr lang="ru-RU" dirty="0"/>
          </a:p>
        </p:txBody>
      </p:sp>
    </p:spTree>
    <p:extLst>
      <p:ext uri="{BB962C8B-B14F-4D97-AF65-F5344CB8AC3E}">
        <p14:creationId xmlns:p14="http://schemas.microsoft.com/office/powerpoint/2010/main" val="3393159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340BA-E0DB-4776-BBC1-C03199E84D03}"/>
              </a:ext>
            </a:extLst>
          </p:cNvPr>
          <p:cNvSpPr>
            <a:spLocks noGrp="1"/>
          </p:cNvSpPr>
          <p:nvPr>
            <p:ph type="title"/>
          </p:nvPr>
        </p:nvSpPr>
        <p:spPr>
          <a:xfrm>
            <a:off x="0" y="2"/>
            <a:ext cx="12192000" cy="855676"/>
          </a:xfrm>
          <a:solidFill>
            <a:schemeClr val="bg2">
              <a:lumMod val="50000"/>
            </a:schemeClr>
          </a:solidFill>
        </p:spPr>
        <p:txBody>
          <a:bodyPr>
            <a:normAutofit/>
          </a:bodyPr>
          <a:lstStyle/>
          <a:p>
            <a:pPr algn="ctr"/>
            <a:r>
              <a:rPr lang="ru-RU" altLang="en-US" sz="3200" dirty="0">
                <a:solidFill>
                  <a:schemeClr val="bg1"/>
                </a:solidFill>
              </a:rPr>
              <a:t>Расходы на обеспечение сохранности залога в банкротстве ФЛ  </a:t>
            </a:r>
            <a:endParaRPr lang="ru-RU" sz="3200" dirty="0">
              <a:solidFill>
                <a:schemeClr val="bg1"/>
              </a:solidFill>
            </a:endParaRPr>
          </a:p>
        </p:txBody>
      </p:sp>
      <p:sp>
        <p:nvSpPr>
          <p:cNvPr id="3" name="Объект 2">
            <a:extLst>
              <a:ext uri="{FF2B5EF4-FFF2-40B4-BE49-F238E27FC236}">
                <a16:creationId xmlns:a16="http://schemas.microsoft.com/office/drawing/2014/main" id="{6A290DD3-937F-416F-95F6-5A37830A5466}"/>
              </a:ext>
            </a:extLst>
          </p:cNvPr>
          <p:cNvSpPr>
            <a:spLocks noGrp="1"/>
          </p:cNvSpPr>
          <p:nvPr>
            <p:ph idx="1"/>
          </p:nvPr>
        </p:nvSpPr>
        <p:spPr>
          <a:xfrm>
            <a:off x="0" y="855678"/>
            <a:ext cx="12192000" cy="6002322"/>
          </a:xfrm>
        </p:spPr>
        <p:txBody>
          <a:bodyPr>
            <a:normAutofit/>
          </a:bodyPr>
          <a:lstStyle/>
          <a:p>
            <a:pPr>
              <a:lnSpc>
                <a:spcPct val="70000"/>
              </a:lnSpc>
            </a:pPr>
            <a:r>
              <a:rPr lang="ru-RU" altLang="ru-RU" sz="2000" dirty="0">
                <a:solidFill>
                  <a:srgbClr val="C00000"/>
                </a:solidFill>
              </a:rPr>
              <a:t>Постановление ФАС ДО от 02.07.2019 N Ф03-2238/2019 по делу N А73-2229/2017 </a:t>
            </a:r>
            <a:r>
              <a:rPr lang="ru-RU" altLang="ru-RU" sz="2000" dirty="0">
                <a:solidFill>
                  <a:srgbClr val="000099"/>
                </a:solidFill>
              </a:rPr>
              <a:t>-финансовый управляющий необоснованно вычел расходы на хранение и реализацию залогового имущества из 80% его стоимости, причитающихся залоговому кредитору</a:t>
            </a:r>
          </a:p>
          <a:p>
            <a:pPr>
              <a:lnSpc>
                <a:spcPct val="70000"/>
              </a:lnSpc>
            </a:pPr>
            <a:r>
              <a:rPr lang="ru-RU" altLang="ru-RU" sz="2000" dirty="0">
                <a:solidFill>
                  <a:srgbClr val="C00000"/>
                </a:solidFill>
              </a:rPr>
              <a:t>Постановление ФАС ПО </a:t>
            </a:r>
            <a:r>
              <a:rPr lang="ru-RU" altLang="zh-CN" sz="2000" dirty="0">
                <a:solidFill>
                  <a:srgbClr val="C00000"/>
                </a:solidFill>
                <a:latin typeface="Times New Roman" panose="02020603050405020304" pitchFamily="18" charset="0"/>
                <a:cs typeface="Arial" panose="020B0604020202020204" pitchFamily="34" charset="0"/>
                <a:sym typeface="SimSun" panose="02010600030101010101" pitchFamily="2" charset="-122"/>
              </a:rPr>
              <a:t> </a:t>
            </a:r>
            <a:r>
              <a:rPr lang="ru-RU" altLang="ru-RU" sz="2000" dirty="0">
                <a:solidFill>
                  <a:srgbClr val="C00000"/>
                </a:solidFill>
                <a:ea typeface="华文新魏" panose="02010800040101010101" pitchFamily="2" charset="-122"/>
                <a:cs typeface="Arial" panose="020B0604020202020204" pitchFamily="34" charset="0"/>
              </a:rPr>
              <a:t> </a:t>
            </a:r>
            <a:r>
              <a:rPr lang="ru-RU" altLang="ru-RU" sz="2000" dirty="0">
                <a:solidFill>
                  <a:srgbClr val="C00000"/>
                </a:solidFill>
              </a:rPr>
              <a:t>от 9 августа 2021 г. N Ф06-48890/2019 </a:t>
            </a:r>
            <a:r>
              <a:rPr lang="ru-RU" altLang="ru-RU" sz="2000" dirty="0">
                <a:solidFill>
                  <a:srgbClr val="000099"/>
                </a:solidFill>
              </a:rPr>
              <a:t>-  в отличие от статьи 138 Закона о банкротстве, статья 213.27 Закона о банкротстве, устанавливающая специальные правила, не устанавливает приоритет текущих расходов, связанных с обеспечением сохранности и реализации предмета залога, а относит их к подлежащим удовлетворению за счет денежных средств в размере десяти процентов суммы, вырученной от реализации предмета залога.</a:t>
            </a:r>
            <a:endParaRPr lang="ru-RU" altLang="ru-RU" sz="2000" dirty="0">
              <a:solidFill>
                <a:srgbClr val="000099"/>
              </a:solidFill>
              <a:hlinkClick r:id="rId2"/>
            </a:endParaRPr>
          </a:p>
          <a:p>
            <a:pPr>
              <a:lnSpc>
                <a:spcPct val="70000"/>
              </a:lnSpc>
            </a:pPr>
            <a:r>
              <a:rPr lang="ru-RU" altLang="ru-RU" sz="2000" dirty="0">
                <a:solidFill>
                  <a:srgbClr val="C00000"/>
                </a:solidFill>
              </a:rPr>
              <a:t>Постановление ФАС от 4 декабря 2020 г. по делу N А63-3523/2015</a:t>
            </a:r>
            <a:r>
              <a:rPr lang="ru-RU" altLang="ru-RU" sz="2000" dirty="0"/>
              <a:t> </a:t>
            </a:r>
            <a:r>
              <a:rPr lang="ru-RU" altLang="ru-RU" sz="2000" dirty="0">
                <a:solidFill>
                  <a:srgbClr val="C00000"/>
                </a:solidFill>
              </a:rPr>
              <a:t>- </a:t>
            </a:r>
            <a:r>
              <a:rPr lang="ru-RU" altLang="ru-RU" sz="2000" dirty="0">
                <a:solidFill>
                  <a:srgbClr val="000099"/>
                </a:solidFill>
              </a:rPr>
              <a:t>Подход финансового управляющего, согласно которому распределение денежных средств, вырученных от реализации предмета залога, должно осуществляться с обязательным применением положений пункта 6 статьи 138 Закона о банкротстве неправомерен, поскольку порядок распределения денежных средств, вырученных от реализации предмета залога в деле о банкротстве физического лица отдельно урегулирован в пункте 5 статьи 213.27 Закона о банкротстве.</a:t>
            </a:r>
            <a:endParaRPr lang="ru-RU" altLang="ru-RU" sz="2000" dirty="0">
              <a:solidFill>
                <a:srgbClr val="000099"/>
              </a:solidFill>
              <a:hlinkClick r:id="rId3"/>
            </a:endParaRPr>
          </a:p>
          <a:p>
            <a:pPr>
              <a:lnSpc>
                <a:spcPct val="70000"/>
              </a:lnSpc>
            </a:pPr>
            <a:r>
              <a:rPr lang="ru-RU" altLang="ru-RU" sz="2000" u="sng" dirty="0">
                <a:solidFill>
                  <a:srgbClr val="993300"/>
                </a:solidFill>
                <a:ea typeface="华文新魏" panose="02010800040101010101" pitchFamily="2" charset="-122"/>
                <a:cs typeface="Arial" panose="020B0604020202020204" pitchFamily="34" charset="0"/>
              </a:rPr>
              <a:t> </a:t>
            </a:r>
            <a:endParaRPr lang="ru-RU" altLang="ru-RU" sz="2000" i="1" dirty="0">
              <a:solidFill>
                <a:srgbClr val="C00000"/>
              </a:solidFill>
              <a:ea typeface="华文新魏" panose="0201080004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endParaRPr>
          </a:p>
          <a:p>
            <a:pPr>
              <a:lnSpc>
                <a:spcPct val="70000"/>
              </a:lnSpc>
            </a:pPr>
            <a:endParaRPr lang="ru-RU" altLang="ru-RU" dirty="0">
              <a:solidFill>
                <a:srgbClr val="003399"/>
              </a:solidFill>
            </a:endParaRPr>
          </a:p>
          <a:p>
            <a:endParaRPr lang="ru-RU" altLang="ru-RU" dirty="0">
              <a:solidFill>
                <a:srgbClr val="002A7E"/>
              </a:solidFill>
            </a:endParaRPr>
          </a:p>
          <a:p>
            <a:endParaRPr lang="ru-RU" dirty="0"/>
          </a:p>
        </p:txBody>
      </p:sp>
      <p:sp>
        <p:nvSpPr>
          <p:cNvPr id="4" name="Номер слайда 3">
            <a:extLst>
              <a:ext uri="{FF2B5EF4-FFF2-40B4-BE49-F238E27FC236}">
                <a16:creationId xmlns:a16="http://schemas.microsoft.com/office/drawing/2014/main" id="{2B91D018-1D93-4203-BA15-86CD5C1F34BB}"/>
              </a:ext>
            </a:extLst>
          </p:cNvPr>
          <p:cNvSpPr>
            <a:spLocks noGrp="1"/>
          </p:cNvSpPr>
          <p:nvPr>
            <p:ph type="sldNum" sz="quarter" idx="12"/>
          </p:nvPr>
        </p:nvSpPr>
        <p:spPr/>
        <p:txBody>
          <a:bodyPr/>
          <a:lstStyle/>
          <a:p>
            <a:fld id="{608A0D5B-5051-4464-BB30-AEA7E665977E}" type="slidenum">
              <a:rPr lang="ru-RU" smtClean="0"/>
              <a:t>72</a:t>
            </a:fld>
            <a:endParaRPr lang="ru-RU" dirty="0"/>
          </a:p>
        </p:txBody>
      </p:sp>
    </p:spTree>
    <p:extLst>
      <p:ext uri="{BB962C8B-B14F-4D97-AF65-F5344CB8AC3E}">
        <p14:creationId xmlns:p14="http://schemas.microsoft.com/office/powerpoint/2010/main" val="1497581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340BA-E0DB-4776-BBC1-C03199E84D03}"/>
              </a:ext>
            </a:extLst>
          </p:cNvPr>
          <p:cNvSpPr>
            <a:spLocks noGrp="1"/>
          </p:cNvSpPr>
          <p:nvPr>
            <p:ph type="title"/>
          </p:nvPr>
        </p:nvSpPr>
        <p:spPr>
          <a:xfrm>
            <a:off x="0" y="1"/>
            <a:ext cx="12192000" cy="1266737"/>
          </a:xfrm>
          <a:solidFill>
            <a:schemeClr val="bg2">
              <a:lumMod val="50000"/>
            </a:schemeClr>
          </a:solidFill>
        </p:spPr>
        <p:txBody>
          <a:bodyPr>
            <a:normAutofit/>
          </a:bodyPr>
          <a:lstStyle/>
          <a:p>
            <a:pPr algn="ctr"/>
            <a:r>
              <a:rPr lang="ru-RU" altLang="ru-RU" sz="3200" dirty="0">
                <a:solidFill>
                  <a:schemeClr val="bg1"/>
                </a:solidFill>
              </a:rPr>
              <a:t>Определение от  </a:t>
            </a:r>
            <a:r>
              <a:rPr lang="ru-RU" altLang="ru-RU" sz="3200" dirty="0"/>
              <a:t> </a:t>
            </a:r>
            <a:r>
              <a:rPr lang="ru-RU" altLang="ru-RU" sz="3200" dirty="0">
                <a:solidFill>
                  <a:schemeClr val="bg1"/>
                </a:solidFill>
              </a:rPr>
              <a:t>21.05.2020 N 307-ЭС19-25735 </a:t>
            </a:r>
            <a:r>
              <a:rPr lang="ru-RU" sz="3200" dirty="0">
                <a:solidFill>
                  <a:schemeClr val="bg1"/>
                </a:solidFill>
              </a:rPr>
              <a:t>Распределение выручки</a:t>
            </a:r>
          </a:p>
        </p:txBody>
      </p:sp>
      <p:sp>
        <p:nvSpPr>
          <p:cNvPr id="3" name="Объект 2">
            <a:extLst>
              <a:ext uri="{FF2B5EF4-FFF2-40B4-BE49-F238E27FC236}">
                <a16:creationId xmlns:a16="http://schemas.microsoft.com/office/drawing/2014/main" id="{6A290DD3-937F-416F-95F6-5A37830A5466}"/>
              </a:ext>
            </a:extLst>
          </p:cNvPr>
          <p:cNvSpPr>
            <a:spLocks noGrp="1"/>
          </p:cNvSpPr>
          <p:nvPr>
            <p:ph idx="1"/>
          </p:nvPr>
        </p:nvSpPr>
        <p:spPr>
          <a:xfrm>
            <a:off x="0" y="1266738"/>
            <a:ext cx="12192000" cy="5591261"/>
          </a:xfrm>
        </p:spPr>
        <p:txBody>
          <a:bodyPr>
            <a:normAutofit fontScale="77500" lnSpcReduction="20000"/>
          </a:bodyPr>
          <a:lstStyle/>
          <a:p>
            <a:r>
              <a:rPr lang="ru-RU" altLang="ru-RU" dirty="0">
                <a:solidFill>
                  <a:srgbClr val="0070C0"/>
                </a:solidFill>
              </a:rPr>
              <a:t>Распределение выручки от реализации залога в деле о банкротстве гражданина.</a:t>
            </a:r>
          </a:p>
          <a:p>
            <a:r>
              <a:rPr lang="ru-RU" altLang="ru-RU" dirty="0">
                <a:solidFill>
                  <a:srgbClr val="0070C0"/>
                </a:solidFill>
              </a:rPr>
              <a:t>В соответствии с </a:t>
            </a:r>
            <a:r>
              <a:rPr lang="ru-RU" altLang="ru-RU" dirty="0" err="1">
                <a:solidFill>
                  <a:srgbClr val="0070C0"/>
                </a:solidFill>
              </a:rPr>
              <a:t>абз</a:t>
            </a:r>
            <a:r>
              <a:rPr lang="ru-RU" altLang="ru-RU" dirty="0">
                <a:solidFill>
                  <a:srgbClr val="0070C0"/>
                </a:solidFill>
              </a:rPr>
              <a:t>. 4, 6 п.5 ст.213.27 из оставшихся средств 10% на расходы направляются на погашение судебных расходов, расходов на выплату вознаграждения финансовому управляющему, расходов на оплату услуг лиц, привлеченных финансовым управляющим в целях обеспечения исполнения возложенных на него обязанностей, и расходов, связанных с реализацией предмета залога. Оставшиеся от процентов на расходы" средства подлежат направлению на расчеты с залоговым кредитором.</a:t>
            </a:r>
          </a:p>
          <a:p>
            <a:r>
              <a:rPr lang="ru-RU" altLang="ru-RU" dirty="0">
                <a:solidFill>
                  <a:srgbClr val="0070C0"/>
                </a:solidFill>
              </a:rPr>
              <a:t> </a:t>
            </a:r>
            <a:r>
              <a:rPr lang="ru-RU" altLang="ru-RU" dirty="0">
                <a:solidFill>
                  <a:srgbClr val="003399"/>
                </a:solidFill>
              </a:rPr>
              <a:t>В силу </a:t>
            </a:r>
            <a:r>
              <a:rPr lang="ru-RU" altLang="ru-RU" dirty="0" err="1">
                <a:solidFill>
                  <a:srgbClr val="003399"/>
                </a:solidFill>
              </a:rPr>
              <a:t>абз</a:t>
            </a:r>
            <a:r>
              <a:rPr lang="ru-RU" altLang="ru-RU" dirty="0">
                <a:solidFill>
                  <a:srgbClr val="003399"/>
                </a:solidFill>
              </a:rPr>
              <a:t>. 3 п. 5 </a:t>
            </a:r>
            <a:r>
              <a:rPr lang="ru-RU" altLang="ru-RU" dirty="0" err="1">
                <a:solidFill>
                  <a:srgbClr val="003399"/>
                </a:solidFill>
              </a:rPr>
              <a:t>стю</a:t>
            </a:r>
            <a:r>
              <a:rPr lang="ru-RU" altLang="ru-RU" dirty="0">
                <a:solidFill>
                  <a:srgbClr val="003399"/>
                </a:solidFill>
              </a:rPr>
              <a:t> 213.27  другие 10% направляются на погашение требований кредиторов должника первой и второй очереди в случае недостаточности иного имущества гражданина для погашения указанных требований.</a:t>
            </a:r>
            <a:endParaRPr lang="ru-RU" altLang="ru-RU" dirty="0">
              <a:solidFill>
                <a:srgbClr val="003399"/>
              </a:solidFill>
              <a:hlinkClick r:id="rId2"/>
            </a:endParaRPr>
          </a:p>
          <a:p>
            <a:r>
              <a:rPr lang="ru-RU" altLang="ru-RU" dirty="0">
                <a:solidFill>
                  <a:srgbClr val="003399"/>
                </a:solidFill>
              </a:rPr>
              <a:t> при отсутствии кредиторов первой и второй очереди (или при достаточности иного имущества для расчетов с ними) "другие десять процентов" включаются в конкурсную массу. Указание законом на включение названных средств в конкурсную массу означает, </a:t>
            </a:r>
            <a:r>
              <a:rPr lang="ru-RU" altLang="ru-RU" b="1" dirty="0">
                <a:solidFill>
                  <a:srgbClr val="003399"/>
                </a:solidFill>
              </a:rPr>
              <a:t>что они также подлежат распределению с учетом приоритета залогового кредитора (статьи 18.1, 134 и 138 Закона о банкротстве) при условии, что обеспеченное залогом требование не было удовлетворено в полном объеме.</a:t>
            </a:r>
            <a:r>
              <a:rPr lang="ru-RU" altLang="ru-RU" dirty="0">
                <a:solidFill>
                  <a:srgbClr val="003399"/>
                </a:solidFill>
              </a:rPr>
              <a:t> </a:t>
            </a:r>
          </a:p>
          <a:p>
            <a:r>
              <a:rPr lang="ru-RU" altLang="ru-RU" dirty="0">
                <a:solidFill>
                  <a:srgbClr val="003399"/>
                </a:solidFill>
              </a:rPr>
              <a:t>Именно такое толкование названной норме</a:t>
            </a:r>
            <a:r>
              <a:rPr lang="ru-RU" altLang="ru-RU" dirty="0">
                <a:solidFill>
                  <a:srgbClr val="0563C1"/>
                </a:solidFill>
              </a:rPr>
              <a:t> дано в определениях Судебной коллегии по экономическим спорам ВС РФ </a:t>
            </a:r>
            <a:r>
              <a:rPr lang="ru-RU" altLang="ru-RU" dirty="0">
                <a:solidFill>
                  <a:srgbClr val="003399"/>
                </a:solidFill>
              </a:rPr>
              <a:t>от 16.12.2019 </a:t>
            </a:r>
            <a:r>
              <a:rPr lang="en-US" altLang="ru-RU" dirty="0">
                <a:solidFill>
                  <a:srgbClr val="003399"/>
                </a:solidFill>
              </a:rPr>
              <a:t>N 305-</a:t>
            </a:r>
            <a:r>
              <a:rPr lang="ru-RU" altLang="ru-RU" dirty="0">
                <a:solidFill>
                  <a:srgbClr val="003399"/>
                </a:solidFill>
              </a:rPr>
              <a:t>ЭС19-927(2-5), от 24.12.2018 N 305-ЭС18-15086(1,2) и от 24.12.2018 N 304-ЭС18-13615.</a:t>
            </a:r>
            <a:endParaRPr lang="ru-RU" altLang="ru-RU" dirty="0">
              <a:solidFill>
                <a:srgbClr val="003399"/>
              </a:solidFill>
              <a:hlinkClick r:id="rId3"/>
            </a:endParaRPr>
          </a:p>
          <a:p>
            <a:r>
              <a:rPr lang="ru-RU" altLang="ru-RU" dirty="0">
                <a:solidFill>
                  <a:srgbClr val="002A7E"/>
                </a:solidFill>
              </a:rPr>
              <a:t> </a:t>
            </a:r>
          </a:p>
          <a:p>
            <a:endParaRPr lang="ru-RU" dirty="0"/>
          </a:p>
        </p:txBody>
      </p:sp>
      <p:sp>
        <p:nvSpPr>
          <p:cNvPr id="4" name="Номер слайда 3">
            <a:extLst>
              <a:ext uri="{FF2B5EF4-FFF2-40B4-BE49-F238E27FC236}">
                <a16:creationId xmlns:a16="http://schemas.microsoft.com/office/drawing/2014/main" id="{2B91D018-1D93-4203-BA15-86CD5C1F34BB}"/>
              </a:ext>
            </a:extLst>
          </p:cNvPr>
          <p:cNvSpPr>
            <a:spLocks noGrp="1"/>
          </p:cNvSpPr>
          <p:nvPr>
            <p:ph type="sldNum" sz="quarter" idx="12"/>
          </p:nvPr>
        </p:nvSpPr>
        <p:spPr/>
        <p:txBody>
          <a:bodyPr/>
          <a:lstStyle/>
          <a:p>
            <a:fld id="{608A0D5B-5051-4464-BB30-AEA7E665977E}" type="slidenum">
              <a:rPr lang="ru-RU" smtClean="0"/>
              <a:t>73</a:t>
            </a:fld>
            <a:endParaRPr lang="ru-RU" dirty="0"/>
          </a:p>
        </p:txBody>
      </p:sp>
    </p:spTree>
    <p:extLst>
      <p:ext uri="{BB962C8B-B14F-4D97-AF65-F5344CB8AC3E}">
        <p14:creationId xmlns:p14="http://schemas.microsoft.com/office/powerpoint/2010/main" val="22418702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55677"/>
          </a:xfrm>
          <a:solidFill>
            <a:srgbClr val="FF0066"/>
          </a:solidFill>
        </p:spPr>
        <p:txBody>
          <a:bodyPr>
            <a:normAutofit/>
          </a:bodyPr>
          <a:lstStyle/>
          <a:p>
            <a:pPr algn="ctr"/>
            <a:r>
              <a:rPr lang="ru-RU" sz="3200" dirty="0">
                <a:solidFill>
                  <a:schemeClr val="bg1"/>
                </a:solidFill>
              </a:rPr>
              <a:t> Страхование. Правовое регулирование </a:t>
            </a:r>
          </a:p>
        </p:txBody>
      </p:sp>
      <p:sp>
        <p:nvSpPr>
          <p:cNvPr id="3" name="Объект 2"/>
          <p:cNvSpPr>
            <a:spLocks noGrp="1"/>
          </p:cNvSpPr>
          <p:nvPr>
            <p:ph idx="1"/>
          </p:nvPr>
        </p:nvSpPr>
        <p:spPr>
          <a:xfrm>
            <a:off x="64655" y="855678"/>
            <a:ext cx="12127345" cy="5865798"/>
          </a:xfrm>
        </p:spPr>
        <p:txBody>
          <a:bodyPr>
            <a:normAutofit fontScale="77500" lnSpcReduction="20000"/>
          </a:bodyPr>
          <a:lstStyle/>
          <a:p>
            <a:r>
              <a:rPr lang="ru-RU" dirty="0">
                <a:solidFill>
                  <a:srgbClr val="3669AB"/>
                </a:solidFill>
              </a:rPr>
              <a:t> 1.ст. 24.1 Закона о банкротстве  - обязательное страхование ответственности арбитражного управляющего за причинение убытков лицам, участвующим в деле о банкротстве, и иным лицам в связи с неисполнением или ненадлежащим исполнением возложенных на арбитражного управляющего обязанностей в деле о банкротстве.</a:t>
            </a:r>
            <a:endParaRPr lang="ru-RU" dirty="0">
              <a:solidFill>
                <a:srgbClr val="3669AB"/>
              </a:solidFill>
              <a:hlinkClick r:id="rId2">
                <a:extLst>
                  <a:ext uri="{A12FA001-AC4F-418D-AE19-62706E023703}">
                    <ahyp:hlinkClr xmlns:ahyp="http://schemas.microsoft.com/office/drawing/2018/hyperlinkcolor" val="tx"/>
                  </a:ext>
                </a:extLst>
              </a:hlinkClick>
            </a:endParaRPr>
          </a:p>
          <a:p>
            <a:r>
              <a:rPr lang="ru-RU" dirty="0">
                <a:solidFill>
                  <a:srgbClr val="3669AB"/>
                </a:solidFill>
              </a:rPr>
              <a:t> </a:t>
            </a:r>
            <a:r>
              <a:rPr lang="ru-RU" b="1" dirty="0">
                <a:solidFill>
                  <a:srgbClr val="3669AB"/>
                </a:solidFill>
              </a:rPr>
              <a:t> С</a:t>
            </a:r>
            <a:r>
              <a:rPr lang="ru-RU" dirty="0">
                <a:solidFill>
                  <a:srgbClr val="3669AB"/>
                </a:solidFill>
              </a:rPr>
              <a:t>рок не менее чем год с условием его возобновления на тот же срок.</a:t>
            </a:r>
          </a:p>
          <a:p>
            <a:r>
              <a:rPr lang="ru-RU" dirty="0">
                <a:solidFill>
                  <a:srgbClr val="3669AB"/>
                </a:solidFill>
              </a:rPr>
              <a:t>2. Минимальный размер страховой суммы по договору обязательного страхования ответственности арбитражного управляющего составляет </a:t>
            </a:r>
            <a:r>
              <a:rPr lang="ru-RU" u="sng" dirty="0">
                <a:solidFill>
                  <a:srgbClr val="3669AB"/>
                </a:solidFill>
              </a:rPr>
              <a:t>десять миллионов рублей </a:t>
            </a:r>
            <a:r>
              <a:rPr lang="ru-RU" dirty="0">
                <a:solidFill>
                  <a:srgbClr val="3669AB"/>
                </a:solidFill>
              </a:rPr>
              <a:t>в год.</a:t>
            </a:r>
          </a:p>
          <a:p>
            <a:r>
              <a:rPr lang="ru-RU" dirty="0">
                <a:solidFill>
                  <a:srgbClr val="3669AB"/>
                </a:solidFill>
              </a:rPr>
              <a:t>В течение десяти дней с даты утверждения арбитражным судом в процедурах, применяемых в деле о банкротстве (за исключением дела о банкротстве отсутствующего должника, а также должника, балансовая стоимость активов которого не превышает сто миллионов рублей), внешнего управляющего и конкурсного управляющего они </a:t>
            </a:r>
            <a:r>
              <a:rPr lang="ru-RU" u="sng" dirty="0">
                <a:solidFill>
                  <a:srgbClr val="3669AB"/>
                </a:solidFill>
              </a:rPr>
              <a:t>дополнительно должны заключить договор обязательного страхования своей ответственности по возмещению убытков</a:t>
            </a:r>
            <a:r>
              <a:rPr lang="ru-RU" dirty="0">
                <a:solidFill>
                  <a:srgbClr val="3669AB"/>
                </a:solidFill>
              </a:rPr>
              <a:t>, причиненных лицам, участвующим в деле о банкротстве, и иным лицам в связи с неисполнением или ненадлежащим исполнением возложенных на арбитражного управляющего обязанностей в деле о банкротстве, со страховой организацией, аккредитованной саморегулируемой организацией арбитражных управляющих. </a:t>
            </a:r>
            <a:r>
              <a:rPr lang="ru-RU" u="sng" dirty="0">
                <a:solidFill>
                  <a:srgbClr val="3669AB"/>
                </a:solidFill>
              </a:rPr>
              <a:t>Размер страховой суммы по указанному договору определяется в зависимости от балансовой стоимости активов должника по состоянию на последнюю отчетную дату, предшествующую дате введения соответствующей процедуры, применяемой в деле о банкротстве…</a:t>
            </a:r>
            <a:endParaRPr lang="ru-RU" dirty="0">
              <a:solidFill>
                <a:srgbClr val="3669AB"/>
              </a:solidFill>
            </a:endParaRPr>
          </a:p>
          <a:p>
            <a:endParaRPr lang="ru-RU" dirty="0">
              <a:solidFill>
                <a:srgbClr val="3669AB"/>
              </a:solidFill>
              <a:hlinkClick r:id="rId3">
                <a:extLst>
                  <a:ext uri="{A12FA001-AC4F-418D-AE19-62706E023703}">
                    <ahyp:hlinkClr xmlns:ahyp="http://schemas.microsoft.com/office/drawing/2018/hyperlinkcolor" val="tx"/>
                  </a:ext>
                </a:extLst>
              </a:hlinkClick>
            </a:endParaRPr>
          </a:p>
          <a:p>
            <a:r>
              <a:rPr lang="ru-RU" dirty="0">
                <a:solidFill>
                  <a:srgbClr val="3669AB"/>
                </a:solidFill>
              </a:rPr>
              <a:t> </a:t>
            </a:r>
            <a:endParaRPr lang="ru-RU" dirty="0">
              <a:solidFill>
                <a:srgbClr val="3669AB"/>
              </a:solidFill>
              <a:hlinkClick r:id="rId4">
                <a:extLst>
                  <a:ext uri="{A12FA001-AC4F-418D-AE19-62706E023703}">
                    <ahyp:hlinkClr xmlns:ahyp="http://schemas.microsoft.com/office/drawing/2018/hyperlinkcolor" val="tx"/>
                  </a:ext>
                </a:extLst>
              </a:hlinkClick>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74</a:t>
            </a:fld>
            <a:endParaRPr lang="ru-RU" dirty="0"/>
          </a:p>
        </p:txBody>
      </p:sp>
    </p:spTree>
    <p:extLst>
      <p:ext uri="{BB962C8B-B14F-4D97-AF65-F5344CB8AC3E}">
        <p14:creationId xmlns:p14="http://schemas.microsoft.com/office/powerpoint/2010/main" val="7715796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55677"/>
          </a:xfrm>
          <a:solidFill>
            <a:schemeClr val="bg2">
              <a:lumMod val="50000"/>
            </a:schemeClr>
          </a:solidFill>
        </p:spPr>
        <p:txBody>
          <a:bodyPr>
            <a:normAutofit/>
          </a:bodyPr>
          <a:lstStyle/>
          <a:p>
            <a:pPr algn="ctr"/>
            <a:r>
              <a:rPr lang="ru-RU" sz="3200" dirty="0">
                <a:solidFill>
                  <a:schemeClr val="bg1"/>
                </a:solidFill>
              </a:rPr>
              <a:t>Определение ВС РФ от 17.02.2016 № 307-ЭС15-15377</a:t>
            </a:r>
          </a:p>
        </p:txBody>
      </p:sp>
      <p:sp>
        <p:nvSpPr>
          <p:cNvPr id="3" name="Объект 2"/>
          <p:cNvSpPr>
            <a:spLocks noGrp="1"/>
          </p:cNvSpPr>
          <p:nvPr>
            <p:ph idx="1"/>
          </p:nvPr>
        </p:nvSpPr>
        <p:spPr>
          <a:xfrm>
            <a:off x="64655" y="855678"/>
            <a:ext cx="12127345" cy="5865798"/>
          </a:xfrm>
        </p:spPr>
        <p:txBody>
          <a:bodyPr>
            <a:normAutofit fontScale="70000" lnSpcReduction="20000"/>
          </a:bodyPr>
          <a:lstStyle/>
          <a:p>
            <a:r>
              <a:rPr lang="ru-RU" dirty="0"/>
              <a:t> </a:t>
            </a:r>
            <a:r>
              <a:rPr lang="ru-RU" b="1" dirty="0">
                <a:solidFill>
                  <a:srgbClr val="3669AB"/>
                </a:solidFill>
              </a:rPr>
              <a:t>При обязательном страховании ответственности арбитражного управляющего страховым случаем является установленный вступившим в законную силу судебным актом факт неисполнения или ненадлежащего исполнения арбитражным управляющим возложенных на него обязанностей, повлекший возникновение убытков у должника, кредиторов и иных участвующих в деле о банкротстве лиц. При этом при решении вопроса о наступлении страхового случая в пределах срока страхования следует учитывать, что моментом наступления страхового случая является </a:t>
            </a:r>
            <a:r>
              <a:rPr lang="ru-RU" b="1" u="sng" dirty="0">
                <a:solidFill>
                  <a:srgbClr val="3669AB"/>
                </a:solidFill>
              </a:rPr>
              <a:t>не дата вступления в законную силу судебного акта</a:t>
            </a:r>
            <a:r>
              <a:rPr lang="ru-RU" b="1" dirty="0">
                <a:solidFill>
                  <a:srgbClr val="3669AB"/>
                </a:solidFill>
              </a:rPr>
              <a:t>, которым такой арбитражный управляющий был привлечен к ответственности, </a:t>
            </a:r>
            <a:r>
              <a:rPr lang="ru-RU" b="1" u="sng" dirty="0">
                <a:solidFill>
                  <a:srgbClr val="3669AB"/>
                </a:solidFill>
              </a:rPr>
              <a:t>а момент неисполнения либо ненадлежащего исполнения арбитражным управляющим своих обязанностей.</a:t>
            </a:r>
            <a:endParaRPr lang="ru-RU" u="sng" dirty="0">
              <a:solidFill>
                <a:srgbClr val="3669AB"/>
              </a:solidFill>
            </a:endParaRPr>
          </a:p>
          <a:p>
            <a:r>
              <a:rPr lang="ru-RU" dirty="0">
                <a:solidFill>
                  <a:srgbClr val="3669AB"/>
                </a:solidFill>
              </a:rPr>
              <a:t>  Вывод судов о том, что вследствие </a:t>
            </a:r>
            <a:r>
              <a:rPr lang="ru-RU" dirty="0" err="1">
                <a:solidFill>
                  <a:srgbClr val="3669AB"/>
                </a:solidFill>
              </a:rPr>
              <a:t>незаключения</a:t>
            </a:r>
            <a:r>
              <a:rPr lang="ru-RU" dirty="0">
                <a:solidFill>
                  <a:srgbClr val="3669AB"/>
                </a:solidFill>
              </a:rPr>
              <a:t> арбитражным управляющим дополнительного договора обязательного страхования в соответствии с требованием п. 2 ст. 24.1 Закона о банкротстве его ответственность не может считаться застрахованной даже при наличии действовавшего в период причинения вреда договора обязательного страхования на страховую сумму в 3 000 000 руб., не основан на действующем законодательстве о страховании.</a:t>
            </a:r>
            <a:endParaRPr lang="ru-RU" dirty="0">
              <a:solidFill>
                <a:srgbClr val="3669AB"/>
              </a:solidFill>
              <a:hlinkClick r:id="rId2">
                <a:extLst>
                  <a:ext uri="{A12FA001-AC4F-418D-AE19-62706E023703}">
                    <ahyp:hlinkClr xmlns:ahyp="http://schemas.microsoft.com/office/drawing/2018/hyperlinkcolor" val="tx"/>
                  </a:ext>
                </a:extLst>
              </a:hlinkClick>
            </a:endParaRPr>
          </a:p>
          <a:p>
            <a:r>
              <a:rPr lang="ru-RU" dirty="0">
                <a:solidFill>
                  <a:srgbClr val="3669AB"/>
                </a:solidFill>
              </a:rPr>
              <a:t>Главой 48 ГК РФ, регулирующей страховые отношения, не предусмотрено освобождение страховщика от обязанности по выплате страхового возмещения в пределах страховой суммы по договору обязательного страхования.</a:t>
            </a:r>
            <a:endParaRPr lang="ru-RU" dirty="0">
              <a:solidFill>
                <a:srgbClr val="3669AB"/>
              </a:solidFill>
              <a:hlinkClick r:id="rId3">
                <a:extLst>
                  <a:ext uri="{A12FA001-AC4F-418D-AE19-62706E023703}">
                    <ahyp:hlinkClr xmlns:ahyp="http://schemas.microsoft.com/office/drawing/2018/hyperlinkcolor" val="tx"/>
                  </a:ext>
                </a:extLst>
              </a:hlinkClick>
            </a:endParaRPr>
          </a:p>
          <a:p>
            <a:r>
              <a:rPr lang="ru-RU" dirty="0">
                <a:solidFill>
                  <a:srgbClr val="3669AB"/>
                </a:solidFill>
              </a:rPr>
              <a:t>Применительно к предусмотренному ст. 24.1 Закона о банкротстве обязательному страхованию ответственности арбитражного управляющего это означает, что арбитражный управляющий как ненадлежащий страхователь должен отвечать перед выгодоприобретателем в той части, в которой его ответственность не была застрахована у страховщика. В той части, в которой ответственность страхователя покрывалась страховой суммой по договору обязательного страхования, заключенному со страховщиком, обязанность по выплате страхового возмещения выгодоприобретателю лежит на страховщике.</a:t>
            </a:r>
            <a:endParaRPr lang="ru-RU" dirty="0">
              <a:solidFill>
                <a:srgbClr val="3669AB"/>
              </a:solidFill>
              <a:hlinkClick r:id="rId4">
                <a:extLst>
                  <a:ext uri="{A12FA001-AC4F-418D-AE19-62706E023703}">
                    <ahyp:hlinkClr xmlns:ahyp="http://schemas.microsoft.com/office/drawing/2018/hyperlinkcolor" val="tx"/>
                  </a:ext>
                </a:extLst>
              </a:hlinkClick>
            </a:endParaRPr>
          </a:p>
          <a:p>
            <a:r>
              <a:rPr lang="ru-RU" dirty="0">
                <a:solidFill>
                  <a:srgbClr val="3669AB"/>
                </a:solidFill>
              </a:rPr>
              <a:t> </a:t>
            </a:r>
            <a:endParaRPr lang="ru-RU" dirty="0">
              <a:solidFill>
                <a:srgbClr val="3669AB"/>
              </a:solidFill>
              <a:hlinkClick r:id="rId5">
                <a:extLst>
                  <a:ext uri="{A12FA001-AC4F-418D-AE19-62706E023703}">
                    <ahyp:hlinkClr xmlns:ahyp="http://schemas.microsoft.com/office/drawing/2018/hyperlinkcolor" val="tx"/>
                  </a:ext>
                </a:extLst>
              </a:hlinkClick>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75</a:t>
            </a:fld>
            <a:endParaRPr lang="ru-RU" dirty="0"/>
          </a:p>
        </p:txBody>
      </p:sp>
    </p:spTree>
    <p:extLst>
      <p:ext uri="{BB962C8B-B14F-4D97-AF65-F5344CB8AC3E}">
        <p14:creationId xmlns:p14="http://schemas.microsoft.com/office/powerpoint/2010/main" val="13510459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normAutofit/>
          </a:bodyPr>
          <a:lstStyle/>
          <a:p>
            <a:pPr algn="ctr"/>
            <a:r>
              <a:rPr lang="ru-RU" altLang="ru-RU" sz="3200" dirty="0">
                <a:solidFill>
                  <a:schemeClr val="bg1"/>
                </a:solidFill>
              </a:rPr>
              <a:t>Страховой случай  </a:t>
            </a:r>
            <a:endParaRPr lang="ru-RU" sz="3200"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a:bodyPr>
          <a:lstStyle/>
          <a:p>
            <a:r>
              <a:rPr lang="ru-RU" sz="2000" i="1" dirty="0">
                <a:solidFill>
                  <a:srgbClr val="993300"/>
                </a:solidFill>
              </a:rPr>
              <a:t>Постановление Арбитражного суда Западно-Сибирского округа от 26.01.2021 по делу N А03-20518/2019.</a:t>
            </a:r>
            <a:endParaRPr lang="ru-RU" sz="2000" dirty="0">
              <a:solidFill>
                <a:srgbClr val="993300"/>
              </a:solidFill>
              <a:hlinkClick r:id="rId2">
                <a:extLst>
                  <a:ext uri="{A12FA001-AC4F-418D-AE19-62706E023703}">
                    <ahyp:hlinkClr xmlns:ahyp="http://schemas.microsoft.com/office/drawing/2018/hyperlinkcolor" val="tx"/>
                  </a:ext>
                </a:extLst>
              </a:hlinkClick>
            </a:endParaRPr>
          </a:p>
          <a:p>
            <a:r>
              <a:rPr lang="ru-RU" sz="2000" dirty="0">
                <a:solidFill>
                  <a:srgbClr val="3669AB"/>
                </a:solidFill>
              </a:rPr>
              <a:t>Согласно п. 5, 7 ст. 24.1 Закона о банкротстве страховым случаем, порождающим у страховщика обязанность произвести страховую выплату, может являться наступление ответственности арбитражного управляющего перед должником в связи с ненадлежащим исполнением обязанностей в деле о банкротстве.</a:t>
            </a:r>
            <a:endParaRPr lang="ru-RU" sz="2000" dirty="0">
              <a:solidFill>
                <a:srgbClr val="3669AB"/>
              </a:solidFill>
              <a:hlinkClick r:id="rId3">
                <a:extLst>
                  <a:ext uri="{A12FA001-AC4F-418D-AE19-62706E023703}">
                    <ahyp:hlinkClr xmlns:ahyp="http://schemas.microsoft.com/office/drawing/2018/hyperlinkcolor" val="tx"/>
                  </a:ext>
                </a:extLst>
              </a:hlinkClick>
            </a:endParaRPr>
          </a:p>
          <a:p>
            <a:r>
              <a:rPr lang="ru-RU" sz="2000" dirty="0">
                <a:solidFill>
                  <a:srgbClr val="3669AB"/>
                </a:solidFill>
              </a:rPr>
              <a:t>Страховщик является непосредственным участником спора, по которому заявлено требование о взыскании с арбитражного управляющего убытков, в связи с чем он подлежит обязательному привлечению в дело в качестве третьего лица.</a:t>
            </a:r>
          </a:p>
          <a:p>
            <a:r>
              <a:rPr lang="ru-RU" altLang="en-US" dirty="0">
                <a:solidFill>
                  <a:srgbClr val="002A7E"/>
                </a:solidFill>
              </a:rPr>
              <a:t> </a:t>
            </a:r>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76</a:t>
            </a:fld>
            <a:endParaRPr lang="ru-RU" dirty="0"/>
          </a:p>
        </p:txBody>
      </p:sp>
    </p:spTree>
    <p:extLst>
      <p:ext uri="{BB962C8B-B14F-4D97-AF65-F5344CB8AC3E}">
        <p14:creationId xmlns:p14="http://schemas.microsoft.com/office/powerpoint/2010/main" val="4045465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1"/>
            <a:ext cx="12127345" cy="704674"/>
          </a:xfrm>
          <a:solidFill>
            <a:schemeClr val="bg2">
              <a:lumMod val="50000"/>
            </a:schemeClr>
          </a:solidFill>
        </p:spPr>
        <p:txBody>
          <a:bodyPr/>
          <a:lstStyle/>
          <a:p>
            <a:pPr algn="ctr"/>
            <a:r>
              <a:rPr lang="ru-RU" dirty="0">
                <a:solidFill>
                  <a:schemeClr val="bg1"/>
                </a:solidFill>
              </a:rPr>
              <a:t>Страхование. Регресс</a:t>
            </a:r>
          </a:p>
        </p:txBody>
      </p:sp>
      <p:sp>
        <p:nvSpPr>
          <p:cNvPr id="3" name="Объект 2"/>
          <p:cNvSpPr>
            <a:spLocks noGrp="1"/>
          </p:cNvSpPr>
          <p:nvPr>
            <p:ph idx="1"/>
          </p:nvPr>
        </p:nvSpPr>
        <p:spPr>
          <a:xfrm>
            <a:off x="0" y="704675"/>
            <a:ext cx="12127345" cy="6153325"/>
          </a:xfrm>
        </p:spPr>
        <p:txBody>
          <a:bodyPr>
            <a:normAutofit fontScale="47500" lnSpcReduction="20000"/>
          </a:bodyPr>
          <a:lstStyle/>
          <a:p>
            <a:r>
              <a:rPr lang="ru-RU" sz="4200" dirty="0">
                <a:solidFill>
                  <a:srgbClr val="C00000"/>
                </a:solidFill>
              </a:rPr>
              <a:t>Постановление Президиума ВАС РФ от 10.09.2013 N 2299/13 по делу N А14-5839/2012 </a:t>
            </a:r>
            <a:r>
              <a:rPr lang="ru-RU" sz="4200" dirty="0">
                <a:solidFill>
                  <a:srgbClr val="3669AB"/>
                </a:solidFill>
              </a:rPr>
              <a:t>указано, что страховое общество должно выплатить страховое возмещение АУ, поскольку он возместил потерпевшему убытки от неправомерных действий, ответственность за которые застраховал перед третьими лицами, и как страхователь имеет право требования компенсации понесенных расходов за счет страховой выплаты. При возмещении убытков вследствие причинения вреда между потерпевшим и причинителем вреда возникает </a:t>
            </a:r>
            <a:r>
              <a:rPr lang="ru-RU" sz="4200" dirty="0" err="1">
                <a:solidFill>
                  <a:srgbClr val="3669AB"/>
                </a:solidFill>
              </a:rPr>
              <a:t>деликтное</a:t>
            </a:r>
            <a:r>
              <a:rPr lang="ru-RU" sz="4200" dirty="0">
                <a:solidFill>
                  <a:srgbClr val="3669AB"/>
                </a:solidFill>
              </a:rPr>
              <a:t> обязательство, между потерпевшим и страховщиком причинителя вреда возникает договорное обязательство. При этом причинитель вреда, возмещая убытки потерпевшему, исполняет </a:t>
            </a:r>
            <a:r>
              <a:rPr lang="ru-RU" sz="4200" dirty="0" err="1">
                <a:solidFill>
                  <a:srgbClr val="3669AB"/>
                </a:solidFill>
              </a:rPr>
              <a:t>деликтное</a:t>
            </a:r>
            <a:r>
              <a:rPr lang="ru-RU" sz="4200" dirty="0">
                <a:solidFill>
                  <a:srgbClr val="3669AB"/>
                </a:solidFill>
              </a:rPr>
              <a:t> обязательство, которое носит самостоятельный характер и не влияет на обязанность страховщика исполнить свои обязательства по договору страхования.</a:t>
            </a:r>
            <a:endParaRPr lang="ru-RU" sz="4200" dirty="0">
              <a:solidFill>
                <a:srgbClr val="3669AB"/>
              </a:solidFill>
              <a:hlinkClick r:id="rId2">
                <a:extLst>
                  <a:ext uri="{A12FA001-AC4F-418D-AE19-62706E023703}">
                    <ahyp:hlinkClr xmlns:ahyp="http://schemas.microsoft.com/office/drawing/2018/hyperlinkcolor" val="tx"/>
                  </a:ext>
                </a:extLst>
              </a:hlinkClick>
            </a:endParaRPr>
          </a:p>
          <a:p>
            <a:r>
              <a:rPr lang="ru-RU" sz="4200" dirty="0">
                <a:solidFill>
                  <a:srgbClr val="C00000"/>
                </a:solidFill>
              </a:rPr>
              <a:t>Определение ВС РФ от 05.10.2017 N 307-ЭС17-6727, Определении ВС РФ от 05.10.2017 N 302-ЭС17-8460.</a:t>
            </a:r>
            <a:endParaRPr lang="ru-RU" sz="4200" dirty="0">
              <a:solidFill>
                <a:srgbClr val="C00000"/>
              </a:solidFill>
              <a:hlinkClick r:id="rId3">
                <a:extLst>
                  <a:ext uri="{A12FA001-AC4F-418D-AE19-62706E023703}">
                    <ahyp:hlinkClr xmlns:ahyp="http://schemas.microsoft.com/office/drawing/2018/hyperlinkcolor" val="tx"/>
                  </a:ext>
                </a:extLst>
              </a:hlinkClick>
            </a:endParaRPr>
          </a:p>
          <a:p>
            <a:r>
              <a:rPr lang="ru-RU" sz="4200" dirty="0">
                <a:solidFill>
                  <a:srgbClr val="0070C0"/>
                </a:solidFill>
              </a:rPr>
              <a:t> </a:t>
            </a:r>
            <a:r>
              <a:rPr lang="ru-RU" sz="4200" dirty="0">
                <a:solidFill>
                  <a:srgbClr val="3669AB"/>
                </a:solidFill>
              </a:rPr>
              <a:t>Особенность настоящего дела состоит в том, что арбитражный управляющий погасил требование о возмещении убытков самостоятельно, после чего обратился с иском к компании о взыскании суммы страхового возмещения (дело </a:t>
            </a:r>
            <a:r>
              <a:rPr lang="ru-RU" sz="4200" dirty="0">
                <a:solidFill>
                  <a:srgbClr val="3669AB"/>
                </a:solidFill>
                <a:hlinkClick r:id="rId4">
                  <a:extLst>
                    <a:ext uri="{A12FA001-AC4F-418D-AE19-62706E023703}">
                      <ahyp:hlinkClr xmlns:ahyp="http://schemas.microsoft.com/office/drawing/2018/hyperlinkcolor" val="tx"/>
                    </a:ext>
                  </a:extLst>
                </a:hlinkClick>
              </a:rPr>
              <a:t>N А07-26635/2014</a:t>
            </a:r>
            <a:r>
              <a:rPr lang="ru-RU" sz="4200" dirty="0">
                <a:solidFill>
                  <a:srgbClr val="3669AB"/>
                </a:solidFill>
              </a:rPr>
              <a:t>). Если компания полагала, что в действиях  арбитражного управляющего при причинении убытков имелся умысел, довод об отсутствии оснований для осуществления страховой выплаты мог быть заявлен ей в качестве возражений на его иск.</a:t>
            </a:r>
          </a:p>
          <a:p>
            <a:r>
              <a:rPr lang="ru-RU" sz="4200" dirty="0"/>
              <a:t> </a:t>
            </a:r>
            <a:r>
              <a:rPr lang="ru-RU" sz="4200" dirty="0">
                <a:solidFill>
                  <a:srgbClr val="0070C0"/>
                </a:solidFill>
              </a:rPr>
              <a:t>Поскольку возражения о наличии умысла не были приняты судом по делу N А58-2223/2013 и иск был удовлетворен, в отсутствие новых обстоятельств, возникших после разрешения предыдущего дела, последующее предъявление компанией регрессного требования по своему содержанию соответствующего названным возражениям, по сути, направлено на преодоление общеобязательной силы судебного акта по делу N А58-2223/2013, что противоречит требованиям статьи 16 АПК РФ.</a:t>
            </a:r>
            <a:endParaRPr lang="ru-RU" sz="4200" dirty="0">
              <a:solidFill>
                <a:srgbClr val="0070C0"/>
              </a:solidFill>
              <a:hlinkClick r:id="rId5">
                <a:extLst>
                  <a:ext uri="{A12FA001-AC4F-418D-AE19-62706E023703}">
                    <ahyp:hlinkClr xmlns:ahyp="http://schemas.microsoft.com/office/drawing/2018/hyperlinkcolor" val="tx"/>
                  </a:ext>
                </a:extLst>
              </a:hlinkClick>
            </a:endParaRPr>
          </a:p>
          <a:p>
            <a:endParaRPr lang="ru-RU" dirty="0">
              <a:solidFill>
                <a:srgbClr val="0070C0"/>
              </a:solidFill>
            </a:endParaRPr>
          </a:p>
          <a:p>
            <a:pPr marL="0" indent="0">
              <a:buNone/>
            </a:pPr>
            <a:r>
              <a:rPr lang="ru-RU" dirty="0">
                <a:solidFill>
                  <a:schemeClr val="accent5"/>
                </a:solidFill>
              </a:rPr>
              <a:t> </a:t>
            </a:r>
            <a:r>
              <a:rPr lang="ru-RU" dirty="0">
                <a:solidFill>
                  <a:srgbClr val="FF0066"/>
                </a:solidFill>
              </a:rPr>
              <a:t>!!!!! Противоположная позиция по сравнению с делом по сроку давности </a:t>
            </a:r>
          </a:p>
        </p:txBody>
      </p:sp>
      <p:sp>
        <p:nvSpPr>
          <p:cNvPr id="4" name="Номер слайда 3"/>
          <p:cNvSpPr>
            <a:spLocks noGrp="1"/>
          </p:cNvSpPr>
          <p:nvPr>
            <p:ph type="sldNum" sz="quarter" idx="12"/>
          </p:nvPr>
        </p:nvSpPr>
        <p:spPr/>
        <p:txBody>
          <a:bodyPr/>
          <a:lstStyle/>
          <a:p>
            <a:fld id="{608A0D5B-5051-4464-BB30-AEA7E665977E}" type="slidenum">
              <a:rPr lang="ru-RU" smtClean="0"/>
              <a:t>77</a:t>
            </a:fld>
            <a:endParaRPr lang="ru-RU" dirty="0"/>
          </a:p>
        </p:txBody>
      </p:sp>
    </p:spTree>
    <p:extLst>
      <p:ext uri="{BB962C8B-B14F-4D97-AF65-F5344CB8AC3E}">
        <p14:creationId xmlns:p14="http://schemas.microsoft.com/office/powerpoint/2010/main" val="3785910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55677"/>
          </a:xfrm>
          <a:solidFill>
            <a:schemeClr val="bg2">
              <a:lumMod val="50000"/>
            </a:schemeClr>
          </a:solidFill>
        </p:spPr>
        <p:txBody>
          <a:bodyPr>
            <a:normAutofit/>
          </a:bodyPr>
          <a:lstStyle/>
          <a:p>
            <a:pPr algn="ctr"/>
            <a:r>
              <a:rPr lang="ru-RU" sz="3200" dirty="0">
                <a:solidFill>
                  <a:schemeClr val="bg1"/>
                </a:solidFill>
              </a:rPr>
              <a:t>Определение от 20.02.2020 </a:t>
            </a:r>
            <a:r>
              <a:rPr lang="en-US" sz="3200" dirty="0">
                <a:solidFill>
                  <a:schemeClr val="bg1"/>
                </a:solidFill>
              </a:rPr>
              <a:t>N 305-</a:t>
            </a:r>
            <a:r>
              <a:rPr lang="ru-RU" sz="3200" dirty="0">
                <a:solidFill>
                  <a:schemeClr val="bg1"/>
                </a:solidFill>
              </a:rPr>
              <a:t>ЭС19-21664  </a:t>
            </a:r>
          </a:p>
        </p:txBody>
      </p:sp>
      <p:sp>
        <p:nvSpPr>
          <p:cNvPr id="3" name="Объект 2"/>
          <p:cNvSpPr>
            <a:spLocks noGrp="1"/>
          </p:cNvSpPr>
          <p:nvPr>
            <p:ph idx="1"/>
          </p:nvPr>
        </p:nvSpPr>
        <p:spPr>
          <a:xfrm>
            <a:off x="1" y="855678"/>
            <a:ext cx="12192000" cy="6002322"/>
          </a:xfrm>
        </p:spPr>
        <p:txBody>
          <a:bodyPr>
            <a:normAutofit fontScale="77500" lnSpcReduction="20000"/>
          </a:bodyPr>
          <a:lstStyle/>
          <a:p>
            <a:r>
              <a:rPr lang="ru-RU" sz="2600" dirty="0">
                <a:solidFill>
                  <a:srgbClr val="3669AB"/>
                </a:solidFill>
              </a:rPr>
              <a:t>Суды отказали потерпевшему во взыскании страхового возмещения , учитывая установленный в деле о банкротстве умышленный характер совершенных арбитражным управляющим незаконных действий, влекущий в силу п. 1 ст. 963 ГК РФ освобождение от выплаты страхового возмещения.</a:t>
            </a:r>
            <a:endParaRPr lang="ru-RU" sz="2600" dirty="0">
              <a:solidFill>
                <a:srgbClr val="3669AB"/>
              </a:solidFill>
              <a:hlinkClick r:id="rId2">
                <a:extLst>
                  <a:ext uri="{A12FA001-AC4F-418D-AE19-62706E023703}">
                    <ahyp:hlinkClr xmlns:ahyp="http://schemas.microsoft.com/office/drawing/2018/hyperlinkcolor" val="tx"/>
                  </a:ext>
                </a:extLst>
              </a:hlinkClick>
            </a:endParaRPr>
          </a:p>
          <a:p>
            <a:r>
              <a:rPr lang="ru-RU" sz="2600" dirty="0">
                <a:solidFill>
                  <a:srgbClr val="3669AB"/>
                </a:solidFill>
              </a:rPr>
              <a:t>ВС РФ- </a:t>
            </a:r>
            <a:r>
              <a:rPr lang="ru-RU" sz="2600" b="1" dirty="0">
                <a:solidFill>
                  <a:srgbClr val="3669AB"/>
                </a:solidFill>
              </a:rPr>
              <a:t> </a:t>
            </a:r>
            <a:r>
              <a:rPr lang="ru-RU" sz="2600" dirty="0">
                <a:solidFill>
                  <a:srgbClr val="3669AB"/>
                </a:solidFill>
              </a:rPr>
              <a:t>Освобождение страховщика от выплаты страхового возмещения в пользу потерпевшего убытки лица (выгодоприобретателя) в связи с умышленными действиями страхователя (арбитражного управляющего) противоречит п. 1 ст. 963 ГК РФ, поскольку препятствует пострадавшему от таких действий лицу в возмещении убытков, на случай наступления которых и осуществлено страхование.</a:t>
            </a:r>
            <a:endParaRPr lang="ru-RU" sz="2600" dirty="0">
              <a:solidFill>
                <a:srgbClr val="3669AB"/>
              </a:solidFill>
              <a:hlinkClick r:id="rId3">
                <a:extLst>
                  <a:ext uri="{A12FA001-AC4F-418D-AE19-62706E023703}">
                    <ahyp:hlinkClr xmlns:ahyp="http://schemas.microsoft.com/office/drawing/2018/hyperlinkcolor" val="tx"/>
                  </a:ext>
                </a:extLst>
              </a:hlinkClick>
            </a:endParaRPr>
          </a:p>
          <a:p>
            <a:r>
              <a:rPr lang="ru-RU" sz="2600" dirty="0">
                <a:solidFill>
                  <a:srgbClr val="3669AB"/>
                </a:solidFill>
              </a:rPr>
              <a:t>В ситуации выплаты в условиях банкротства страхового возмещения в связи с причинением убытков вследствие умышленных действий страховщик защищен возможностью применения предусмотренного законодательством о банкротстве последствия - предъявления регрессного требования к арбитражному управляющему в размере произведенной страховой выплаты (п. 9 ст. 24.1 Закона о банкротстве).</a:t>
            </a:r>
          </a:p>
          <a:p>
            <a:r>
              <a:rPr lang="ru-RU" sz="2600" dirty="0"/>
              <a:t> </a:t>
            </a:r>
            <a:r>
              <a:rPr lang="ru-RU" sz="2600" dirty="0">
                <a:solidFill>
                  <a:srgbClr val="3669AB"/>
                </a:solidFill>
              </a:rPr>
              <a:t>компания не лишена права на выдвижение возражений, связанных с характером страхового случая, однако должна осознавать, что </a:t>
            </a:r>
            <a:r>
              <a:rPr lang="ru-RU" sz="2600" u="sng" dirty="0">
                <a:solidFill>
                  <a:srgbClr val="3669AB"/>
                </a:solidFill>
              </a:rPr>
              <a:t>правовые последствия такие возражения будут иметь только в возможном будущем споре с арбитражным управляющим</a:t>
            </a:r>
            <a:r>
              <a:rPr lang="ru-RU" sz="2600" dirty="0">
                <a:solidFill>
                  <a:srgbClr val="3669AB"/>
                </a:solidFill>
              </a:rPr>
              <a:t>.</a:t>
            </a:r>
          </a:p>
          <a:p>
            <a:endParaRPr lang="ru-RU" sz="2600" dirty="0">
              <a:solidFill>
                <a:srgbClr val="3669AB"/>
              </a:solidFill>
              <a:hlinkClick r:id="rId4">
                <a:extLst>
                  <a:ext uri="{A12FA001-AC4F-418D-AE19-62706E023703}">
                    <ahyp:hlinkClr xmlns:ahyp="http://schemas.microsoft.com/office/drawing/2018/hyperlinkcolor" val="tx"/>
                  </a:ext>
                </a:extLst>
              </a:hlinkClick>
            </a:endParaRPr>
          </a:p>
          <a:p>
            <a:r>
              <a:rPr lang="ru-RU" sz="2600" dirty="0">
                <a:solidFill>
                  <a:srgbClr val="3669AB"/>
                </a:solidFill>
              </a:rPr>
              <a:t>2. При рассмотрении иска о взыскании убытков суду необходимо установить, подпадают ли заявленные требования под действие страхования, для чего следует сопоставить период действия полиса с периодами пребывания управляющего в должности, совершения им незаконных действий и возникновения от этих действий убытков.</a:t>
            </a:r>
          </a:p>
          <a:p>
            <a:endParaRPr lang="ru-RU" dirty="0">
              <a:solidFill>
                <a:srgbClr val="3669AB"/>
              </a:solidFill>
              <a:hlinkClick r:id="rId5">
                <a:extLst>
                  <a:ext uri="{A12FA001-AC4F-418D-AE19-62706E023703}">
                    <ahyp:hlinkClr xmlns:ahyp="http://schemas.microsoft.com/office/drawing/2018/hyperlinkcolor" val="tx"/>
                  </a:ext>
                </a:extLst>
              </a:hlinkClick>
            </a:endParaRPr>
          </a:p>
          <a:p>
            <a:r>
              <a:rPr lang="ru-RU" dirty="0">
                <a:solidFill>
                  <a:srgbClr val="3669AB"/>
                </a:solidFill>
              </a:rPr>
              <a:t> </a:t>
            </a:r>
            <a:endParaRPr lang="ru-RU" dirty="0">
              <a:solidFill>
                <a:srgbClr val="3669AB"/>
              </a:solidFill>
              <a:hlinkClick r:id="rId6">
                <a:extLst>
                  <a:ext uri="{A12FA001-AC4F-418D-AE19-62706E023703}">
                    <ahyp:hlinkClr xmlns:ahyp="http://schemas.microsoft.com/office/drawing/2018/hyperlinkcolor" val="tx"/>
                  </a:ext>
                </a:extLst>
              </a:hlinkClick>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78</a:t>
            </a:fld>
            <a:endParaRPr lang="ru-RU" dirty="0"/>
          </a:p>
        </p:txBody>
      </p:sp>
    </p:spTree>
    <p:extLst>
      <p:ext uri="{BB962C8B-B14F-4D97-AF65-F5344CB8AC3E}">
        <p14:creationId xmlns:p14="http://schemas.microsoft.com/office/powerpoint/2010/main" val="1740983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796953"/>
          </a:xfrm>
          <a:solidFill>
            <a:schemeClr val="bg2">
              <a:lumMod val="50000"/>
            </a:schemeClr>
          </a:solidFill>
        </p:spPr>
        <p:txBody>
          <a:bodyPr/>
          <a:lstStyle/>
          <a:p>
            <a:pPr algn="ctr"/>
            <a:r>
              <a:rPr lang="ru-RU" altLang="ru-RU" dirty="0">
                <a:solidFill>
                  <a:schemeClr val="bg1"/>
                </a:solidFill>
              </a:rPr>
              <a:t>п.9 ст.24.1 </a:t>
            </a:r>
            <a:endParaRPr lang="ru-RU"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796954"/>
            <a:ext cx="12191999" cy="6061046"/>
          </a:xfrm>
        </p:spPr>
        <p:txBody>
          <a:bodyPr>
            <a:normAutofit/>
          </a:bodyPr>
          <a:lstStyle/>
          <a:p>
            <a:r>
              <a:rPr lang="ru-RU" altLang="en-US" dirty="0">
                <a:solidFill>
                  <a:srgbClr val="002A7E"/>
                </a:solidFill>
              </a:rPr>
              <a:t> </a:t>
            </a:r>
            <a:r>
              <a:rPr lang="ru-RU" dirty="0"/>
              <a:t>9. </a:t>
            </a:r>
            <a:r>
              <a:rPr lang="ru-RU" sz="2400" dirty="0">
                <a:solidFill>
                  <a:srgbClr val="3669AB"/>
                </a:solidFill>
              </a:rPr>
              <a:t>Страховщик имеет право предъявить регрессное требование к причинившему убытки арбитражному управляющему, риск ответственности которого застрахован по договору обязательного страхования ответственности арбитражного управляющего, в размере произведенной страховщиком страховой выплаты, в том числе в случае, если убытки причинены вследствие:</a:t>
            </a:r>
          </a:p>
          <a:p>
            <a:r>
              <a:rPr lang="ru-RU" sz="2400" dirty="0">
                <a:solidFill>
                  <a:srgbClr val="3669AB"/>
                </a:solidFill>
              </a:rPr>
              <a:t>умышленных действий или бездействия арбитражного управляющего, выразившихся в нарушении им требований настоящего Федерального закона, других федеральных законов или иных нормативных правовых актов Российской Федерации либо федеральных стандартов или стандартов и правил профессиональной деятельности;</a:t>
            </a:r>
          </a:p>
          <a:p>
            <a:r>
              <a:rPr lang="ru-RU" sz="2400" dirty="0">
                <a:solidFill>
                  <a:srgbClr val="3669AB"/>
                </a:solidFill>
              </a:rPr>
              <a:t>незаконного получения арбитражным управляющим любых материальных выгод (доходов, вознаграждений) в процессе осуществления возложенных на него обязанностей в деле о банкротстве, в том числе в результате использования информации, ставшей ему известной в результате осуществления деятельности в качестве арбитражного управляющего.</a:t>
            </a:r>
          </a:p>
          <a:p>
            <a:endParaRPr lang="ru-RU" altLang="ru-RU"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p:txBody>
          <a:bodyPr/>
          <a:lstStyle/>
          <a:p>
            <a:fld id="{608A0D5B-5051-4464-BB30-AEA7E665977E}" type="slidenum">
              <a:rPr lang="ru-RU" smtClean="0"/>
              <a:t>79</a:t>
            </a:fld>
            <a:endParaRPr lang="ru-RU" dirty="0"/>
          </a:p>
        </p:txBody>
      </p:sp>
    </p:spTree>
    <p:extLst>
      <p:ext uri="{BB962C8B-B14F-4D97-AF65-F5344CB8AC3E}">
        <p14:creationId xmlns:p14="http://schemas.microsoft.com/office/powerpoint/2010/main" val="243351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1999" cy="874961"/>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r>
              <a:rPr lang="ru-RU" sz="3200" b="1" dirty="0">
                <a:solidFill>
                  <a:schemeClr val="bg1"/>
                </a:solidFill>
              </a:rPr>
              <a:t>Определение </a:t>
            </a:r>
            <a:r>
              <a:rPr lang="ru-RU" sz="3600" dirty="0">
                <a:solidFill>
                  <a:schemeClr val="bg1"/>
                </a:solidFill>
              </a:rPr>
              <a:t>№ 305-ЭС17-12877 (6) от 18.08.2022</a:t>
            </a:r>
            <a:r>
              <a:rPr lang="ru-RU" sz="3600" b="1" dirty="0">
                <a:solidFill>
                  <a:schemeClr val="bg1"/>
                </a:solidFill>
              </a:rPr>
              <a:t> </a:t>
            </a:r>
            <a:br>
              <a:rPr lang="ru-RU" sz="3200" dirty="0">
                <a:solidFill>
                  <a:schemeClr val="bg1"/>
                </a:solidFill>
              </a:rPr>
            </a:br>
            <a:endParaRPr lang="ru-RU" sz="3200" dirty="0"/>
          </a:p>
        </p:txBody>
      </p:sp>
      <p:sp>
        <p:nvSpPr>
          <p:cNvPr id="3" name="Объект 2"/>
          <p:cNvSpPr>
            <a:spLocks noGrp="1"/>
          </p:cNvSpPr>
          <p:nvPr>
            <p:ph idx="1"/>
          </p:nvPr>
        </p:nvSpPr>
        <p:spPr>
          <a:xfrm>
            <a:off x="0" y="874961"/>
            <a:ext cx="12191999" cy="5983039"/>
          </a:xfrm>
        </p:spPr>
        <p:txBody>
          <a:bodyPr>
            <a:normAutofit fontScale="32500" lnSpcReduction="20000"/>
          </a:bodyPr>
          <a:lstStyle/>
          <a:p>
            <a:pPr>
              <a:lnSpc>
                <a:spcPct val="120000"/>
              </a:lnSpc>
            </a:pPr>
            <a:r>
              <a:rPr lang="ru-RU" sz="5800" b="1" dirty="0">
                <a:solidFill>
                  <a:srgbClr val="3669AB"/>
                </a:solidFill>
              </a:rPr>
              <a:t> </a:t>
            </a:r>
            <a:r>
              <a:rPr lang="ru-RU" sz="5800" dirty="0">
                <a:solidFill>
                  <a:srgbClr val="3669AB"/>
                </a:solidFill>
              </a:rPr>
              <a:t>Банкротство банка, привлечение к субсидиарной ответственности. Удовлетворено частично.</a:t>
            </a:r>
          </a:p>
          <a:p>
            <a:pPr>
              <a:lnSpc>
                <a:spcPct val="120000"/>
              </a:lnSpc>
            </a:pPr>
            <a:r>
              <a:rPr lang="ru-RU" sz="5800" dirty="0">
                <a:solidFill>
                  <a:srgbClr val="3669AB"/>
                </a:solidFill>
              </a:rPr>
              <a:t>ВС: по вопросу о привлечении к ответственности Иващука Дмитрия судами первой инстанции и округа не учтено следующее.</a:t>
            </a:r>
          </a:p>
          <a:p>
            <a:pPr>
              <a:lnSpc>
                <a:spcPct val="120000"/>
              </a:lnSpc>
            </a:pPr>
            <a:r>
              <a:rPr lang="ru-RU" sz="5800" dirty="0">
                <a:solidFill>
                  <a:srgbClr val="3669AB"/>
                </a:solidFill>
              </a:rPr>
              <a:t>Судами как первой, так и апелляционной инстанций установлено отсутствие разумной экономической цели в </a:t>
            </a:r>
            <a:r>
              <a:rPr lang="ru-RU" sz="5800" b="1" dirty="0">
                <a:solidFill>
                  <a:srgbClr val="3669AB"/>
                </a:solidFill>
              </a:rPr>
              <a:t>выдаче вексельных поручительств</a:t>
            </a:r>
            <a:r>
              <a:rPr lang="ru-RU" sz="5800" dirty="0">
                <a:solidFill>
                  <a:srgbClr val="3669AB"/>
                </a:solidFill>
              </a:rPr>
              <a:t>. Иное ответчиками не подтверждено. По этой причине следует согласиться с выводом суда апелляционной инстанции о том, что Иващук Дмитрий, исполняя обязанности председателя Правления и </a:t>
            </a:r>
            <a:r>
              <a:rPr lang="ru-RU" sz="5800" dirty="0" err="1">
                <a:solidFill>
                  <a:srgbClr val="3669AB"/>
                </a:solidFill>
              </a:rPr>
              <a:t>авалируя</a:t>
            </a:r>
            <a:r>
              <a:rPr lang="ru-RU" sz="5800" dirty="0">
                <a:solidFill>
                  <a:srgbClr val="3669AB"/>
                </a:solidFill>
              </a:rPr>
              <a:t> векселя, с достоверностью должен был осознавать крайнюю невыгодность для кредиторов совершенных им сделок.</a:t>
            </a:r>
          </a:p>
          <a:p>
            <a:pPr>
              <a:lnSpc>
                <a:spcPct val="120000"/>
              </a:lnSpc>
            </a:pPr>
            <a:r>
              <a:rPr lang="ru-RU" sz="5800" dirty="0">
                <a:solidFill>
                  <a:srgbClr val="3669AB"/>
                </a:solidFill>
              </a:rPr>
              <a:t>Нельзя согласиться с выводами как суда апелляционной инстанции, так и судов первой инстанции и округа в части разрешения вопроса об ответственности Иващука Николая. </a:t>
            </a:r>
            <a:r>
              <a:rPr lang="ru-RU" sz="5800" b="1" dirty="0">
                <a:solidFill>
                  <a:srgbClr val="3669AB"/>
                </a:solidFill>
              </a:rPr>
              <a:t>Размер вреда от вменяемой ему  сделки явно не соотносим с масштабами деятельности банка.</a:t>
            </a:r>
            <a:r>
              <a:rPr lang="ru-RU" sz="5800" dirty="0">
                <a:solidFill>
                  <a:srgbClr val="3669AB"/>
                </a:solidFill>
              </a:rPr>
              <a:t> По этой причине привлечение его солидарно к субсидиарной ответственности только по указанному эпизоду являлось бы несоразмерным, </a:t>
            </a:r>
            <a:r>
              <a:rPr lang="ru-RU" sz="5800" b="1" u="sng" dirty="0">
                <a:solidFill>
                  <a:srgbClr val="3669AB"/>
                </a:solidFill>
              </a:rPr>
              <a:t>требование управляющего к этому ответчику подлежало переквалификации на требование о возмещении убытков</a:t>
            </a:r>
            <a:r>
              <a:rPr lang="ru-RU" sz="5800" dirty="0">
                <a:solidFill>
                  <a:srgbClr val="3669AB"/>
                </a:solidFill>
              </a:rPr>
              <a:t>… не были установлены обстоятельства, имеющие существенное значение для правильного разрешения вопроса о факте причинения убытков и их сумме.</a:t>
            </a:r>
          </a:p>
          <a:p>
            <a:pPr marL="0" indent="0">
              <a:buNone/>
            </a:pPr>
            <a:endParaRPr lang="ru-RU" b="1" dirty="0"/>
          </a:p>
          <a:p>
            <a:r>
              <a:rPr lang="ru-RU" dirty="0">
                <a:solidFill>
                  <a:srgbClr val="0070C0"/>
                </a:solidFill>
              </a:rPr>
              <a:t> </a:t>
            </a:r>
            <a:r>
              <a:rPr lang="ru-RU" b="1" dirty="0">
                <a:solidFill>
                  <a:schemeClr val="bg1"/>
                </a:solidFill>
              </a:rPr>
              <a:t>при банкротстве</a:t>
            </a:r>
            <a:br>
              <a:rPr lang="ru-RU" dirty="0">
                <a:solidFill>
                  <a:schemeClr val="bg1"/>
                </a:solidFill>
              </a:rPr>
            </a:b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8</a:t>
            </a:fld>
            <a:endParaRPr lang="ru-RU" dirty="0"/>
          </a:p>
        </p:txBody>
      </p:sp>
    </p:spTree>
    <p:extLst>
      <p:ext uri="{BB962C8B-B14F-4D97-AF65-F5344CB8AC3E}">
        <p14:creationId xmlns:p14="http://schemas.microsoft.com/office/powerpoint/2010/main" val="30004373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27" y="0"/>
            <a:ext cx="12127345" cy="849746"/>
          </a:xfrm>
          <a:solidFill>
            <a:schemeClr val="bg2">
              <a:lumMod val="50000"/>
            </a:schemeClr>
          </a:solidFill>
        </p:spPr>
        <p:txBody>
          <a:bodyPr>
            <a:normAutofit/>
          </a:bodyPr>
          <a:lstStyle/>
          <a:p>
            <a:pPr algn="ctr"/>
            <a:r>
              <a:rPr lang="ru-RU" sz="3200" dirty="0">
                <a:solidFill>
                  <a:schemeClr val="bg1"/>
                </a:solidFill>
              </a:rPr>
              <a:t>Определение  от 16 августа 2017 г. N 309-ЭС17-4796 </a:t>
            </a:r>
            <a:endParaRPr lang="ru-RU" sz="3200" b="1" dirty="0">
              <a:solidFill>
                <a:schemeClr val="bg1"/>
              </a:solidFill>
            </a:endParaRPr>
          </a:p>
        </p:txBody>
      </p:sp>
      <p:sp>
        <p:nvSpPr>
          <p:cNvPr id="3" name="Объект 2"/>
          <p:cNvSpPr>
            <a:spLocks noGrp="1"/>
          </p:cNvSpPr>
          <p:nvPr>
            <p:ph idx="1"/>
          </p:nvPr>
        </p:nvSpPr>
        <p:spPr>
          <a:xfrm>
            <a:off x="78509" y="849746"/>
            <a:ext cx="12034982" cy="5938981"/>
          </a:xfrm>
        </p:spPr>
        <p:txBody>
          <a:bodyPr>
            <a:normAutofit/>
          </a:bodyPr>
          <a:lstStyle/>
          <a:p>
            <a:r>
              <a:rPr lang="ru-RU" u="sng" dirty="0">
                <a:solidFill>
                  <a:srgbClr val="0070C0"/>
                </a:solidFill>
              </a:rPr>
              <a:t> </a:t>
            </a:r>
            <a:r>
              <a:rPr lang="ru-RU" sz="2400" dirty="0">
                <a:solidFill>
                  <a:srgbClr val="3669AB"/>
                </a:solidFill>
              </a:rPr>
              <a:t>Защита прав страховщика от умышленного поведения страхователя, повлекшего ответственность перед выгодоприобретателями, осуществляется через механизм последующего предъявления регрессного требования (</a:t>
            </a:r>
            <a:r>
              <a:rPr lang="ru-RU" sz="2400" dirty="0">
                <a:solidFill>
                  <a:srgbClr val="3669AB"/>
                </a:solidFill>
                <a:hlinkClick r:id="rId2">
                  <a:extLst>
                    <a:ext uri="{A12FA001-AC4F-418D-AE19-62706E023703}">
                      <ahyp:hlinkClr xmlns:ahyp="http://schemas.microsoft.com/office/drawing/2018/hyperlinkcolor" val="tx"/>
                    </a:ext>
                  </a:extLst>
                </a:hlinkClick>
              </a:rPr>
              <a:t>п. 9 ст. 24.1 Закона ).</a:t>
            </a:r>
          </a:p>
          <a:p>
            <a:r>
              <a:rPr lang="ru-RU" sz="2400" dirty="0">
                <a:solidFill>
                  <a:srgbClr val="3669AB"/>
                </a:solidFill>
              </a:rPr>
              <a:t>Арбитражный управляющий является профессиональным участником дела о банкротстве и на нем лежит обязанность действовать добросовестно и разумно в интересах должника, кредиторов и общества. Однако указанное не означает, что </a:t>
            </a:r>
            <a:r>
              <a:rPr lang="ru-RU" sz="2400" u="sng" dirty="0">
                <a:solidFill>
                  <a:srgbClr val="3669AB"/>
                </a:solidFill>
              </a:rPr>
              <a:t>нарушение им названных обязанностей, а также иных требований закона само по себе свидетельствует о наличии в его действиях вины в форме умысла</a:t>
            </a:r>
            <a:r>
              <a:rPr lang="ru-RU" sz="2400" dirty="0">
                <a:solidFill>
                  <a:srgbClr val="3669AB"/>
                </a:solidFill>
              </a:rPr>
              <a:t>. Таким образом, вопреки выводам судов сам факт нарушения положений закона являлся </a:t>
            </a:r>
            <a:r>
              <a:rPr lang="ru-RU" sz="2400" b="1" dirty="0">
                <a:solidFill>
                  <a:srgbClr val="3669AB"/>
                </a:solidFill>
              </a:rPr>
              <a:t>недостаточным для удовлетворения регрессного требования компании.</a:t>
            </a:r>
          </a:p>
          <a:p>
            <a:r>
              <a:rPr lang="ru-RU" sz="2400" u="sng" dirty="0">
                <a:solidFill>
                  <a:srgbClr val="3669AB"/>
                </a:solidFill>
              </a:rPr>
              <a:t>Бремя доказывания умысла в действиях страхователя по такой категории споров лежит на страховщике</a:t>
            </a:r>
            <a:r>
              <a:rPr lang="ru-RU" sz="2400" dirty="0">
                <a:solidFill>
                  <a:srgbClr val="3669AB"/>
                </a:solidFill>
              </a:rPr>
              <a:t>.</a:t>
            </a:r>
          </a:p>
          <a:p>
            <a:endParaRPr lang="ru-RU" dirty="0">
              <a:solidFill>
                <a:srgbClr val="0070C0"/>
              </a:solidFill>
            </a:endParaRPr>
          </a:p>
          <a:p>
            <a:endParaRPr lang="ru-RU" dirty="0">
              <a:solidFill>
                <a:srgbClr val="0070C0"/>
              </a:solidFill>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80</a:t>
            </a:fld>
            <a:endParaRPr lang="ru-RU" dirty="0"/>
          </a:p>
        </p:txBody>
      </p:sp>
    </p:spTree>
    <p:extLst>
      <p:ext uri="{BB962C8B-B14F-4D97-AF65-F5344CB8AC3E}">
        <p14:creationId xmlns:p14="http://schemas.microsoft.com/office/powerpoint/2010/main" val="2329047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ADCF7-C0FB-473C-AED8-87683D8F9E6D}"/>
              </a:ext>
            </a:extLst>
          </p:cNvPr>
          <p:cNvSpPr>
            <a:spLocks noGrp="1"/>
          </p:cNvSpPr>
          <p:nvPr>
            <p:ph type="title"/>
          </p:nvPr>
        </p:nvSpPr>
        <p:spPr>
          <a:xfrm>
            <a:off x="0" y="2"/>
            <a:ext cx="12192000" cy="973122"/>
          </a:xfrm>
          <a:solidFill>
            <a:schemeClr val="bg2">
              <a:lumMod val="50000"/>
            </a:schemeClr>
          </a:solidFill>
        </p:spPr>
        <p:txBody>
          <a:bodyPr>
            <a:normAutofit fontScale="90000"/>
          </a:bodyPr>
          <a:lstStyle/>
          <a:p>
            <a:pPr algn="ctr"/>
            <a:br>
              <a:rPr lang="ru-RU" b="1" dirty="0"/>
            </a:br>
            <a:r>
              <a:rPr lang="ru-RU" b="1" dirty="0">
                <a:solidFill>
                  <a:schemeClr val="bg1"/>
                </a:solidFill>
              </a:rPr>
              <a:t>Определение от </a:t>
            </a:r>
            <a:r>
              <a:rPr lang="ru-RU" dirty="0">
                <a:solidFill>
                  <a:schemeClr val="bg1"/>
                </a:solidFill>
              </a:rPr>
              <a:t>28. 10. 2021 № </a:t>
            </a:r>
            <a:r>
              <a:rPr lang="ru-RU" b="1" dirty="0">
                <a:solidFill>
                  <a:schemeClr val="bg1"/>
                </a:solidFill>
              </a:rPr>
              <a:t> </a:t>
            </a:r>
            <a:r>
              <a:rPr lang="en-US" dirty="0">
                <a:solidFill>
                  <a:schemeClr val="bg1"/>
                </a:solidFill>
              </a:rPr>
              <a:t>306-</a:t>
            </a:r>
            <a:r>
              <a:rPr lang="ru-RU" dirty="0">
                <a:solidFill>
                  <a:schemeClr val="bg1"/>
                </a:solidFill>
              </a:rPr>
              <a:t>ЭС21-10251  </a:t>
            </a:r>
            <a:br>
              <a:rPr lang="ru-RU" dirty="0">
                <a:solidFill>
                  <a:schemeClr val="bg1"/>
                </a:solidFill>
              </a:rPr>
            </a:br>
            <a:endParaRPr lang="ru-RU" dirty="0">
              <a:solidFill>
                <a:schemeClr val="bg1"/>
              </a:solidFill>
            </a:endParaRPr>
          </a:p>
        </p:txBody>
      </p:sp>
      <p:sp>
        <p:nvSpPr>
          <p:cNvPr id="3" name="Объект 2">
            <a:extLst>
              <a:ext uri="{FF2B5EF4-FFF2-40B4-BE49-F238E27FC236}">
                <a16:creationId xmlns:a16="http://schemas.microsoft.com/office/drawing/2014/main" id="{62B36879-8359-40FF-8812-CA4732D42FBA}"/>
              </a:ext>
            </a:extLst>
          </p:cNvPr>
          <p:cNvSpPr>
            <a:spLocks noGrp="1"/>
          </p:cNvSpPr>
          <p:nvPr>
            <p:ph idx="1"/>
          </p:nvPr>
        </p:nvSpPr>
        <p:spPr>
          <a:xfrm>
            <a:off x="0" y="973124"/>
            <a:ext cx="12130481" cy="5884875"/>
          </a:xfrm>
        </p:spPr>
        <p:txBody>
          <a:bodyPr>
            <a:normAutofit fontScale="70000" lnSpcReduction="20000"/>
          </a:bodyPr>
          <a:lstStyle/>
          <a:p>
            <a:r>
              <a:rPr lang="en-US" dirty="0"/>
              <a:t> </a:t>
            </a:r>
            <a:r>
              <a:rPr lang="ru-RU" sz="2600" dirty="0">
                <a:solidFill>
                  <a:srgbClr val="3669AB"/>
                </a:solidFill>
              </a:rPr>
              <a:t>1) недостоверному указанию управляющим в отчете о своей деятельности суммы требований банка, обеспеченных залогом, и нарушении им правил подготовки отчетов арбитражного управляющего; </a:t>
            </a:r>
            <a:br>
              <a:rPr lang="ru-RU" sz="2600" dirty="0">
                <a:solidFill>
                  <a:srgbClr val="3669AB"/>
                </a:solidFill>
              </a:rPr>
            </a:br>
            <a:r>
              <a:rPr lang="ru-RU" sz="2600" dirty="0">
                <a:solidFill>
                  <a:srgbClr val="3669AB"/>
                </a:solidFill>
              </a:rPr>
              <a:t>2) несвоевременному перечислению и неверному расчету суммы денежных средств, причитающихся банку в связи с реализацией заложенного имущества; </a:t>
            </a:r>
            <a:br>
              <a:rPr lang="ru-RU" sz="2600" dirty="0">
                <a:solidFill>
                  <a:srgbClr val="3669AB"/>
                </a:solidFill>
              </a:rPr>
            </a:br>
            <a:r>
              <a:rPr lang="ru-RU" sz="2600" dirty="0">
                <a:solidFill>
                  <a:srgbClr val="3669AB"/>
                </a:solidFill>
              </a:rPr>
              <a:t>3) длительному </a:t>
            </a:r>
            <a:r>
              <a:rPr lang="ru-RU" sz="2600" dirty="0" err="1">
                <a:solidFill>
                  <a:srgbClr val="3669AB"/>
                </a:solidFill>
              </a:rPr>
              <a:t>незаключению</a:t>
            </a:r>
            <a:r>
              <a:rPr lang="ru-RU" sz="2600" dirty="0">
                <a:solidFill>
                  <a:srgbClr val="3669AB"/>
                </a:solidFill>
              </a:rPr>
              <a:t> управляющим </a:t>
            </a:r>
            <a:r>
              <a:rPr lang="ru-RU" sz="2600" u="sng" dirty="0">
                <a:solidFill>
                  <a:srgbClr val="3669AB"/>
                </a:solidFill>
                <a:highlight>
                  <a:srgbClr val="FFFF00"/>
                </a:highlight>
              </a:rPr>
              <a:t>договора дополнительного страхования ответственности</a:t>
            </a:r>
            <a:r>
              <a:rPr lang="ru-RU" sz="2600" dirty="0">
                <a:solidFill>
                  <a:srgbClr val="3669AB"/>
                </a:solidFill>
              </a:rPr>
              <a:t>.</a:t>
            </a:r>
            <a:endParaRPr lang="ru-RU" sz="2600" i="1" dirty="0">
              <a:solidFill>
                <a:srgbClr val="3669AB"/>
              </a:solidFill>
              <a:hlinkClick r:id="rId2">
                <a:extLst>
                  <a:ext uri="{A12FA001-AC4F-418D-AE19-62706E023703}">
                    <ahyp:hlinkClr xmlns:ahyp="http://schemas.microsoft.com/office/drawing/2018/hyperlinkcolor" val="tx"/>
                  </a:ext>
                </a:extLst>
              </a:hlinkClick>
            </a:endParaRPr>
          </a:p>
          <a:p>
            <a:r>
              <a:rPr lang="ru-RU" sz="2600" dirty="0">
                <a:solidFill>
                  <a:srgbClr val="3669AB"/>
                </a:solidFill>
              </a:rPr>
              <a:t>Отказы страховых компаний в заключении с ним указанного договора относятся к числу обстоятельств, наступление которых, как правило, зависит от личности, воли или действий самого управляющего, а потому негативные последствия этих отказов не могут перекладываться на кредиторов, не являющихся страхователями, снижать уровень защиты их прав (лишать возможности компенсировать убытки через получение страхового </a:t>
            </a:r>
            <a:br>
              <a:rPr lang="ru-RU" sz="2600" dirty="0">
                <a:solidFill>
                  <a:srgbClr val="3669AB"/>
                </a:solidFill>
              </a:rPr>
            </a:br>
            <a:r>
              <a:rPr lang="ru-RU" sz="2600" dirty="0">
                <a:solidFill>
                  <a:srgbClr val="3669AB"/>
                </a:solidFill>
              </a:rPr>
              <a:t>возмещения). Управляющий в отношениях с кредиторами не праве ссылаться на упомянутые отказы как на уважительную причину осуществления полномочий в отсутствие страхового обеспечения. </a:t>
            </a:r>
          </a:p>
          <a:p>
            <a:r>
              <a:rPr lang="ru-RU" sz="2600" dirty="0">
                <a:solidFill>
                  <a:srgbClr val="3669AB"/>
                </a:solidFill>
              </a:rPr>
              <a:t>Судебная коллегия соглашается с мнением конкурсного управляющего акционерным обществом «Новая нефтехимия» </a:t>
            </a:r>
            <a:r>
              <a:rPr lang="ru-RU" sz="2600" dirty="0" err="1">
                <a:solidFill>
                  <a:srgbClr val="3669AB"/>
                </a:solidFill>
              </a:rPr>
              <a:t>Зайнутдинова</a:t>
            </a:r>
            <a:r>
              <a:rPr lang="ru-RU" sz="2600" dirty="0">
                <a:solidFill>
                  <a:srgbClr val="3669AB"/>
                </a:solidFill>
              </a:rPr>
              <a:t> А.Н. относительно того, что в удовлетворении жалобы кредитора на бездействие </a:t>
            </a:r>
            <a:br>
              <a:rPr lang="ru-RU" sz="2600" dirty="0">
                <a:solidFill>
                  <a:srgbClr val="3669AB"/>
                </a:solidFill>
              </a:rPr>
            </a:br>
            <a:r>
              <a:rPr lang="ru-RU" sz="2600" dirty="0">
                <a:solidFill>
                  <a:srgbClr val="3669AB"/>
                </a:solidFill>
              </a:rPr>
              <a:t>управляющего может быть отказано, если этот кредитор недобросовестно создал условия, исходя из которых страховые компании не заключили с управляющим договор дополнительного страхования ответственности.</a:t>
            </a:r>
          </a:p>
          <a:p>
            <a:r>
              <a:rPr lang="ru-RU" sz="2600" dirty="0">
                <a:solidFill>
                  <a:srgbClr val="3669AB"/>
                </a:solidFill>
              </a:rPr>
              <a:t>Арбитражный управляющий не лишен возможности заявить </a:t>
            </a:r>
            <a:r>
              <a:rPr lang="ru-RU" sz="2600" u="sng" dirty="0">
                <a:solidFill>
                  <a:srgbClr val="3669AB"/>
                </a:solidFill>
              </a:rPr>
              <a:t>возражения об отсутствии необходимости </a:t>
            </a:r>
            <a:br>
              <a:rPr lang="ru-RU" sz="2600" u="sng" dirty="0">
                <a:solidFill>
                  <a:srgbClr val="3669AB"/>
                </a:solidFill>
              </a:rPr>
            </a:br>
            <a:r>
              <a:rPr lang="ru-RU" sz="2600" u="sng" dirty="0">
                <a:solidFill>
                  <a:srgbClr val="3669AB"/>
                </a:solidFill>
              </a:rPr>
              <a:t>заключения договора дополнительного страхования ответственности ввиду явного несоответствия балансовой стоимости активов должника реальному положению дел (об отсутствии у управляющего соответствующей обязанности исходя из реальной стоимости активов, которая значительно ниже балансовой). Такой подход согласуется со смыслом разъяснений, приведенных в пункте 12.6 постановления Пленума Высшего Арбитражного Суда Российской Федерации от 25.12.2013 </a:t>
            </a:r>
            <a:r>
              <a:rPr lang="ru-RU" sz="2600" u="sng" dirty="0" err="1">
                <a:solidFill>
                  <a:srgbClr val="3669AB"/>
                </a:solidFill>
              </a:rPr>
              <a:t>No</a:t>
            </a:r>
            <a:r>
              <a:rPr lang="ru-RU" sz="2600" u="sng" dirty="0">
                <a:solidFill>
                  <a:srgbClr val="3669AB"/>
                </a:solidFill>
              </a:rPr>
              <a:t> 97 «О некоторых вопросах, связанных с вознаграждением арбитражного управляющего при банкротстве» и касающихся порядка исчисления размера вознаграждения управляющего в случаях, когда этот </a:t>
            </a:r>
            <a:br>
              <a:rPr lang="ru-RU" sz="2600" u="sng" dirty="0">
                <a:solidFill>
                  <a:srgbClr val="3669AB"/>
                </a:solidFill>
              </a:rPr>
            </a:br>
            <a:r>
              <a:rPr lang="ru-RU" sz="2600" u="sng" dirty="0">
                <a:solidFill>
                  <a:srgbClr val="3669AB"/>
                </a:solidFill>
              </a:rPr>
              <a:t>размер в силу закона зависит от балансовой стоимости активов. </a:t>
            </a:r>
          </a:p>
        </p:txBody>
      </p:sp>
      <p:sp>
        <p:nvSpPr>
          <p:cNvPr id="4" name="Номер слайда 3">
            <a:extLst>
              <a:ext uri="{FF2B5EF4-FFF2-40B4-BE49-F238E27FC236}">
                <a16:creationId xmlns:a16="http://schemas.microsoft.com/office/drawing/2014/main" id="{44C5F92C-F0E1-42BA-A890-68FAAB6DE0E1}"/>
              </a:ext>
            </a:extLst>
          </p:cNvPr>
          <p:cNvSpPr>
            <a:spLocks noGrp="1"/>
          </p:cNvSpPr>
          <p:nvPr>
            <p:ph type="sldNum" sz="quarter" idx="12"/>
          </p:nvPr>
        </p:nvSpPr>
        <p:spPr/>
        <p:txBody>
          <a:bodyPr/>
          <a:lstStyle/>
          <a:p>
            <a:fld id="{608A0D5B-5051-4464-BB30-AEA7E665977E}" type="slidenum">
              <a:rPr lang="ru-RU" smtClean="0"/>
              <a:t>81</a:t>
            </a:fld>
            <a:endParaRPr lang="ru-RU" dirty="0"/>
          </a:p>
        </p:txBody>
      </p:sp>
    </p:spTree>
    <p:extLst>
      <p:ext uri="{BB962C8B-B14F-4D97-AF65-F5344CB8AC3E}">
        <p14:creationId xmlns:p14="http://schemas.microsoft.com/office/powerpoint/2010/main" val="6456168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55677"/>
          </a:xfrm>
          <a:solidFill>
            <a:schemeClr val="bg2">
              <a:lumMod val="50000"/>
            </a:schemeClr>
          </a:solidFill>
        </p:spPr>
        <p:txBody>
          <a:bodyPr>
            <a:normAutofit/>
          </a:bodyPr>
          <a:lstStyle/>
          <a:p>
            <a:pPr algn="ctr"/>
            <a:r>
              <a:rPr lang="ru-RU" sz="3200" dirty="0">
                <a:solidFill>
                  <a:schemeClr val="bg1"/>
                </a:solidFill>
              </a:rPr>
              <a:t>Практика округов по дополнительному страхованию </a:t>
            </a:r>
          </a:p>
        </p:txBody>
      </p:sp>
      <p:sp>
        <p:nvSpPr>
          <p:cNvPr id="3" name="Объект 2"/>
          <p:cNvSpPr>
            <a:spLocks noGrp="1"/>
          </p:cNvSpPr>
          <p:nvPr>
            <p:ph idx="1"/>
          </p:nvPr>
        </p:nvSpPr>
        <p:spPr>
          <a:xfrm>
            <a:off x="1" y="855678"/>
            <a:ext cx="12192000" cy="6002322"/>
          </a:xfrm>
        </p:spPr>
        <p:txBody>
          <a:bodyPr>
            <a:normAutofit lnSpcReduction="10000"/>
          </a:bodyPr>
          <a:lstStyle/>
          <a:p>
            <a:r>
              <a:rPr lang="ru-RU" sz="1800" dirty="0">
                <a:solidFill>
                  <a:srgbClr val="993300"/>
                </a:solidFill>
              </a:rPr>
              <a:t> </a:t>
            </a:r>
            <a:r>
              <a:rPr lang="ru-RU" sz="1900" dirty="0">
                <a:solidFill>
                  <a:srgbClr val="993300"/>
                </a:solidFill>
              </a:rPr>
              <a:t>Постановление ФАС ВВО от 1 июня 2021 г. по делу N А28-3058/2011 </a:t>
            </a:r>
            <a:r>
              <a:rPr lang="ru-RU" sz="1900" i="1" dirty="0">
                <a:solidFill>
                  <a:srgbClr val="993300"/>
                </a:solidFill>
              </a:rPr>
              <a:t> разногласия с кредитором по заключению договора доп. страхования</a:t>
            </a:r>
            <a:r>
              <a:rPr lang="ru-RU" sz="1900" b="1" i="1" dirty="0">
                <a:solidFill>
                  <a:srgbClr val="993300"/>
                </a:solidFill>
              </a:rPr>
              <a:t> </a:t>
            </a:r>
            <a:endParaRPr lang="ru-RU" sz="1900" i="1" dirty="0">
              <a:solidFill>
                <a:srgbClr val="993300"/>
              </a:solidFill>
              <a:hlinkClick r:id="rId2">
                <a:extLst>
                  <a:ext uri="{A12FA001-AC4F-418D-AE19-62706E023703}">
                    <ahyp:hlinkClr xmlns:ahyp="http://schemas.microsoft.com/office/drawing/2018/hyperlinkcolor" val="tx"/>
                  </a:ext>
                </a:extLst>
              </a:hlinkClick>
            </a:endParaRPr>
          </a:p>
          <a:p>
            <a:r>
              <a:rPr lang="ru-RU" sz="1900" dirty="0">
                <a:solidFill>
                  <a:srgbClr val="3669AB"/>
                </a:solidFill>
              </a:rPr>
              <a:t>  Определение стоимости имущества должника на момент его последней инвентаризации и реализации на торгах в данном деле не противоречит цели, которая прежде всего преследуется законодателем в пункте 2 статьи 24.1 Закона о банкротстве, а именно, защита прав и законных интересов кредиторов, которые не могут претендовать на возмещение убытков в размере большем, чем составляет действительная стоимость конкурсной массы.</a:t>
            </a:r>
            <a:endParaRPr lang="ru-RU" sz="1900" dirty="0">
              <a:solidFill>
                <a:srgbClr val="3669AB"/>
              </a:solidFill>
              <a:hlinkClick r:id="rId3">
                <a:extLst>
                  <a:ext uri="{A12FA001-AC4F-418D-AE19-62706E023703}">
                    <ahyp:hlinkClr xmlns:ahyp="http://schemas.microsoft.com/office/drawing/2018/hyperlinkcolor" val="tx"/>
                  </a:ext>
                </a:extLst>
              </a:hlinkClick>
            </a:endParaRPr>
          </a:p>
          <a:p>
            <a:r>
              <a:rPr lang="ru-RU" sz="1900" dirty="0">
                <a:solidFill>
                  <a:srgbClr val="3669AB"/>
                </a:solidFill>
              </a:rPr>
              <a:t>Вменение  КУ обязанности по проведению дополнительного страхования ответственности арбитражного управляющего на основании данных первичного бухгалтерского баланса должника на момент введения процедуры конкурсного производства (29.11.2012) не отвечает смыслу и целям страхования ответственности арбитражных управляющих.</a:t>
            </a:r>
          </a:p>
          <a:p>
            <a:r>
              <a:rPr lang="ru-RU" sz="1900" i="1" dirty="0">
                <a:solidFill>
                  <a:srgbClr val="FF0000"/>
                </a:solidFill>
              </a:rPr>
              <a:t>Определение ВС </a:t>
            </a:r>
            <a:r>
              <a:rPr lang="ru-RU" sz="1800" i="1" dirty="0">
                <a:solidFill>
                  <a:srgbClr val="FF0000"/>
                </a:solidFill>
              </a:rPr>
              <a:t>РФ от 30 августа 2021 г. N 301-ЭС14-7211(3) – отказано в передаче.</a:t>
            </a:r>
          </a:p>
          <a:p>
            <a:r>
              <a:rPr lang="ru-RU" sz="1900" dirty="0">
                <a:solidFill>
                  <a:srgbClr val="993300"/>
                </a:solidFill>
              </a:rPr>
              <a:t>Постановление ФАС ДО от 29 июня 2021 г. N Ф03-1934/2021  привлечение к административной ответственности.</a:t>
            </a:r>
            <a:endParaRPr lang="ru-RU" sz="1900" dirty="0">
              <a:solidFill>
                <a:srgbClr val="993300"/>
              </a:solidFill>
              <a:hlinkClick r:id="rId4">
                <a:extLst>
                  <a:ext uri="{A12FA001-AC4F-418D-AE19-62706E023703}">
                    <ahyp:hlinkClr xmlns:ahyp="http://schemas.microsoft.com/office/drawing/2018/hyperlinkcolor" val="tx"/>
                  </a:ext>
                </a:extLst>
              </a:hlinkClick>
            </a:endParaRPr>
          </a:p>
          <a:p>
            <a:r>
              <a:rPr lang="ru-RU" sz="1900" dirty="0">
                <a:solidFill>
                  <a:srgbClr val="3669AB"/>
                </a:solidFill>
              </a:rPr>
              <a:t>Доводы заявителя жалобы об отсутствии у арбитражного управляющего обязанности по заключению договора дополнительного страхования ответственности, поскольку данные бухгалтерского баланса за 2019 год не содержали сведений об активах должника, превышающих 100 млн. руб. основаны на неверном понимании обязанности управляющего, предусмотренной абзацем 2 пункта 2 статьи 24.1. Закона о банкротстве, так как обязанность возникает на основании сведений последней сданной бухгалтерской отчетности, которая по данному должнику сдана в 2019 года за отчетный 2018 год с отражением балансовой стоимости активов должника в размере 369 572 тыс. руб., что явно больше 100 млн. руб. Аналогичные выводы сделаны судами при рассмотрении дела.</a:t>
            </a:r>
            <a:endParaRPr lang="ru-RU" sz="1900" dirty="0">
              <a:solidFill>
                <a:srgbClr val="3669AB"/>
              </a:solidFill>
              <a:hlinkClick r:id="rId5">
                <a:extLst>
                  <a:ext uri="{A12FA001-AC4F-418D-AE19-62706E023703}">
                    <ahyp:hlinkClr xmlns:ahyp="http://schemas.microsoft.com/office/drawing/2018/hyperlinkcolor" val="tx"/>
                  </a:ext>
                </a:extLst>
              </a:hlinkClick>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82</a:t>
            </a:fld>
            <a:endParaRPr lang="ru-RU" dirty="0"/>
          </a:p>
        </p:txBody>
      </p:sp>
    </p:spTree>
    <p:extLst>
      <p:ext uri="{BB962C8B-B14F-4D97-AF65-F5344CB8AC3E}">
        <p14:creationId xmlns:p14="http://schemas.microsoft.com/office/powerpoint/2010/main" val="755985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D848C-DA22-48AD-B216-479C9C2D2A04}"/>
              </a:ext>
            </a:extLst>
          </p:cNvPr>
          <p:cNvSpPr>
            <a:spLocks noGrp="1"/>
          </p:cNvSpPr>
          <p:nvPr>
            <p:ph type="title"/>
          </p:nvPr>
        </p:nvSpPr>
        <p:spPr>
          <a:xfrm>
            <a:off x="-22802" y="-167779"/>
            <a:ext cx="12192000" cy="167779"/>
          </a:xfrm>
          <a:solidFill>
            <a:schemeClr val="bg2">
              <a:lumMod val="50000"/>
            </a:schemeClr>
          </a:solidFill>
        </p:spPr>
        <p:txBody>
          <a:bodyPr>
            <a:normAutofit fontScale="90000"/>
          </a:bodyPr>
          <a:lstStyle/>
          <a:p>
            <a:pPr algn="ctr"/>
            <a:r>
              <a:rPr lang="ru-RU" dirty="0">
                <a:solidFill>
                  <a:schemeClr val="bg1"/>
                </a:solidFill>
              </a:rPr>
              <a:t>    </a:t>
            </a:r>
          </a:p>
        </p:txBody>
      </p:sp>
      <p:sp>
        <p:nvSpPr>
          <p:cNvPr id="3" name="Объект 2">
            <a:extLst>
              <a:ext uri="{FF2B5EF4-FFF2-40B4-BE49-F238E27FC236}">
                <a16:creationId xmlns:a16="http://schemas.microsoft.com/office/drawing/2014/main" id="{F2E3B1E5-88DD-4D95-AAE0-C5C2E18645D2}"/>
              </a:ext>
            </a:extLst>
          </p:cNvPr>
          <p:cNvSpPr>
            <a:spLocks noGrp="1"/>
          </p:cNvSpPr>
          <p:nvPr>
            <p:ph idx="1"/>
          </p:nvPr>
        </p:nvSpPr>
        <p:spPr>
          <a:xfrm>
            <a:off x="-1" y="1057014"/>
            <a:ext cx="12192001" cy="5800986"/>
          </a:xfrm>
        </p:spPr>
        <p:txBody>
          <a:bodyPr/>
          <a:lstStyle/>
          <a:p>
            <a:r>
              <a:rPr lang="ru-RU" sz="2400" dirty="0">
                <a:solidFill>
                  <a:srgbClr val="3669AB"/>
                </a:solidFill>
              </a:rPr>
              <a:t> </a:t>
            </a:r>
          </a:p>
          <a:p>
            <a:pPr marL="0" indent="0">
              <a:buNone/>
            </a:pPr>
            <a:endParaRPr lang="ru-RU" sz="2400" dirty="0"/>
          </a:p>
          <a:p>
            <a:endParaRPr lang="ru-RU" dirty="0"/>
          </a:p>
        </p:txBody>
      </p:sp>
      <p:sp>
        <p:nvSpPr>
          <p:cNvPr id="4" name="Номер слайда 3">
            <a:extLst>
              <a:ext uri="{FF2B5EF4-FFF2-40B4-BE49-F238E27FC236}">
                <a16:creationId xmlns:a16="http://schemas.microsoft.com/office/drawing/2014/main" id="{0C312677-CA0F-4711-9B8F-8ED9B0D77A17}"/>
              </a:ext>
            </a:extLst>
          </p:cNvPr>
          <p:cNvSpPr>
            <a:spLocks noGrp="1"/>
          </p:cNvSpPr>
          <p:nvPr>
            <p:ph type="sldNum" sz="quarter" idx="12"/>
          </p:nvPr>
        </p:nvSpPr>
        <p:spPr/>
        <p:txBody>
          <a:bodyPr/>
          <a:lstStyle/>
          <a:p>
            <a:fld id="{608A0D5B-5051-4464-BB30-AEA7E665977E}" type="slidenum">
              <a:rPr lang="ru-RU" smtClean="0"/>
              <a:t>83</a:t>
            </a:fld>
            <a:endParaRPr lang="ru-RU" dirty="0"/>
          </a:p>
        </p:txBody>
      </p:sp>
      <p:pic>
        <p:nvPicPr>
          <p:cNvPr id="6" name="Рисунок 5">
            <a:extLst>
              <a:ext uri="{FF2B5EF4-FFF2-40B4-BE49-F238E27FC236}">
                <a16:creationId xmlns:a16="http://schemas.microsoft.com/office/drawing/2014/main" id="{C31123BE-F94F-49CB-B532-4BB747A63071}"/>
              </a:ext>
            </a:extLst>
          </p:cNvPr>
          <p:cNvPicPr>
            <a:picLocks noChangeAspect="1"/>
          </p:cNvPicPr>
          <p:nvPr/>
        </p:nvPicPr>
        <p:blipFill>
          <a:blip r:embed="rId2"/>
          <a:stretch>
            <a:fillRect/>
          </a:stretch>
        </p:blipFill>
        <p:spPr>
          <a:xfrm>
            <a:off x="72272" y="136526"/>
            <a:ext cx="12047453" cy="6474000"/>
          </a:xfrm>
          <a:prstGeom prst="rect">
            <a:avLst/>
          </a:prstGeom>
        </p:spPr>
      </p:pic>
    </p:spTree>
    <p:extLst>
      <p:ext uri="{BB962C8B-B14F-4D97-AF65-F5344CB8AC3E}">
        <p14:creationId xmlns:p14="http://schemas.microsoft.com/office/powerpoint/2010/main" val="2396364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96C1-4A43-4A8F-A7B0-6837CDE24376}"/>
              </a:ext>
            </a:extLst>
          </p:cNvPr>
          <p:cNvSpPr>
            <a:spLocks noGrp="1"/>
          </p:cNvSpPr>
          <p:nvPr>
            <p:ph type="title"/>
          </p:nvPr>
        </p:nvSpPr>
        <p:spPr>
          <a:xfrm>
            <a:off x="0" y="1"/>
            <a:ext cx="12192000" cy="385893"/>
          </a:xfrm>
          <a:solidFill>
            <a:schemeClr val="bg2">
              <a:lumMod val="50000"/>
            </a:schemeClr>
          </a:solidFill>
        </p:spPr>
        <p:txBody>
          <a:bodyPr>
            <a:normAutofit fontScale="90000"/>
          </a:bodyPr>
          <a:lstStyle/>
          <a:p>
            <a:pPr algn="ctr"/>
            <a:r>
              <a:rPr lang="ru-RU" sz="3100" dirty="0">
                <a:solidFill>
                  <a:schemeClr val="bg1"/>
                </a:solidFill>
              </a:rPr>
              <a:t>Официальный сайт ФАС России fas.gov.ru", 10.06.2021</a:t>
            </a:r>
            <a:r>
              <a:rPr lang="ru-RU" altLang="ru-RU" dirty="0">
                <a:solidFill>
                  <a:schemeClr val="bg1"/>
                </a:solidFill>
              </a:rPr>
              <a:t> </a:t>
            </a:r>
            <a:endParaRPr lang="ru-RU" dirty="0"/>
          </a:p>
        </p:txBody>
      </p:sp>
      <p:sp>
        <p:nvSpPr>
          <p:cNvPr id="3" name="Объект 2">
            <a:extLst>
              <a:ext uri="{FF2B5EF4-FFF2-40B4-BE49-F238E27FC236}">
                <a16:creationId xmlns:a16="http://schemas.microsoft.com/office/drawing/2014/main" id="{BD23E64D-7D7D-4039-8454-FABEBDB447E0}"/>
              </a:ext>
            </a:extLst>
          </p:cNvPr>
          <p:cNvSpPr>
            <a:spLocks noGrp="1"/>
          </p:cNvSpPr>
          <p:nvPr>
            <p:ph idx="1"/>
          </p:nvPr>
        </p:nvSpPr>
        <p:spPr>
          <a:xfrm>
            <a:off x="-1" y="385894"/>
            <a:ext cx="12191999" cy="6472106"/>
          </a:xfrm>
        </p:spPr>
        <p:txBody>
          <a:bodyPr>
            <a:normAutofit fontScale="25000" lnSpcReduction="20000"/>
          </a:bodyPr>
          <a:lstStyle/>
          <a:p>
            <a:r>
              <a:rPr lang="ru-RU" sz="6400" b="1" dirty="0">
                <a:solidFill>
                  <a:srgbClr val="3669AB"/>
                </a:solidFill>
              </a:rPr>
              <a:t>Вопрос:</a:t>
            </a:r>
            <a:r>
              <a:rPr lang="ru-RU" sz="6400" dirty="0">
                <a:solidFill>
                  <a:srgbClr val="3669AB"/>
                </a:solidFill>
              </a:rPr>
              <a:t> Является ли нарушением антимонопольного законодательства отказ страховой(</a:t>
            </a:r>
            <a:r>
              <a:rPr lang="ru-RU" sz="6400" dirty="0" err="1">
                <a:solidFill>
                  <a:srgbClr val="3669AB"/>
                </a:solidFill>
              </a:rPr>
              <a:t>ых</a:t>
            </a:r>
            <a:r>
              <a:rPr lang="ru-RU" sz="6400" dirty="0">
                <a:solidFill>
                  <a:srgbClr val="3669AB"/>
                </a:solidFill>
              </a:rPr>
              <a:t>) организации(</a:t>
            </a:r>
            <a:r>
              <a:rPr lang="ru-RU" sz="6400" dirty="0" err="1">
                <a:solidFill>
                  <a:srgbClr val="3669AB"/>
                </a:solidFill>
              </a:rPr>
              <a:t>ий</a:t>
            </a:r>
            <a:r>
              <a:rPr lang="ru-RU" sz="6400" dirty="0">
                <a:solidFill>
                  <a:srgbClr val="3669AB"/>
                </a:solidFill>
              </a:rPr>
              <a:t>) от заключения договора обязательного страхования ответственности АУ за причинение убытков лицам, участвующим в деле о банкротстве, и иным лицам в связи с неисполнением или ненадлежащим исполнением возложенных на арбитражного управляющего обязанностей в деле о банкротстве (далее - страхование ответственности арбитражных управляющих)?</a:t>
            </a:r>
          </a:p>
          <a:p>
            <a:r>
              <a:rPr lang="ru-RU" sz="6400" b="1" dirty="0">
                <a:solidFill>
                  <a:srgbClr val="3669AB"/>
                </a:solidFill>
              </a:rPr>
              <a:t>Ответ:</a:t>
            </a:r>
            <a:r>
              <a:rPr lang="ru-RU" sz="6400" dirty="0">
                <a:solidFill>
                  <a:srgbClr val="3669AB"/>
                </a:solidFill>
              </a:rPr>
              <a:t> В соответствии с п. 1 ст. 20 ФЗ от 26.10.2002 N 127-ФЗ "О несостоятельности (банкротстве)" АУ является субъектом профессиональной деятельности и осуществляет регулируемую Законом о банкротстве профессиональную деятельность, занимаясь частной практикой.</a:t>
            </a:r>
            <a:endParaRPr lang="ru-RU" sz="6400" dirty="0">
              <a:solidFill>
                <a:srgbClr val="3669AB"/>
              </a:solidFill>
              <a:hlinkClick r:id="rId2">
                <a:extLst>
                  <a:ext uri="{A12FA001-AC4F-418D-AE19-62706E023703}">
                    <ahyp:hlinkClr xmlns:ahyp="http://schemas.microsoft.com/office/drawing/2018/hyperlinkcolor" val="tx"/>
                  </a:ext>
                </a:extLst>
              </a:hlinkClick>
            </a:endParaRPr>
          </a:p>
          <a:p>
            <a:r>
              <a:rPr lang="ru-RU" sz="6400" dirty="0">
                <a:solidFill>
                  <a:srgbClr val="3669AB"/>
                </a:solidFill>
              </a:rPr>
              <a:t>П. 3 ст. 20 Закона о банкротстве установлено, что одним из условий членства в саморегулируемой организации арбитражных управляющих является наличие у члена саморегулируемой организации договора обязательного страхования ответственности, отвечающего установленным статьей 24.1 Закона о банкротстве требованиям.</a:t>
            </a:r>
            <a:endParaRPr lang="ru-RU" sz="6400" dirty="0">
              <a:solidFill>
                <a:srgbClr val="3669AB"/>
              </a:solidFill>
              <a:hlinkClick r:id="rId3">
                <a:extLst>
                  <a:ext uri="{A12FA001-AC4F-418D-AE19-62706E023703}">
                    <ahyp:hlinkClr xmlns:ahyp="http://schemas.microsoft.com/office/drawing/2018/hyperlinkcolor" val="tx"/>
                  </a:ext>
                </a:extLst>
              </a:hlinkClick>
            </a:endParaRPr>
          </a:p>
          <a:p>
            <a:r>
              <a:rPr lang="ru-RU" sz="6400" dirty="0">
                <a:solidFill>
                  <a:srgbClr val="3669AB"/>
                </a:solidFill>
              </a:rPr>
              <a:t>Согласно ч. 2 ст. 3 Закона РФ от 27.11.1992 N 4015-1 "Об организации страхового дела в Российской Федерации" страхование осуществляется в форме добровольного страхования и обязательного страхования. Условия и порядок осуществления обязательного страхования определяются федеральными законами о конкретных видах обязательного страхования.</a:t>
            </a:r>
            <a:endParaRPr lang="ru-RU" sz="6400" dirty="0">
              <a:solidFill>
                <a:srgbClr val="3669AB"/>
              </a:solidFill>
              <a:hlinkClick r:id="rId4">
                <a:extLst>
                  <a:ext uri="{A12FA001-AC4F-418D-AE19-62706E023703}">
                    <ahyp:hlinkClr xmlns:ahyp="http://schemas.microsoft.com/office/drawing/2018/hyperlinkcolor" val="tx"/>
                  </a:ext>
                </a:extLst>
              </a:hlinkClick>
            </a:endParaRPr>
          </a:p>
          <a:p>
            <a:r>
              <a:rPr lang="ru-RU" sz="6400" dirty="0">
                <a:solidFill>
                  <a:srgbClr val="3669AB"/>
                </a:solidFill>
              </a:rPr>
              <a:t>С учетом изложенного, а также отсутствия федерального закона о страховании ответственности арбитражного управляющего указанное страхование осуществляется </a:t>
            </a:r>
            <a:r>
              <a:rPr lang="ru-RU" sz="6400" u="sng" dirty="0">
                <a:solidFill>
                  <a:srgbClr val="3669AB"/>
                </a:solidFill>
              </a:rPr>
              <a:t>в форме добровольного страхования.</a:t>
            </a:r>
          </a:p>
          <a:p>
            <a:r>
              <a:rPr lang="ru-RU" sz="6400" dirty="0">
                <a:solidFill>
                  <a:srgbClr val="3669AB"/>
                </a:solidFill>
              </a:rPr>
              <a:t>Одновременно отмечаем, что исходя из ст. 927 ГК РФ договор страхования ответственности арбитражных управляющих не является публичным и заключается между сторонами в случае достигнутого соглашения по всем существенным условиям договора.</a:t>
            </a:r>
            <a:endParaRPr lang="ru-RU" sz="6400" dirty="0">
              <a:solidFill>
                <a:srgbClr val="3669AB"/>
              </a:solidFill>
              <a:hlinkClick r:id="rId5">
                <a:extLst>
                  <a:ext uri="{A12FA001-AC4F-418D-AE19-62706E023703}">
                    <ahyp:hlinkClr xmlns:ahyp="http://schemas.microsoft.com/office/drawing/2018/hyperlinkcolor" val="tx"/>
                  </a:ext>
                </a:extLst>
              </a:hlinkClick>
            </a:endParaRPr>
          </a:p>
          <a:p>
            <a:r>
              <a:rPr lang="ru-RU" sz="6400" u="sng" dirty="0">
                <a:solidFill>
                  <a:srgbClr val="3669AB"/>
                </a:solidFill>
              </a:rPr>
              <a:t>Таким образом, заключение договоров страхования ответственности АУ для страховых организаций не является обязательным и сам по себе отказ от заключения такого договора страхования не может рассматриваться в качестве нарушения антимонопольного законодательства.</a:t>
            </a:r>
          </a:p>
          <a:p>
            <a:r>
              <a:rPr lang="ru-RU" sz="6400" dirty="0">
                <a:solidFill>
                  <a:srgbClr val="3669AB"/>
                </a:solidFill>
              </a:rPr>
              <a:t>Вместе с тем, в случае если физическое лицо/юридическое лицо располагает сведениями, которые могут свидетельствовать о наличии в действиях страховых организаций по отказу от заключения договора страхования АУ нарушения запретов, установленных Федеральным законом от 26.07.2006 N 135-ФЗ "О защите конкуренции" (далее - Закон о защите конкуренции), в том числе:</a:t>
            </a:r>
            <a:endParaRPr lang="ru-RU" sz="6400" dirty="0">
              <a:solidFill>
                <a:srgbClr val="3669AB"/>
              </a:solidFill>
              <a:hlinkClick r:id="rId6">
                <a:extLst>
                  <a:ext uri="{A12FA001-AC4F-418D-AE19-62706E023703}">
                    <ahyp:hlinkClr xmlns:ahyp="http://schemas.microsoft.com/office/drawing/2018/hyperlinkcolor" val="tx"/>
                  </a:ext>
                </a:extLst>
              </a:hlinkClick>
            </a:endParaRPr>
          </a:p>
          <a:p>
            <a:r>
              <a:rPr lang="ru-RU" sz="6400" dirty="0">
                <a:solidFill>
                  <a:srgbClr val="3669AB"/>
                </a:solidFill>
              </a:rPr>
              <a:t>- запрета на злоупотребление доминирующим положением (статья 10 Закона о защите конкуренции);</a:t>
            </a:r>
            <a:endParaRPr lang="ru-RU" sz="6400" dirty="0">
              <a:solidFill>
                <a:srgbClr val="3669AB"/>
              </a:solidFill>
              <a:hlinkClick r:id="rId7">
                <a:extLst>
                  <a:ext uri="{A12FA001-AC4F-418D-AE19-62706E023703}">
                    <ahyp:hlinkClr xmlns:ahyp="http://schemas.microsoft.com/office/drawing/2018/hyperlinkcolor" val="tx"/>
                  </a:ext>
                </a:extLst>
              </a:hlinkClick>
            </a:endParaRPr>
          </a:p>
          <a:p>
            <a:r>
              <a:rPr lang="ru-RU" sz="6400" dirty="0">
                <a:solidFill>
                  <a:srgbClr val="3669AB"/>
                </a:solidFill>
              </a:rPr>
              <a:t>- запрета на ограничивающие конкуренцию соглашения (статья 11 Закона о защите конкуренции);</a:t>
            </a:r>
            <a:endParaRPr lang="ru-RU" sz="6400" dirty="0">
              <a:solidFill>
                <a:srgbClr val="3669AB"/>
              </a:solidFill>
              <a:hlinkClick r:id="rId8">
                <a:extLst>
                  <a:ext uri="{A12FA001-AC4F-418D-AE19-62706E023703}">
                    <ahyp:hlinkClr xmlns:ahyp="http://schemas.microsoft.com/office/drawing/2018/hyperlinkcolor" val="tx"/>
                  </a:ext>
                </a:extLst>
              </a:hlinkClick>
            </a:endParaRPr>
          </a:p>
          <a:p>
            <a:r>
              <a:rPr lang="ru-RU" sz="6400" dirty="0">
                <a:solidFill>
                  <a:srgbClr val="3669AB"/>
                </a:solidFill>
              </a:rPr>
              <a:t>такое лицо вправе подать соответствующее заявление в ФАС России или его территориальный орган в зависимости от места совершения предполагаемого нарушения или нахождения лица, в отношении которого подается заявление…  </a:t>
            </a:r>
            <a:endParaRPr lang="ru-RU" sz="6400" dirty="0">
              <a:solidFill>
                <a:srgbClr val="3669AB"/>
              </a:solidFill>
              <a:hlinkClick r:id="rId9">
                <a:extLst>
                  <a:ext uri="{A12FA001-AC4F-418D-AE19-62706E023703}">
                    <ahyp:hlinkClr xmlns:ahyp="http://schemas.microsoft.com/office/drawing/2018/hyperlinkcolor" val="tx"/>
                  </a:ext>
                </a:extLst>
              </a:hlinkClick>
            </a:endParaRPr>
          </a:p>
          <a:p>
            <a:endParaRPr lang="ru-RU" sz="6400" dirty="0"/>
          </a:p>
          <a:p>
            <a:pPr marL="0" indent="0">
              <a:buNone/>
            </a:pPr>
            <a:r>
              <a:rPr lang="ru-RU" altLang="en-US" sz="6400" dirty="0">
                <a:solidFill>
                  <a:srgbClr val="002A7E"/>
                </a:solidFill>
              </a:rPr>
              <a:t> </a:t>
            </a:r>
            <a:endParaRPr lang="ru-RU" altLang="ru-RU" sz="6400" dirty="0">
              <a:solidFill>
                <a:srgbClr val="003399"/>
              </a:solidFill>
            </a:endParaRPr>
          </a:p>
          <a:p>
            <a:endParaRPr lang="ru-RU" dirty="0"/>
          </a:p>
        </p:txBody>
      </p:sp>
      <p:sp>
        <p:nvSpPr>
          <p:cNvPr id="4" name="Номер слайда 3">
            <a:extLst>
              <a:ext uri="{FF2B5EF4-FFF2-40B4-BE49-F238E27FC236}">
                <a16:creationId xmlns:a16="http://schemas.microsoft.com/office/drawing/2014/main" id="{7614BBBA-F67D-4B6C-849E-C76937267F3A}"/>
              </a:ext>
            </a:extLst>
          </p:cNvPr>
          <p:cNvSpPr>
            <a:spLocks noGrp="1"/>
          </p:cNvSpPr>
          <p:nvPr>
            <p:ph type="sldNum" sz="quarter" idx="12"/>
          </p:nvPr>
        </p:nvSpPr>
        <p:spPr>
          <a:xfrm>
            <a:off x="8879048" y="6993913"/>
            <a:ext cx="2743200" cy="365125"/>
          </a:xfrm>
        </p:spPr>
        <p:txBody>
          <a:bodyPr/>
          <a:lstStyle/>
          <a:p>
            <a:fld id="{608A0D5B-5051-4464-BB30-AEA7E665977E}" type="slidenum">
              <a:rPr lang="ru-RU" smtClean="0"/>
              <a:t>84</a:t>
            </a:fld>
            <a:endParaRPr lang="ru-RU" dirty="0"/>
          </a:p>
        </p:txBody>
      </p:sp>
    </p:spTree>
    <p:extLst>
      <p:ext uri="{BB962C8B-B14F-4D97-AF65-F5344CB8AC3E}">
        <p14:creationId xmlns:p14="http://schemas.microsoft.com/office/powerpoint/2010/main" val="33778236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794326"/>
          </a:xfrm>
          <a:solidFill>
            <a:schemeClr val="accent6"/>
          </a:solidFill>
        </p:spPr>
        <p:txBody>
          <a:bodyPr/>
          <a:lstStyle/>
          <a:p>
            <a:pPr algn="ctr"/>
            <a:r>
              <a:rPr lang="ru-RU" dirty="0">
                <a:solidFill>
                  <a:schemeClr val="bg1"/>
                </a:solidFill>
              </a:rPr>
              <a:t> Компенсационный фонд СРО</a:t>
            </a:r>
          </a:p>
        </p:txBody>
      </p:sp>
      <p:sp>
        <p:nvSpPr>
          <p:cNvPr id="3" name="Объект 2"/>
          <p:cNvSpPr>
            <a:spLocks noGrp="1"/>
          </p:cNvSpPr>
          <p:nvPr>
            <p:ph idx="1"/>
          </p:nvPr>
        </p:nvSpPr>
        <p:spPr>
          <a:xfrm>
            <a:off x="1" y="794327"/>
            <a:ext cx="12192000" cy="5927148"/>
          </a:xfrm>
        </p:spPr>
        <p:txBody>
          <a:bodyPr>
            <a:normAutofit fontScale="77500" lnSpcReduction="20000"/>
          </a:bodyPr>
          <a:lstStyle/>
          <a:p>
            <a:pPr marL="0" indent="0">
              <a:buNone/>
            </a:pPr>
            <a:r>
              <a:rPr lang="ru-RU" sz="2000" dirty="0"/>
              <a:t>    </a:t>
            </a:r>
            <a:r>
              <a:rPr lang="ru-RU" sz="2000" b="1" u="sng" dirty="0">
                <a:solidFill>
                  <a:schemeClr val="accent5"/>
                </a:solidFill>
              </a:rPr>
              <a:t> </a:t>
            </a:r>
          </a:p>
          <a:p>
            <a:r>
              <a:rPr lang="ru-RU" dirty="0">
                <a:solidFill>
                  <a:srgbClr val="3669AB"/>
                </a:solidFill>
              </a:rPr>
              <a:t>Требование о компенсационной выплате из компенсационного фонда СРО арбитражных управляющих может быть предъявлено к организации лицом, в пользу которого принято решение о взыскании убытков, только при одновременном наличии таких условий, как: </a:t>
            </a:r>
          </a:p>
          <a:p>
            <a:r>
              <a:rPr lang="ru-RU" dirty="0">
                <a:solidFill>
                  <a:srgbClr val="3669AB"/>
                </a:solidFill>
              </a:rPr>
              <a:t>недостаточность средств, полученных по договору обязательного страхования ответственности арбитражного управляющего, для возмещения причиненных им убытков; </a:t>
            </a:r>
          </a:p>
          <a:p>
            <a:r>
              <a:rPr lang="ru-RU" dirty="0">
                <a:solidFill>
                  <a:srgbClr val="3669AB"/>
                </a:solidFill>
              </a:rPr>
              <a:t>отказ арбитражного управляющего удовлетворить требование такого лица или неудовлетворение арбитражным управляющим этого требования в течение 30 рабочих дней с даты предъявления этого требования.</a:t>
            </a:r>
          </a:p>
          <a:p>
            <a:r>
              <a:rPr lang="ru-RU" dirty="0">
                <a:solidFill>
                  <a:srgbClr val="3669AB"/>
                </a:solidFill>
              </a:rPr>
              <a:t>К требованию  должны быть приложены: </a:t>
            </a:r>
          </a:p>
          <a:p>
            <a:r>
              <a:rPr lang="ru-RU" dirty="0">
                <a:solidFill>
                  <a:srgbClr val="3669AB"/>
                </a:solidFill>
              </a:rPr>
              <a:t>решение суда о взыскании с арбитражного управляющего убытков в определенном размере; </a:t>
            </a:r>
          </a:p>
          <a:p>
            <a:r>
              <a:rPr lang="ru-RU" dirty="0">
                <a:solidFill>
                  <a:srgbClr val="3669AB"/>
                </a:solidFill>
              </a:rPr>
              <a:t>документы, подтверждающие осуществление страховой организацией страховой выплаты по договору обязательного страхования ответственности арбитражного управляющего; </a:t>
            </a:r>
          </a:p>
          <a:p>
            <a:r>
              <a:rPr lang="ru-RU" dirty="0">
                <a:solidFill>
                  <a:srgbClr val="3669AB"/>
                </a:solidFill>
              </a:rPr>
              <a:t>документ, подтверждающий отказ арбитражного управляющего от удовлетворения требования, или направление арбитражному управляющему такого требования, не удовлетворенного им в течение 30 рабочих дней с даты его направления.</a:t>
            </a:r>
          </a:p>
          <a:p>
            <a:r>
              <a:rPr lang="ru-RU" dirty="0">
                <a:solidFill>
                  <a:srgbClr val="3669AB"/>
                </a:solidFill>
              </a:rPr>
              <a:t>Размер компенсационной выплаты из компенсационного фонда СРО  не может превышать 5 млн руб., а если дело о банкротстве возбуждено после 1 января 2019 г. - 50% компенсационного фонда применительно к одному случаю причинения убытков (</a:t>
            </a:r>
            <a:r>
              <a:rPr lang="ru-RU" dirty="0">
                <a:solidFill>
                  <a:srgbClr val="3669AB"/>
                </a:solidFill>
                <a:hlinkClick r:id="rId2">
                  <a:extLst>
                    <a:ext uri="{A12FA001-AC4F-418D-AE19-62706E023703}">
                      <ahyp:hlinkClr xmlns:ahyp="http://schemas.microsoft.com/office/drawing/2018/hyperlinkcolor" val="tx"/>
                    </a:ext>
                  </a:extLst>
                </a:hlinkClick>
              </a:rPr>
              <a:t>п. 11 ст. 25.1 Закона N 127-ФЗ, </a:t>
            </a:r>
            <a:r>
              <a:rPr lang="ru-RU" dirty="0" err="1">
                <a:solidFill>
                  <a:srgbClr val="3669AB"/>
                </a:solidFill>
                <a:hlinkClick r:id="rId3">
                  <a:extLst>
                    <a:ext uri="{A12FA001-AC4F-418D-AE19-62706E023703}">
                      <ahyp:hlinkClr xmlns:ahyp="http://schemas.microsoft.com/office/drawing/2018/hyperlinkcolor" val="tx"/>
                    </a:ext>
                  </a:extLst>
                </a:hlinkClick>
              </a:rPr>
              <a:t>пп</a:t>
            </a:r>
            <a:r>
              <a:rPr lang="ru-RU" dirty="0">
                <a:solidFill>
                  <a:srgbClr val="3669AB"/>
                </a:solidFill>
                <a:hlinkClick r:id="rId3">
                  <a:extLst>
                    <a:ext uri="{A12FA001-AC4F-418D-AE19-62706E023703}">
                      <ahyp:hlinkClr xmlns:ahyp="http://schemas.microsoft.com/office/drawing/2018/hyperlinkcolor" val="tx"/>
                    </a:ext>
                  </a:extLst>
                </a:hlinkClick>
              </a:rPr>
              <a:t>. "б" п. 4 ст. 12, </a:t>
            </a:r>
            <a:r>
              <a:rPr lang="ru-RU" dirty="0">
                <a:solidFill>
                  <a:srgbClr val="3669AB"/>
                </a:solidFill>
                <a:hlinkClick r:id="rId4">
                  <a:extLst>
                    <a:ext uri="{A12FA001-AC4F-418D-AE19-62706E023703}">
                      <ahyp:hlinkClr xmlns:ahyp="http://schemas.microsoft.com/office/drawing/2018/hyperlinkcolor" val="tx"/>
                    </a:ext>
                  </a:extLst>
                </a:hlinkClick>
              </a:rPr>
              <a:t>п. 5.2 ст. 23 Федерального закона от 29.12.2015 N 391-ФЗ</a:t>
            </a:r>
            <a:r>
              <a:rPr lang="ru-RU" dirty="0">
                <a:hlinkClick r:id="rId4">
                  <a:extLst>
                    <a:ext uri="{A12FA001-AC4F-418D-AE19-62706E023703}">
                      <ahyp:hlinkClr xmlns:ahyp="http://schemas.microsoft.com/office/drawing/2018/hyperlinkcolor" val="tx"/>
                    </a:ext>
                  </a:extLst>
                </a:hlinkClick>
              </a:rPr>
              <a:t>).</a:t>
            </a:r>
          </a:p>
          <a:p>
            <a:endParaRPr lang="ru-RU" dirty="0">
              <a:solidFill>
                <a:srgbClr val="3669AB"/>
              </a:solidFill>
            </a:endParaRPr>
          </a:p>
          <a:p>
            <a:endParaRPr lang="ru-RU" sz="2000" u="sng" dirty="0">
              <a:solidFill>
                <a:schemeClr val="accent5"/>
              </a:solidFill>
              <a:hlinkClick r:id="rId5"/>
            </a:endParaRPr>
          </a:p>
          <a:p>
            <a:endParaRPr lang="ru-RU" sz="2000" dirty="0"/>
          </a:p>
          <a:p>
            <a:endParaRPr lang="ru-RU" sz="2000" dirty="0"/>
          </a:p>
        </p:txBody>
      </p:sp>
      <p:sp>
        <p:nvSpPr>
          <p:cNvPr id="4" name="Номер слайда 3"/>
          <p:cNvSpPr>
            <a:spLocks noGrp="1"/>
          </p:cNvSpPr>
          <p:nvPr>
            <p:ph type="sldNum" sz="quarter" idx="12"/>
          </p:nvPr>
        </p:nvSpPr>
        <p:spPr/>
        <p:txBody>
          <a:bodyPr/>
          <a:lstStyle/>
          <a:p>
            <a:fld id="{608A0D5B-5051-4464-BB30-AEA7E665977E}" type="slidenum">
              <a:rPr lang="ru-RU" smtClean="0"/>
              <a:t>85</a:t>
            </a:fld>
            <a:endParaRPr lang="ru-RU" dirty="0"/>
          </a:p>
        </p:txBody>
      </p:sp>
    </p:spTree>
    <p:extLst>
      <p:ext uri="{BB962C8B-B14F-4D97-AF65-F5344CB8AC3E}">
        <p14:creationId xmlns:p14="http://schemas.microsoft.com/office/powerpoint/2010/main" val="2576198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771787"/>
          </a:xfrm>
          <a:solidFill>
            <a:schemeClr val="bg2">
              <a:lumMod val="50000"/>
            </a:schemeClr>
          </a:solidFill>
        </p:spPr>
        <p:txBody>
          <a:bodyPr>
            <a:normAutofit/>
          </a:bodyPr>
          <a:lstStyle/>
          <a:p>
            <a:pPr algn="ctr"/>
            <a:r>
              <a:rPr lang="ru-RU" sz="3200" dirty="0">
                <a:solidFill>
                  <a:schemeClr val="bg1"/>
                </a:solidFill>
              </a:rPr>
              <a:t>    Размер компенсационной выплаты</a:t>
            </a:r>
          </a:p>
        </p:txBody>
      </p:sp>
      <p:sp>
        <p:nvSpPr>
          <p:cNvPr id="3" name="Объект 2"/>
          <p:cNvSpPr>
            <a:spLocks noGrp="1"/>
          </p:cNvSpPr>
          <p:nvPr>
            <p:ph idx="1"/>
          </p:nvPr>
        </p:nvSpPr>
        <p:spPr>
          <a:xfrm>
            <a:off x="0" y="771787"/>
            <a:ext cx="12108873" cy="6016940"/>
          </a:xfrm>
        </p:spPr>
        <p:txBody>
          <a:bodyPr>
            <a:normAutofit lnSpcReduction="10000"/>
          </a:bodyPr>
          <a:lstStyle/>
          <a:p>
            <a:r>
              <a:rPr lang="ru-RU" sz="2000" dirty="0">
                <a:solidFill>
                  <a:srgbClr val="993300"/>
                </a:solidFill>
              </a:rPr>
              <a:t>1. П.11 в редакции  </a:t>
            </a:r>
            <a:r>
              <a:rPr lang="en-US" sz="2000" dirty="0">
                <a:solidFill>
                  <a:srgbClr val="993300"/>
                </a:solidFill>
              </a:rPr>
              <a:t>N 296-</a:t>
            </a:r>
            <a:r>
              <a:rPr lang="ru-RU" sz="2000" dirty="0">
                <a:solidFill>
                  <a:srgbClr val="993300"/>
                </a:solidFill>
              </a:rPr>
              <a:t>ФЗ  от 30.12.2008 (первоначальная редакция)</a:t>
            </a:r>
          </a:p>
          <a:p>
            <a:r>
              <a:rPr lang="ru-RU" sz="2000" dirty="0">
                <a:solidFill>
                  <a:srgbClr val="3669AB"/>
                </a:solidFill>
              </a:rPr>
              <a:t> Не допускается осуществление компенсационной выплаты в размере </a:t>
            </a:r>
            <a:r>
              <a:rPr lang="ru-RU" sz="2000" u="sng" dirty="0">
                <a:solidFill>
                  <a:srgbClr val="3669AB"/>
                </a:solidFill>
              </a:rPr>
              <a:t>более чем двадцать пять процентов </a:t>
            </a:r>
            <a:r>
              <a:rPr lang="ru-RU" sz="2000" dirty="0">
                <a:solidFill>
                  <a:srgbClr val="3669AB"/>
                </a:solidFill>
              </a:rPr>
              <a:t>размера компенсационного фонда СРО АУ, определяемого в соответствии с законодательством РФ на последнюю отчетную дату, предшествующую дате принятия решения суда о взыскании с арбитражного управляющего убытков, по требованию о компенсационной выплате применительно к одному случаю причинения убытков.</a:t>
            </a:r>
          </a:p>
          <a:p>
            <a:r>
              <a:rPr lang="ru-RU" sz="2000" dirty="0">
                <a:solidFill>
                  <a:srgbClr val="3669AB"/>
                </a:solidFill>
              </a:rPr>
              <a:t>Размер КФ- не мене 50 000 руб. на каждого члена.</a:t>
            </a:r>
          </a:p>
          <a:p>
            <a:r>
              <a:rPr lang="ru-RU" sz="2000" dirty="0">
                <a:solidFill>
                  <a:srgbClr val="993300"/>
                </a:solidFill>
              </a:rPr>
              <a:t>2. ФЗ от 29.12.2014 N 482-ФЗ</a:t>
            </a:r>
            <a:r>
              <a:rPr lang="ru-RU" sz="2000" dirty="0">
                <a:solidFill>
                  <a:srgbClr val="3669AB"/>
                </a:solidFill>
              </a:rPr>
              <a:t> внесены изменения в п. 11 ст. 25.1  - размер выплаты из компенсационного фонда не может превышать 5 000 000 рублей. по требованию о компенсационной выплате применительно к одному случаю причинения убытков.</a:t>
            </a:r>
          </a:p>
          <a:p>
            <a:r>
              <a:rPr lang="ru-RU" sz="2000" dirty="0">
                <a:solidFill>
                  <a:srgbClr val="3669AB"/>
                </a:solidFill>
              </a:rPr>
              <a:t> Размер КФ- 20 млн. руб.</a:t>
            </a:r>
          </a:p>
          <a:p>
            <a:r>
              <a:rPr lang="ru-RU" sz="2000" dirty="0">
                <a:solidFill>
                  <a:srgbClr val="993300"/>
                </a:solidFill>
              </a:rPr>
              <a:t>3. ФЗ от  29.12.2015 №392-ФЗ </a:t>
            </a:r>
            <a:r>
              <a:rPr lang="ru-RU" sz="2000" dirty="0">
                <a:solidFill>
                  <a:srgbClr val="3669AB"/>
                </a:solidFill>
                <a:hlinkClick r:id="rId2">
                  <a:extLst>
                    <a:ext uri="{A12FA001-AC4F-418D-AE19-62706E023703}">
                      <ahyp:hlinkClr xmlns:ahyp="http://schemas.microsoft.com/office/drawing/2018/hyperlinkcolor" val="tx"/>
                    </a:ext>
                  </a:extLst>
                </a:hlinkClick>
              </a:rPr>
              <a:t>–</a:t>
            </a:r>
            <a:r>
              <a:rPr lang="ru-RU" sz="2000" dirty="0">
                <a:solidFill>
                  <a:srgbClr val="3669AB"/>
                </a:solidFill>
              </a:rPr>
              <a:t> в п.11 - не может превышать </a:t>
            </a:r>
            <a:r>
              <a:rPr lang="ru-RU" sz="2000" u="sng" dirty="0">
                <a:solidFill>
                  <a:srgbClr val="3669AB"/>
                </a:solidFill>
              </a:rPr>
              <a:t>пятьдесят процентов компенсационного </a:t>
            </a:r>
            <a:r>
              <a:rPr lang="ru-RU" sz="2000" dirty="0">
                <a:solidFill>
                  <a:srgbClr val="3669AB"/>
                </a:solidFill>
              </a:rPr>
              <a:t>фонда  СРО АУ по требованию о компенсационной выплате применительно к одному случаю причинения убытков.</a:t>
            </a:r>
          </a:p>
          <a:p>
            <a:r>
              <a:rPr lang="ru-RU" sz="2000" dirty="0">
                <a:solidFill>
                  <a:srgbClr val="3669AB"/>
                </a:solidFill>
              </a:rPr>
              <a:t>Размер КФ- 50 млн. руб.,  200 000руб. с каждого члена СРО </a:t>
            </a:r>
            <a:endParaRPr lang="ru-RU" sz="2000" dirty="0">
              <a:solidFill>
                <a:srgbClr val="3669AB"/>
              </a:solidFill>
              <a:hlinkClick r:id="rId2">
                <a:extLst>
                  <a:ext uri="{A12FA001-AC4F-418D-AE19-62706E023703}">
                    <ahyp:hlinkClr xmlns:ahyp="http://schemas.microsoft.com/office/drawing/2018/hyperlinkcolor" val="tx"/>
                  </a:ext>
                </a:extLst>
              </a:hlinkClick>
            </a:endParaRPr>
          </a:p>
          <a:p>
            <a:pPr marL="0" indent="0">
              <a:buNone/>
            </a:pPr>
            <a:r>
              <a:rPr lang="ru-RU" sz="2000" dirty="0">
                <a:solidFill>
                  <a:srgbClr val="3669AB"/>
                </a:solidFill>
              </a:rPr>
              <a:t>  </a:t>
            </a:r>
            <a:r>
              <a:rPr lang="ru-RU" sz="2000" i="1" dirty="0">
                <a:solidFill>
                  <a:srgbClr val="993300"/>
                </a:solidFill>
              </a:rPr>
              <a:t>п. 5.2 Закона N 391-ФЗ установленный ч. 11 ст. 25.1 Закона N 127-ФЗ предельный размер компенсационных выплат из компенсационных фондов  СРО АУ применяется в отношении компенсационных выплат, </a:t>
            </a:r>
            <a:r>
              <a:rPr lang="ru-RU" sz="2000" i="1" u="sng" dirty="0">
                <a:solidFill>
                  <a:srgbClr val="993300"/>
                </a:solidFill>
              </a:rPr>
              <a:t>осуществляемых в связи с причинением убытков вследствие действий и (или) бездействия, совершенных в делах о банкротстве, производство по которым возбуждено после 01.01.2019.</a:t>
            </a:r>
            <a:endParaRPr lang="ru-RU" sz="2000" i="1" u="sng" dirty="0">
              <a:solidFill>
                <a:srgbClr val="993300"/>
              </a:solidFill>
              <a:hlinkClick r:id="rId3">
                <a:extLst>
                  <a:ext uri="{A12FA001-AC4F-418D-AE19-62706E023703}">
                    <ahyp:hlinkClr xmlns:ahyp="http://schemas.microsoft.com/office/drawing/2018/hyperlinkcolor" val="tx"/>
                  </a:ext>
                </a:extLst>
              </a:hlinkClick>
            </a:endParaRPr>
          </a:p>
          <a:p>
            <a:pPr marL="0" indent="0">
              <a:buNone/>
            </a:pPr>
            <a:endParaRPr lang="ru-RU" dirty="0">
              <a:solidFill>
                <a:srgbClr val="3669AB"/>
              </a:solidFill>
              <a:hlinkClick r:id="rId4">
                <a:extLst>
                  <a:ext uri="{A12FA001-AC4F-418D-AE19-62706E023703}">
                    <ahyp:hlinkClr xmlns:ahyp="http://schemas.microsoft.com/office/drawing/2018/hyperlinkcolor" val="tx"/>
                  </a:ext>
                </a:extLst>
              </a:hlinkClick>
            </a:endParaRPr>
          </a:p>
          <a:p>
            <a:endParaRPr lang="ru-RU" dirty="0">
              <a:solidFill>
                <a:srgbClr val="0070C0"/>
              </a:solidFill>
              <a:hlinkClick r:id="rId5"/>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86</a:t>
            </a:fld>
            <a:endParaRPr lang="ru-RU" dirty="0"/>
          </a:p>
        </p:txBody>
      </p:sp>
    </p:spTree>
    <p:extLst>
      <p:ext uri="{BB962C8B-B14F-4D97-AF65-F5344CB8AC3E}">
        <p14:creationId xmlns:p14="http://schemas.microsoft.com/office/powerpoint/2010/main" val="14368366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503339"/>
          </a:xfrm>
          <a:solidFill>
            <a:schemeClr val="bg2">
              <a:lumMod val="50000"/>
            </a:schemeClr>
          </a:solidFill>
        </p:spPr>
        <p:txBody>
          <a:bodyPr>
            <a:normAutofit fontScale="90000"/>
          </a:bodyPr>
          <a:lstStyle/>
          <a:p>
            <a:pPr algn="ctr"/>
            <a:r>
              <a:rPr lang="ru-RU" sz="3200" dirty="0">
                <a:solidFill>
                  <a:schemeClr val="bg1"/>
                </a:solidFill>
              </a:rPr>
              <a:t>Постановление 9 ААС от 27.09. 2021 г. по делу N А40-249959/2020   </a:t>
            </a:r>
          </a:p>
        </p:txBody>
      </p:sp>
      <p:sp>
        <p:nvSpPr>
          <p:cNvPr id="3" name="Объект 2"/>
          <p:cNvSpPr>
            <a:spLocks noGrp="1"/>
          </p:cNvSpPr>
          <p:nvPr>
            <p:ph idx="1"/>
          </p:nvPr>
        </p:nvSpPr>
        <p:spPr>
          <a:xfrm>
            <a:off x="0" y="503339"/>
            <a:ext cx="12108873" cy="6285388"/>
          </a:xfrm>
        </p:spPr>
        <p:txBody>
          <a:bodyPr>
            <a:normAutofit/>
          </a:bodyPr>
          <a:lstStyle/>
          <a:p>
            <a:r>
              <a:rPr lang="ru-RU" sz="2000" dirty="0">
                <a:solidFill>
                  <a:srgbClr val="3669AB"/>
                </a:solidFill>
              </a:rPr>
              <a:t>Решение о признании банкротом  и введении К\П- 14.01.2014</a:t>
            </a:r>
          </a:p>
          <a:p>
            <a:r>
              <a:rPr lang="ru-RU" sz="2000" dirty="0">
                <a:solidFill>
                  <a:srgbClr val="3669AB"/>
                </a:solidFill>
              </a:rPr>
              <a:t>Мировое соглашение;</a:t>
            </a:r>
          </a:p>
          <a:p>
            <a:r>
              <a:rPr lang="ru-RU" sz="2000" dirty="0">
                <a:solidFill>
                  <a:srgbClr val="3669AB"/>
                </a:solidFill>
              </a:rPr>
              <a:t>Производство по делу возобновлено 30.07.2015</a:t>
            </a:r>
          </a:p>
          <a:p>
            <a:r>
              <a:rPr lang="ru-RU" sz="2000" dirty="0">
                <a:solidFill>
                  <a:srgbClr val="3669AB"/>
                </a:solidFill>
              </a:rPr>
              <a:t>Убытки причинены в 2018 году.</a:t>
            </a:r>
          </a:p>
          <a:p>
            <a:r>
              <a:rPr lang="ru-RU" sz="2000" dirty="0">
                <a:solidFill>
                  <a:srgbClr val="3669AB"/>
                </a:solidFill>
              </a:rPr>
              <a:t>Суды взыскали 32 </a:t>
            </a:r>
            <a:r>
              <a:rPr lang="ru-RU" sz="2000" dirty="0" err="1">
                <a:solidFill>
                  <a:srgbClr val="3669AB"/>
                </a:solidFill>
              </a:rPr>
              <a:t>млн.руб</a:t>
            </a:r>
            <a:r>
              <a:rPr lang="ru-RU" sz="2000" dirty="0">
                <a:solidFill>
                  <a:srgbClr val="3669AB"/>
                </a:solidFill>
              </a:rPr>
              <a:t>. с СРО.</a:t>
            </a:r>
          </a:p>
          <a:p>
            <a:r>
              <a:rPr lang="ru-RU" sz="2000" dirty="0">
                <a:solidFill>
                  <a:srgbClr val="3669AB"/>
                </a:solidFill>
              </a:rPr>
              <a:t>Законом о банкротстве </a:t>
            </a:r>
            <a:r>
              <a:rPr lang="ru-RU" sz="2000" u="sng" dirty="0">
                <a:solidFill>
                  <a:srgbClr val="3669AB"/>
                </a:solidFill>
              </a:rPr>
              <a:t>не установлено</a:t>
            </a:r>
            <a:r>
              <a:rPr lang="ru-RU" sz="2000" dirty="0">
                <a:solidFill>
                  <a:srgbClr val="3669AB"/>
                </a:solidFill>
              </a:rPr>
              <a:t>, что размер компенсационной выплаты должен определяться на основании редакции Закона о банкротстве, действовавшей на дату причинения убытков, </a:t>
            </a:r>
            <a:r>
              <a:rPr lang="ru-RU" sz="2000" u="sng" dirty="0">
                <a:solidFill>
                  <a:srgbClr val="3669AB"/>
                </a:solidFill>
              </a:rPr>
              <a:t>а не на дату вынесения решения о взыскании компенсационной выплаты</a:t>
            </a:r>
            <a:r>
              <a:rPr lang="ru-RU" sz="2000" dirty="0">
                <a:solidFill>
                  <a:srgbClr val="3669AB"/>
                </a:solidFill>
              </a:rPr>
              <a:t>.</a:t>
            </a:r>
            <a:endParaRPr lang="ru-RU" sz="2000" dirty="0">
              <a:solidFill>
                <a:srgbClr val="3669AB"/>
              </a:solidFill>
              <a:hlinkClick r:id="rId2">
                <a:extLst>
                  <a:ext uri="{A12FA001-AC4F-418D-AE19-62706E023703}">
                    <ahyp:hlinkClr xmlns:ahyp="http://schemas.microsoft.com/office/drawing/2018/hyperlinkcolor" val="tx"/>
                  </a:ext>
                </a:extLst>
              </a:hlinkClick>
            </a:endParaRPr>
          </a:p>
          <a:p>
            <a:r>
              <a:rPr lang="ru-RU" sz="2000" dirty="0">
                <a:solidFill>
                  <a:srgbClr val="3669AB"/>
                </a:solidFill>
              </a:rPr>
              <a:t>Таким образом, суд первой инстанции, обоснованно применил редакцию Закона о банкротстве, </a:t>
            </a:r>
            <a:r>
              <a:rPr lang="ru-RU" sz="2000" u="sng" dirty="0">
                <a:solidFill>
                  <a:srgbClr val="3669AB"/>
                </a:solidFill>
              </a:rPr>
              <a:t>действовавшую на дату рассмотрения дела по существу.    </a:t>
            </a:r>
          </a:p>
          <a:p>
            <a:r>
              <a:rPr lang="ru-RU" sz="2000" dirty="0"/>
              <a:t> </a:t>
            </a:r>
            <a:endParaRPr lang="ru-RU" sz="2000" dirty="0">
              <a:solidFill>
                <a:srgbClr val="0070C0"/>
              </a:solidFill>
              <a:hlinkClick r:id="rId3"/>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87</a:t>
            </a:fld>
            <a:endParaRPr lang="ru-RU" dirty="0"/>
          </a:p>
        </p:txBody>
      </p:sp>
    </p:spTree>
    <p:extLst>
      <p:ext uri="{BB962C8B-B14F-4D97-AF65-F5344CB8AC3E}">
        <p14:creationId xmlns:p14="http://schemas.microsoft.com/office/powerpoint/2010/main" val="28331121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4" y="-67252"/>
            <a:ext cx="12192000" cy="788705"/>
          </a:xfrm>
          <a:solidFill>
            <a:schemeClr val="bg2">
              <a:lumMod val="50000"/>
            </a:schemeClr>
          </a:solidFill>
        </p:spPr>
        <p:txBody>
          <a:bodyPr>
            <a:normAutofit fontScale="90000"/>
          </a:bodyPr>
          <a:lstStyle/>
          <a:p>
            <a:pPr algn="ctr"/>
            <a:br>
              <a:rPr lang="ru-RU" sz="3200" dirty="0">
                <a:solidFill>
                  <a:schemeClr val="bg1"/>
                </a:solidFill>
              </a:rPr>
            </a:br>
            <a:r>
              <a:rPr lang="ru-RU" sz="3200" dirty="0">
                <a:solidFill>
                  <a:schemeClr val="bg1"/>
                </a:solidFill>
              </a:rPr>
              <a:t>Постановление ФАС МО от 19 января 2022 г. по делу N А40-249959/2020 </a:t>
            </a:r>
            <a:br>
              <a:rPr lang="ru-RU" sz="1800" u="sng" dirty="0">
                <a:solidFill>
                  <a:schemeClr val="bg1"/>
                </a:solidFill>
              </a:rPr>
            </a:br>
            <a:endParaRPr lang="ru-RU" sz="3200" dirty="0">
              <a:solidFill>
                <a:schemeClr val="bg1"/>
              </a:solidFill>
              <a:hlinkClick r:id="rId2">
                <a:extLst>
                  <a:ext uri="{A12FA001-AC4F-418D-AE19-62706E023703}">
                    <ahyp:hlinkClr xmlns:ahyp="http://schemas.microsoft.com/office/drawing/2018/hyperlinkcolor" val="tx"/>
                  </a:ext>
                </a:extLst>
              </a:hlinkClick>
            </a:endParaRPr>
          </a:p>
        </p:txBody>
      </p:sp>
      <p:sp>
        <p:nvSpPr>
          <p:cNvPr id="3" name="Объект 2"/>
          <p:cNvSpPr>
            <a:spLocks noGrp="1"/>
          </p:cNvSpPr>
          <p:nvPr>
            <p:ph idx="1"/>
          </p:nvPr>
        </p:nvSpPr>
        <p:spPr>
          <a:xfrm>
            <a:off x="0" y="721453"/>
            <a:ext cx="12108873" cy="6067274"/>
          </a:xfrm>
        </p:spPr>
        <p:txBody>
          <a:bodyPr>
            <a:normAutofit fontScale="92500" lnSpcReduction="10000"/>
          </a:bodyPr>
          <a:lstStyle/>
          <a:p>
            <a:r>
              <a:rPr lang="ru-RU" dirty="0">
                <a:solidFill>
                  <a:srgbClr val="3669AB"/>
                </a:solidFill>
              </a:rPr>
              <a:t> </a:t>
            </a:r>
            <a:r>
              <a:rPr lang="ru-RU" sz="2200" dirty="0">
                <a:solidFill>
                  <a:srgbClr val="3669AB"/>
                </a:solidFill>
              </a:rPr>
              <a:t>Принимая во внимание, что в данном случае производство по делу о банкротстве МУП "Водоканал"  возбуждено в 2013 году, предельный размер компенсационной выплаты не может определяться исходя из положений пункта 11 статьи 25.1 Закона о банкротстве в редакции Федерального закона от 29.12.2015 N 391-ФЗ "О внесении изменений в отдельные законодательные акты Российской Федерации (не более пятидесяти процентов компенсационного фонда).</a:t>
            </a:r>
          </a:p>
          <a:p>
            <a:r>
              <a:rPr lang="ru-RU" sz="2200" dirty="0">
                <a:solidFill>
                  <a:srgbClr val="3669AB"/>
                </a:solidFill>
              </a:rPr>
              <a:t>Также размер ответственности саморегулируемой организации </a:t>
            </a:r>
            <a:r>
              <a:rPr lang="ru-RU" sz="2200" b="1" dirty="0">
                <a:solidFill>
                  <a:srgbClr val="3669AB"/>
                </a:solidFill>
              </a:rPr>
              <a:t>устанавливается применительно к периоду возникновения спорного правоотношения и </a:t>
            </a:r>
            <a:r>
              <a:rPr lang="ru-RU" sz="2200" b="1" u="sng" dirty="0">
                <a:solidFill>
                  <a:srgbClr val="3669AB"/>
                </a:solidFill>
              </a:rPr>
              <a:t>даты совершения арбитражным управляющим действий </a:t>
            </a:r>
            <a:r>
              <a:rPr lang="ru-RU" sz="2200" dirty="0">
                <a:solidFill>
                  <a:srgbClr val="3669AB"/>
                </a:solidFill>
              </a:rPr>
              <a:t>или бездействия, повлекших за собой причинение убытков, исходя из соответствующей редакции пункта 11 статьи 25.1 Закона о банкротстве.</a:t>
            </a:r>
            <a:endParaRPr lang="ru-RU" sz="2200" dirty="0">
              <a:solidFill>
                <a:srgbClr val="3669AB"/>
              </a:solidFill>
              <a:hlinkClick r:id="rId3">
                <a:extLst>
                  <a:ext uri="{A12FA001-AC4F-418D-AE19-62706E023703}">
                    <ahyp:hlinkClr xmlns:ahyp="http://schemas.microsoft.com/office/drawing/2018/hyperlinkcolor" val="tx"/>
                  </a:ext>
                </a:extLst>
              </a:hlinkClick>
            </a:endParaRPr>
          </a:p>
          <a:p>
            <a:r>
              <a:rPr lang="ru-RU" sz="2200" dirty="0"/>
              <a:t> </a:t>
            </a:r>
            <a:r>
              <a:rPr lang="ru-RU" sz="2200" dirty="0">
                <a:solidFill>
                  <a:srgbClr val="3669AB"/>
                </a:solidFill>
              </a:rPr>
              <a:t>В данном случае подлежит применению норма Закона о банкротстве, действующая на дату окончания правонарушения - 2018 год, то есть </a:t>
            </a:r>
            <a:r>
              <a:rPr lang="ru-RU" sz="2200" b="1" dirty="0">
                <a:solidFill>
                  <a:srgbClr val="3669AB"/>
                </a:solidFill>
              </a:rPr>
              <a:t>не более пяти миллионов рублей применительно к одному случаю причинения убытков.</a:t>
            </a:r>
            <a:endParaRPr lang="ru-RU" sz="2200" b="1" dirty="0">
              <a:solidFill>
                <a:srgbClr val="3669AB"/>
              </a:solidFill>
              <a:hlinkClick r:id="rId4">
                <a:extLst>
                  <a:ext uri="{A12FA001-AC4F-418D-AE19-62706E023703}">
                    <ahyp:hlinkClr xmlns:ahyp="http://schemas.microsoft.com/office/drawing/2018/hyperlinkcolor" val="tx"/>
                  </a:ext>
                </a:extLst>
              </a:hlinkClick>
            </a:endParaRPr>
          </a:p>
          <a:p>
            <a:r>
              <a:rPr lang="ru-RU" sz="2200" dirty="0">
                <a:solidFill>
                  <a:srgbClr val="3669AB"/>
                </a:solidFill>
              </a:rPr>
              <a:t>С учетом изложенного, сумма компенсационной выплаты, подлежащей взысканию в данном деле с Ассоциации в пользу МУП "Водоканал" </a:t>
            </a:r>
            <a:r>
              <a:rPr lang="ru-RU" sz="2200" dirty="0" err="1">
                <a:solidFill>
                  <a:srgbClr val="3669AB"/>
                </a:solidFill>
              </a:rPr>
              <a:t>Кстовского</a:t>
            </a:r>
            <a:r>
              <a:rPr lang="ru-RU" sz="2200" dirty="0">
                <a:solidFill>
                  <a:srgbClr val="3669AB"/>
                </a:solidFill>
              </a:rPr>
              <a:t> района, не может превышать 5 000 000 руб. 00 коп.</a:t>
            </a:r>
          </a:p>
          <a:p>
            <a:endParaRPr lang="ru-RU" sz="2200" dirty="0">
              <a:solidFill>
                <a:srgbClr val="3669AB"/>
              </a:solidFill>
            </a:endParaRPr>
          </a:p>
          <a:p>
            <a:endParaRPr lang="ru-RU" sz="2000" dirty="0">
              <a:solidFill>
                <a:srgbClr val="3669AB"/>
              </a:solidFill>
              <a:hlinkClick r:id="rId5">
                <a:extLst>
                  <a:ext uri="{A12FA001-AC4F-418D-AE19-62706E023703}">
                    <ahyp:hlinkClr xmlns:ahyp="http://schemas.microsoft.com/office/drawing/2018/hyperlinkcolor" val="tx"/>
                  </a:ext>
                </a:extLst>
              </a:hlinkClick>
            </a:endParaRPr>
          </a:p>
          <a:p>
            <a:pPr marL="0" indent="0">
              <a:buNone/>
            </a:pPr>
            <a:endParaRPr lang="ru-RU" dirty="0">
              <a:solidFill>
                <a:srgbClr val="3669AB"/>
              </a:solidFill>
            </a:endParaRPr>
          </a:p>
          <a:p>
            <a:endParaRPr lang="ru-RU" dirty="0">
              <a:hlinkClick r:id="rId6"/>
            </a:endParaRPr>
          </a:p>
          <a:p>
            <a:r>
              <a:rPr lang="ru-RU" dirty="0"/>
              <a:t> </a:t>
            </a:r>
            <a:r>
              <a:rPr lang="ru-RU" dirty="0">
                <a:solidFill>
                  <a:srgbClr val="0070C0"/>
                </a:solidFill>
              </a:rPr>
              <a:t> </a:t>
            </a:r>
            <a:r>
              <a:rPr lang="ru-RU" dirty="0"/>
              <a:t> </a:t>
            </a:r>
            <a:r>
              <a:rPr lang="ru-RU" dirty="0">
                <a:solidFill>
                  <a:srgbClr val="3669AB"/>
                </a:solidFill>
              </a:rPr>
              <a:t> </a:t>
            </a:r>
            <a:endParaRPr lang="ru-RU" dirty="0">
              <a:solidFill>
                <a:srgbClr val="3669AB"/>
              </a:solidFill>
              <a:hlinkClick r:id="rId7">
                <a:extLst>
                  <a:ext uri="{A12FA001-AC4F-418D-AE19-62706E023703}">
                    <ahyp:hlinkClr xmlns:ahyp="http://schemas.microsoft.com/office/drawing/2018/hyperlinkcolor" val="tx"/>
                  </a:ext>
                </a:extLst>
              </a:hlinkClick>
            </a:endParaRPr>
          </a:p>
          <a:p>
            <a:endParaRPr lang="ru-RU" dirty="0">
              <a:solidFill>
                <a:srgbClr val="0070C0"/>
              </a:solidFill>
              <a:hlinkClick r:id="rId2"/>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88</a:t>
            </a:fld>
            <a:endParaRPr lang="ru-RU" dirty="0"/>
          </a:p>
        </p:txBody>
      </p:sp>
    </p:spTree>
    <p:extLst>
      <p:ext uri="{BB962C8B-B14F-4D97-AF65-F5344CB8AC3E}">
        <p14:creationId xmlns:p14="http://schemas.microsoft.com/office/powerpoint/2010/main" val="18197629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979055"/>
          </a:xfrm>
          <a:solidFill>
            <a:schemeClr val="bg2">
              <a:lumMod val="50000"/>
            </a:schemeClr>
          </a:solidFill>
        </p:spPr>
        <p:txBody>
          <a:bodyPr>
            <a:normAutofit/>
          </a:bodyPr>
          <a:lstStyle/>
          <a:p>
            <a:pPr algn="ctr"/>
            <a:r>
              <a:rPr lang="ru-RU" dirty="0">
                <a:solidFill>
                  <a:schemeClr val="bg1"/>
                </a:solidFill>
              </a:rPr>
              <a:t>  </a:t>
            </a:r>
            <a:r>
              <a:rPr lang="ru-RU" sz="3600" dirty="0">
                <a:solidFill>
                  <a:schemeClr val="bg1"/>
                </a:solidFill>
              </a:rPr>
              <a:t>Определение  от 12 июля 2018 г. N 305-ЭС18-10791  </a:t>
            </a:r>
          </a:p>
        </p:txBody>
      </p:sp>
      <p:sp>
        <p:nvSpPr>
          <p:cNvPr id="3" name="Объект 2"/>
          <p:cNvSpPr>
            <a:spLocks noGrp="1"/>
          </p:cNvSpPr>
          <p:nvPr>
            <p:ph idx="1"/>
          </p:nvPr>
        </p:nvSpPr>
        <p:spPr>
          <a:xfrm>
            <a:off x="0" y="979055"/>
            <a:ext cx="12108873" cy="5809672"/>
          </a:xfrm>
        </p:spPr>
        <p:txBody>
          <a:bodyPr>
            <a:normAutofit/>
          </a:bodyPr>
          <a:lstStyle/>
          <a:p>
            <a:r>
              <a:rPr lang="ru-RU" dirty="0"/>
              <a:t> </a:t>
            </a:r>
            <a:r>
              <a:rPr lang="ru-RU" dirty="0">
                <a:solidFill>
                  <a:srgbClr val="0070C0"/>
                </a:solidFill>
              </a:rPr>
              <a:t> </a:t>
            </a:r>
            <a:r>
              <a:rPr lang="ru-RU" dirty="0"/>
              <a:t> отказ в передаче</a:t>
            </a:r>
          </a:p>
          <a:p>
            <a:r>
              <a:rPr lang="ru-RU" sz="2400" dirty="0">
                <a:solidFill>
                  <a:srgbClr val="3669AB"/>
                </a:solidFill>
              </a:rPr>
              <a:t>Фактически заявитель полагал, что взыскание из средств компенсационного фонда возможно </a:t>
            </a:r>
            <a:r>
              <a:rPr lang="ru-RU" sz="2400" u="sng" dirty="0">
                <a:solidFill>
                  <a:srgbClr val="3669AB"/>
                </a:solidFill>
              </a:rPr>
              <a:t>только после проведения судебных </a:t>
            </a:r>
            <a:r>
              <a:rPr lang="ru-RU" sz="2400" dirty="0">
                <a:solidFill>
                  <a:srgbClr val="3669AB"/>
                </a:solidFill>
              </a:rPr>
              <a:t>разбирательств со страховой компанией. Однако такое толкование положений абзаца второго пункта 3 статьи 25.1 Закона о банкротстве </a:t>
            </a:r>
            <a:r>
              <a:rPr lang="ru-RU" sz="2400" u="sng" dirty="0">
                <a:solidFill>
                  <a:srgbClr val="3669AB"/>
                </a:solidFill>
              </a:rPr>
              <a:t>является ошибочным</a:t>
            </a:r>
            <a:r>
              <a:rPr lang="ru-RU" sz="2400" dirty="0">
                <a:solidFill>
                  <a:srgbClr val="3669AB"/>
                </a:solidFill>
              </a:rPr>
              <a:t>, </a:t>
            </a:r>
            <a:r>
              <a:rPr lang="ru-RU" sz="2400" u="sng" dirty="0">
                <a:solidFill>
                  <a:srgbClr val="3669AB"/>
                </a:solidFill>
              </a:rPr>
              <a:t>основанным на излишне строгом понимании субсидиарной природы ответственности саморегулируемой организации перед потерпевшим от действий (бездействия) управляющего</a:t>
            </a:r>
            <a:r>
              <a:rPr lang="ru-RU" sz="2400" dirty="0">
                <a:solidFill>
                  <a:srgbClr val="3669AB"/>
                </a:solidFill>
              </a:rPr>
              <a:t>.</a:t>
            </a:r>
            <a:endParaRPr lang="ru-RU" sz="2400" dirty="0">
              <a:solidFill>
                <a:srgbClr val="3669AB"/>
              </a:solidFill>
              <a:hlinkClick r:id="rId2">
                <a:extLst>
                  <a:ext uri="{A12FA001-AC4F-418D-AE19-62706E023703}">
                    <ahyp:hlinkClr xmlns:ahyp="http://schemas.microsoft.com/office/drawing/2018/hyperlinkcolor" val="tx"/>
                  </a:ext>
                </a:extLst>
              </a:hlinkClick>
            </a:endParaRPr>
          </a:p>
          <a:p>
            <a:r>
              <a:rPr lang="ru-RU" sz="2400" dirty="0">
                <a:solidFill>
                  <a:srgbClr val="3669AB"/>
                </a:solidFill>
              </a:rPr>
              <a:t>В случае осуществления выплаты из средств фонда в пользу потерпевшего его место в обязательстве из причинения вреда (на сумму произведенной выплаты) занимает саморегулируемая организация применительно к правилам п. 1 ст. 387 ГК РФ, то есть такая организация вправе, в том числе требовать выплаты страхового возмещения, если она полагает, что возмещение не было выплачено. </a:t>
            </a:r>
            <a:endParaRPr lang="ru-RU" sz="2400" dirty="0">
              <a:solidFill>
                <a:srgbClr val="3669AB"/>
              </a:solidFill>
              <a:hlinkClick r:id="rId3">
                <a:extLst>
                  <a:ext uri="{A12FA001-AC4F-418D-AE19-62706E023703}">
                    <ahyp:hlinkClr xmlns:ahyp="http://schemas.microsoft.com/office/drawing/2018/hyperlinkcolor" val="tx"/>
                  </a:ext>
                </a:extLst>
              </a:hlinkClick>
            </a:endParaRPr>
          </a:p>
          <a:p>
            <a:endParaRPr lang="ru-RU" dirty="0">
              <a:solidFill>
                <a:srgbClr val="0070C0"/>
              </a:solidFill>
              <a:hlinkClick r:id="rId4"/>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89</a:t>
            </a:fld>
            <a:endParaRPr lang="ru-RU" dirty="0"/>
          </a:p>
        </p:txBody>
      </p:sp>
    </p:spTree>
    <p:extLst>
      <p:ext uri="{BB962C8B-B14F-4D97-AF65-F5344CB8AC3E}">
        <p14:creationId xmlns:p14="http://schemas.microsoft.com/office/powerpoint/2010/main" val="302834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 y="1"/>
            <a:ext cx="12191999" cy="98774"/>
          </a:xfrm>
          <a:solidFill>
            <a:schemeClr val="bg2">
              <a:lumMod val="50000"/>
            </a:schemeClr>
          </a:solidFill>
        </p:spPr>
        <p:txBody>
          <a:bodyPr>
            <a:normAutofit fontScale="90000"/>
          </a:bodyPr>
          <a:lstStyle/>
          <a:p>
            <a:pPr algn="ctr"/>
            <a:r>
              <a:rPr lang="ru-RU" sz="3200" b="1" dirty="0">
                <a:solidFill>
                  <a:schemeClr val="bg1"/>
                </a:solidFill>
              </a:rPr>
              <a:t> </a:t>
            </a:r>
            <a:br>
              <a:rPr lang="ru-RU" sz="3200" b="1" dirty="0">
                <a:solidFill>
                  <a:schemeClr val="bg1"/>
                </a:solidFill>
              </a:rPr>
            </a:br>
            <a:r>
              <a:rPr lang="ru-RU" sz="3600" b="1" dirty="0">
                <a:solidFill>
                  <a:schemeClr val="bg1"/>
                </a:solidFill>
              </a:rPr>
              <a:t> </a:t>
            </a:r>
            <a:br>
              <a:rPr lang="ru-RU" sz="3200" dirty="0">
                <a:solidFill>
                  <a:schemeClr val="bg1"/>
                </a:solidFill>
              </a:rPr>
            </a:br>
            <a:endParaRPr lang="ru-RU" sz="3200" dirty="0"/>
          </a:p>
        </p:txBody>
      </p:sp>
      <p:sp>
        <p:nvSpPr>
          <p:cNvPr id="3" name="Объект 2"/>
          <p:cNvSpPr>
            <a:spLocks noGrp="1"/>
          </p:cNvSpPr>
          <p:nvPr>
            <p:ph idx="1"/>
          </p:nvPr>
        </p:nvSpPr>
        <p:spPr>
          <a:xfrm>
            <a:off x="0" y="98775"/>
            <a:ext cx="12191999" cy="6622699"/>
          </a:xfrm>
        </p:spPr>
        <p:txBody>
          <a:bodyPr>
            <a:normAutofit/>
          </a:bodyPr>
          <a:lstStyle/>
          <a:p>
            <a:pPr marL="0" indent="0">
              <a:buNone/>
            </a:pPr>
            <a:endParaRPr lang="ru-RU" b="1" dirty="0"/>
          </a:p>
          <a:p>
            <a:r>
              <a:rPr lang="ru-RU" b="1" dirty="0">
                <a:solidFill>
                  <a:srgbClr val="0070C0"/>
                </a:solidFill>
              </a:rPr>
              <a:t> </a:t>
            </a:r>
            <a:r>
              <a:rPr lang="ru-RU" b="1" dirty="0">
                <a:solidFill>
                  <a:schemeClr val="bg1"/>
                </a:solidFill>
              </a:rPr>
              <a:t>при банкротстве</a:t>
            </a:r>
            <a:br>
              <a:rPr lang="ru-RU" dirty="0">
                <a:solidFill>
                  <a:schemeClr val="bg1"/>
                </a:solidFill>
              </a:rPr>
            </a:br>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9</a:t>
            </a:fld>
            <a:endParaRPr lang="ru-RU" dirty="0"/>
          </a:p>
        </p:txBody>
      </p:sp>
      <p:pic>
        <p:nvPicPr>
          <p:cNvPr id="5" name="Рисунок 4">
            <a:extLst>
              <a:ext uri="{FF2B5EF4-FFF2-40B4-BE49-F238E27FC236}">
                <a16:creationId xmlns:a16="http://schemas.microsoft.com/office/drawing/2014/main" id="{F06A2F85-83EB-4CAA-A11B-4948F5117E89}"/>
              </a:ext>
            </a:extLst>
          </p:cNvPr>
          <p:cNvPicPr>
            <a:picLocks noChangeAspect="1"/>
          </p:cNvPicPr>
          <p:nvPr/>
        </p:nvPicPr>
        <p:blipFill>
          <a:blip r:embed="rId2"/>
          <a:stretch>
            <a:fillRect/>
          </a:stretch>
        </p:blipFill>
        <p:spPr>
          <a:xfrm>
            <a:off x="0" y="0"/>
            <a:ext cx="12289872" cy="6858000"/>
          </a:xfrm>
          <a:prstGeom prst="rect">
            <a:avLst/>
          </a:prstGeom>
        </p:spPr>
      </p:pic>
    </p:spTree>
    <p:extLst>
      <p:ext uri="{BB962C8B-B14F-4D97-AF65-F5344CB8AC3E}">
        <p14:creationId xmlns:p14="http://schemas.microsoft.com/office/powerpoint/2010/main" val="23635721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679508"/>
          </a:xfrm>
          <a:solidFill>
            <a:schemeClr val="bg2">
              <a:lumMod val="50000"/>
            </a:schemeClr>
          </a:solidFill>
        </p:spPr>
        <p:txBody>
          <a:bodyPr>
            <a:normAutofit/>
          </a:bodyPr>
          <a:lstStyle/>
          <a:p>
            <a:pPr algn="ctr"/>
            <a:r>
              <a:rPr lang="ru-RU" sz="3200" dirty="0">
                <a:solidFill>
                  <a:schemeClr val="bg1"/>
                </a:solidFill>
              </a:rPr>
              <a:t>Практика округов   </a:t>
            </a:r>
          </a:p>
        </p:txBody>
      </p:sp>
      <p:sp>
        <p:nvSpPr>
          <p:cNvPr id="3" name="Объект 2"/>
          <p:cNvSpPr>
            <a:spLocks noGrp="1"/>
          </p:cNvSpPr>
          <p:nvPr>
            <p:ph idx="1"/>
          </p:nvPr>
        </p:nvSpPr>
        <p:spPr>
          <a:xfrm>
            <a:off x="0" y="679509"/>
            <a:ext cx="12108873" cy="6109218"/>
          </a:xfrm>
        </p:spPr>
        <p:txBody>
          <a:bodyPr>
            <a:normAutofit/>
          </a:bodyPr>
          <a:lstStyle/>
          <a:p>
            <a:r>
              <a:rPr lang="ru-RU" sz="2000" dirty="0">
                <a:solidFill>
                  <a:srgbClr val="993300"/>
                </a:solidFill>
              </a:rPr>
              <a:t>Постановление ФАС СЗО от 23 июля 2020 г. по делу N А56-79626/2019 </a:t>
            </a:r>
          </a:p>
          <a:p>
            <a:r>
              <a:rPr lang="ru-RU" sz="2000" dirty="0"/>
              <a:t> </a:t>
            </a:r>
            <a:r>
              <a:rPr lang="ru-RU" sz="2000" dirty="0">
                <a:solidFill>
                  <a:srgbClr val="3669AB"/>
                </a:solidFill>
              </a:rPr>
              <a:t>Вместе с тем кассационная инстанция полагает необходимым отметить, что толкование подателем жалобы пункта 3 статьи 25.1 Закона N 127-ФЗ со ссылкой на возможность взыскания средств компенсационного фонда </a:t>
            </a:r>
            <a:r>
              <a:rPr lang="ru-RU" sz="2000" u="sng" dirty="0">
                <a:solidFill>
                  <a:srgbClr val="3669AB"/>
                </a:solidFill>
              </a:rPr>
              <a:t>только после проведения судебных разбирательств со страховой организацией является ошибочным,</a:t>
            </a:r>
            <a:r>
              <a:rPr lang="ru-RU" sz="2000" dirty="0">
                <a:solidFill>
                  <a:srgbClr val="3669AB"/>
                </a:solidFill>
              </a:rPr>
              <a:t> основанным на излишне строгом понимании субсидиарной природы ответственности саморегулируемой организации перед потерпевшим от действий (бездействия) управляющего (определение Верховного Суда Российской Федерации от 12.07.2018 N 305-ЭС18-10791 по делу N А40-150995/2016).</a:t>
            </a:r>
            <a:endParaRPr lang="ru-RU" sz="2000" dirty="0">
              <a:solidFill>
                <a:srgbClr val="3669AB"/>
              </a:solidFill>
              <a:hlinkClick r:id="rId2"/>
            </a:endParaRPr>
          </a:p>
          <a:p>
            <a:r>
              <a:rPr lang="ru-RU" sz="2000" dirty="0">
                <a:solidFill>
                  <a:srgbClr val="993300"/>
                </a:solidFill>
              </a:rPr>
              <a:t>Постановление ФАС ЦО от 28 апреля 2021 г. по делу N А48-4399/2020;</a:t>
            </a:r>
          </a:p>
          <a:p>
            <a:r>
              <a:rPr lang="ru-RU" sz="2000" dirty="0">
                <a:solidFill>
                  <a:srgbClr val="993300"/>
                </a:solidFill>
              </a:rPr>
              <a:t> Постановление ФАС СКО  от 2 июля 2021 г. по делу N А32-28511/2020</a:t>
            </a:r>
            <a:endParaRPr lang="ru-RU" sz="2000" dirty="0">
              <a:solidFill>
                <a:srgbClr val="993300"/>
              </a:solidFill>
              <a:hlinkClick r:id="rId3">
                <a:extLst>
                  <a:ext uri="{A12FA001-AC4F-418D-AE19-62706E023703}">
                    <ahyp:hlinkClr xmlns:ahyp="http://schemas.microsoft.com/office/drawing/2018/hyperlinkcolor" val="tx"/>
                  </a:ext>
                </a:extLst>
              </a:hlinkClick>
            </a:endParaRPr>
          </a:p>
          <a:p>
            <a:pPr marL="0" indent="0">
              <a:buNone/>
            </a:pPr>
            <a:r>
              <a:rPr lang="ru-RU" sz="2000" dirty="0">
                <a:solidFill>
                  <a:srgbClr val="993300"/>
                </a:solidFill>
              </a:rPr>
              <a:t>    </a:t>
            </a:r>
            <a:endParaRPr lang="ru-RU" sz="2000" dirty="0">
              <a:solidFill>
                <a:srgbClr val="993300"/>
              </a:solidFill>
              <a:hlinkClick r:id="rId4">
                <a:extLst>
                  <a:ext uri="{A12FA001-AC4F-418D-AE19-62706E023703}">
                    <ahyp:hlinkClr xmlns:ahyp="http://schemas.microsoft.com/office/drawing/2018/hyperlinkcolor" val="tx"/>
                  </a:ext>
                </a:extLst>
              </a:hlinkClick>
            </a:endParaRPr>
          </a:p>
          <a:p>
            <a:endParaRPr lang="ru-RU" dirty="0">
              <a:solidFill>
                <a:srgbClr val="0070C0"/>
              </a:solidFill>
              <a:hlinkClick r:id="rId5"/>
            </a:endParaRPr>
          </a:p>
          <a:p>
            <a:endParaRPr lang="ru-RU" dirty="0"/>
          </a:p>
        </p:txBody>
      </p:sp>
      <p:sp>
        <p:nvSpPr>
          <p:cNvPr id="4" name="Номер слайда 3"/>
          <p:cNvSpPr>
            <a:spLocks noGrp="1"/>
          </p:cNvSpPr>
          <p:nvPr>
            <p:ph type="sldNum" sz="quarter" idx="12"/>
          </p:nvPr>
        </p:nvSpPr>
        <p:spPr/>
        <p:txBody>
          <a:bodyPr/>
          <a:lstStyle/>
          <a:p>
            <a:fld id="{608A0D5B-5051-4464-BB30-AEA7E665977E}" type="slidenum">
              <a:rPr lang="ru-RU" smtClean="0"/>
              <a:t>90</a:t>
            </a:fld>
            <a:endParaRPr lang="ru-RU" dirty="0"/>
          </a:p>
        </p:txBody>
      </p:sp>
      <p:sp>
        <p:nvSpPr>
          <p:cNvPr id="5" name="Прямоугольник 4">
            <a:extLst>
              <a:ext uri="{FF2B5EF4-FFF2-40B4-BE49-F238E27FC236}">
                <a16:creationId xmlns:a16="http://schemas.microsoft.com/office/drawing/2014/main" id="{E41720B6-0519-4A66-84E3-48353CAB6AAD}"/>
              </a:ext>
            </a:extLst>
          </p:cNvPr>
          <p:cNvSpPr/>
          <p:nvPr/>
        </p:nvSpPr>
        <p:spPr>
          <a:xfrm>
            <a:off x="3562037" y="3244334"/>
            <a:ext cx="248786" cy="369332"/>
          </a:xfrm>
          <a:prstGeom prst="rect">
            <a:avLst/>
          </a:prstGeom>
        </p:spPr>
        <p:txBody>
          <a:bodyPr wrap="none">
            <a:spAutoFit/>
          </a:bodyPr>
          <a:lstStyle/>
          <a:p>
            <a:r>
              <a:rPr lang="ru-RU" dirty="0">
                <a:latin typeface=""/>
              </a:rPr>
              <a:t> </a:t>
            </a:r>
            <a:endParaRPr lang="ru-RU" dirty="0"/>
          </a:p>
        </p:txBody>
      </p:sp>
    </p:spTree>
    <p:extLst>
      <p:ext uri="{BB962C8B-B14F-4D97-AF65-F5344CB8AC3E}">
        <p14:creationId xmlns:p14="http://schemas.microsoft.com/office/powerpoint/2010/main" val="15938967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21606</TotalTime>
  <Words>17445</Words>
  <Application>Microsoft Office PowerPoint</Application>
  <PresentationFormat>Широкоэкранный</PresentationFormat>
  <Paragraphs>776</Paragraphs>
  <Slides>90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90</vt:i4>
      </vt:variant>
    </vt:vector>
  </HeadingPairs>
  <TitlesOfParts>
    <vt:vector size="98" baseType="lpstr">
      <vt:lpstr>Arial</vt:lpstr>
      <vt:lpstr>Calibri</vt:lpstr>
      <vt:lpstr>Calibri Light</vt:lpstr>
      <vt:lpstr>Times New Roman</vt:lpstr>
      <vt:lpstr>Trebuchet MS</vt:lpstr>
      <vt:lpstr>Wingdings 3</vt:lpstr>
      <vt:lpstr>Тема Office</vt:lpstr>
      <vt:lpstr>Аспект</vt:lpstr>
      <vt:lpstr>  ОТВЕТСТВЕННОСТЬ АРБИТРАЖНЫХ  УПРАВЛЯЩИХ </vt:lpstr>
      <vt:lpstr>п.4 ст.20.3 </vt:lpstr>
      <vt:lpstr>   Виды  ответственности</vt:lpstr>
      <vt:lpstr>Правовое регулирование  </vt:lpstr>
      <vt:lpstr>  Понятие убытков </vt:lpstr>
      <vt:lpstr>   !!!!! Определение от 13.10. 2022 г. N 307-ЭС17-10793 (26-28)   </vt:lpstr>
      <vt:lpstr>      </vt:lpstr>
      <vt:lpstr>  Определение № 305-ЭС17-12877 (6) от 18.08.2022  </vt:lpstr>
      <vt:lpstr>    </vt:lpstr>
      <vt:lpstr>    </vt:lpstr>
      <vt:lpstr>    </vt:lpstr>
      <vt:lpstr> Постановление ФАС ДО от 06.10.2020 по делу N А73-7519/2012  </vt:lpstr>
      <vt:lpstr>    </vt:lpstr>
      <vt:lpstr> </vt:lpstr>
      <vt:lpstr>Определение от 16 ноября 2020 г. N 307-ЭС20-11632 </vt:lpstr>
      <vt:lpstr> Оспаривание сделок</vt:lpstr>
      <vt:lpstr>Определение от 7.04. 2022 г. N 305-ЭС16-16302(5)  </vt:lpstr>
      <vt:lpstr>Определение от 14.06. 2022 N 302-ЭС21-29794  </vt:lpstr>
      <vt:lpstr>Определение от 04.03.2021 № 305-ЭС17-2507(21) (платеж 18.04. 2014)  </vt:lpstr>
      <vt:lpstr>Реституция / Виндикация  определение от 27.08.2020  №306-ЭС17-11031 (6)  </vt:lpstr>
      <vt:lpstr>Определение от 9.02.23 № 302-ЭС20-4222 (17,18) </vt:lpstr>
      <vt:lpstr>Практика по притворным сделкам </vt:lpstr>
      <vt:lpstr>Практика округов. Оспаривание сделок  </vt:lpstr>
      <vt:lpstr>  № 305-ЭС21-20169 (4) от  16 марта 2023 г.    </vt:lpstr>
      <vt:lpstr> Определение от 15.11.2021 N 307-ЭС19-23103(2)  </vt:lpstr>
      <vt:lpstr>Определение от 29.04.2021 № 307-ЭС20-22954  </vt:lpstr>
      <vt:lpstr>Определение от 28.10.2021 N 308-ЭС21-12021  </vt:lpstr>
      <vt:lpstr>  Отступление от очередности</vt:lpstr>
      <vt:lpstr> Определение от 21.10.2019 N 305-ЭС19-9863   </vt:lpstr>
      <vt:lpstr> Определение от  06.02.2023 №  302-ЭС22-21521 </vt:lpstr>
      <vt:lpstr>Определение от 25 февраля 2019 г. N 310-ЭС17-14074  привлеченные специалисты</vt:lpstr>
      <vt:lpstr>Определение от 14.10.2019 №305-ЭС16-20779</vt:lpstr>
      <vt:lpstr>п.6 ст.138 </vt:lpstr>
      <vt:lpstr>Расходы на оценку </vt:lpstr>
      <vt:lpstr>Определение ВС РФ от 19.10. 2020  N 305-ЭС20-10152  (НДС при сдаче в аренду) </vt:lpstr>
      <vt:lpstr>Определение от 08.04.2021 N 305-ЭС20-20287 </vt:lpstr>
      <vt:lpstr>Определение от 8 июля 2021 г. N 308-ЭС18-21050(41)</vt:lpstr>
      <vt:lpstr>Определение от 8 декабря 2022 г. N 310-ЭС19-11382(2)</vt:lpstr>
      <vt:lpstr> Залог в банкротстве застройщика</vt:lpstr>
      <vt:lpstr>Определение от 3 октября 2022 г. N 305-ЭС21-2063(3,5)   </vt:lpstr>
      <vt:lpstr>Последующая компенсация   </vt:lpstr>
      <vt:lpstr>Действие во времени  </vt:lpstr>
      <vt:lpstr>Презентация PowerPoint</vt:lpstr>
      <vt:lpstr> Правовая неопределенность</vt:lpstr>
      <vt:lpstr> </vt:lpstr>
      <vt:lpstr> Жалоба на действия АУ. Срок давности </vt:lpstr>
      <vt:lpstr> ст.196 </vt:lpstr>
      <vt:lpstr>Определения ВС РФ от 29.01.2018 N 310-ЭС17-13555  </vt:lpstr>
      <vt:lpstr>   Определение от 03.09.2018 N 308-ЭС18-5343</vt:lpstr>
      <vt:lpstr>Определение ВС РФ от 19.11.2018 № 301-ЭС18-11487</vt:lpstr>
      <vt:lpstr>Презентация PowerPoint</vt:lpstr>
      <vt:lpstr>  Обеспечение сохранности КМ</vt:lpstr>
      <vt:lpstr>Практика округов   </vt:lpstr>
      <vt:lpstr> Определение от 20.02.2020 № 308-ЭС16-10285(4,5,6)     </vt:lpstr>
      <vt:lpstr>Определение  от 21.01.2021  № 304-ЭС16-17267 (2,3)</vt:lpstr>
      <vt:lpstr> Определение ВС от 29.04.2019 №310-ЭС17-15048 (2)   субсидиарная ответственность   </vt:lpstr>
      <vt:lpstr>Определение ВС  РФ от 20.05.2019 N 308-ЭС19-449  </vt:lpstr>
      <vt:lpstr>    Определение  от 22.11.2018 N 306-ЭС16-19550(8)  </vt:lpstr>
      <vt:lpstr> Практика округов</vt:lpstr>
      <vt:lpstr> Определение от 25.11. 2019  N 305-ЭС19-15519   </vt:lpstr>
      <vt:lpstr>Определение от 24.08.2020 N 305-ЭС19-17553 </vt:lpstr>
      <vt:lpstr>   Практика округов</vt:lpstr>
      <vt:lpstr>  Определение от 17.05.2018 N 305-ЭС17-20073  </vt:lpstr>
      <vt:lpstr> Наследование</vt:lpstr>
      <vt:lpstr> Практика округов</vt:lpstr>
      <vt:lpstr> </vt:lpstr>
      <vt:lpstr> Определение от 11.07.2019 N 310-ЭС18-17700(2) </vt:lpstr>
      <vt:lpstr>Определение ВС  РФ от 27.12.2021 г. N 302-ЭС17-11347(10) </vt:lpstr>
      <vt:lpstr>Конкуренция судебных актов</vt:lpstr>
      <vt:lpstr>Распределение выручки </vt:lpstr>
      <vt:lpstr>Погашение первой, второй  очереди </vt:lpstr>
      <vt:lpstr>Расходы на обеспечение сохранности залога в банкротстве ФЛ  </vt:lpstr>
      <vt:lpstr>Определение от   21.05.2020 N 307-ЭС19-25735 Распределение выручки</vt:lpstr>
      <vt:lpstr> Страхование. Правовое регулирование </vt:lpstr>
      <vt:lpstr>Определение ВС РФ от 17.02.2016 № 307-ЭС15-15377</vt:lpstr>
      <vt:lpstr>Страховой случай  </vt:lpstr>
      <vt:lpstr>Страхование. Регресс</vt:lpstr>
      <vt:lpstr>Определение от 20.02.2020 N 305-ЭС19-21664  </vt:lpstr>
      <vt:lpstr>п.9 ст.24.1 </vt:lpstr>
      <vt:lpstr>Определение  от 16 августа 2017 г. N 309-ЭС17-4796 </vt:lpstr>
      <vt:lpstr> Определение от 28. 10. 2021 №  306-ЭС21-10251   </vt:lpstr>
      <vt:lpstr>Практика округов по дополнительному страхованию </vt:lpstr>
      <vt:lpstr>    </vt:lpstr>
      <vt:lpstr>Официальный сайт ФАС России fas.gov.ru", 10.06.2021 </vt:lpstr>
      <vt:lpstr> Компенсационный фонд СРО</vt:lpstr>
      <vt:lpstr>    Размер компенсационной выплаты</vt:lpstr>
      <vt:lpstr>Постановление 9 ААС от 27.09. 2021 г. по делу N А40-249959/2020   </vt:lpstr>
      <vt:lpstr> Постановление ФАС МО от 19 января 2022 г. по делу N А40-249959/2020  </vt:lpstr>
      <vt:lpstr>  Определение  от 12 июля 2018 г. N 305-ЭС18-10791  </vt:lpstr>
      <vt:lpstr>Практика округов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 о банкротстве граждан</dc:title>
  <dc:creator>Зайцев Олег Романович</dc:creator>
  <cp:lastModifiedBy>Кузина Анна Сергеевна</cp:lastModifiedBy>
  <cp:revision>886</cp:revision>
  <cp:lastPrinted>2017-12-21T09:55:48Z</cp:lastPrinted>
  <dcterms:created xsi:type="dcterms:W3CDTF">2015-01-22T14:07:23Z</dcterms:created>
  <dcterms:modified xsi:type="dcterms:W3CDTF">2024-08-08T08:54:30Z</dcterms:modified>
</cp:coreProperties>
</file>